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73" r:id="rId4"/>
    <p:sldId id="302" r:id="rId5"/>
    <p:sldId id="303" r:id="rId6"/>
    <p:sldId id="293" r:id="rId7"/>
    <p:sldId id="300" r:id="rId8"/>
    <p:sldId id="304" r:id="rId9"/>
    <p:sldId id="274" r:id="rId10"/>
    <p:sldId id="314" r:id="rId11"/>
    <p:sldId id="313" r:id="rId12"/>
    <p:sldId id="289" r:id="rId13"/>
    <p:sldId id="275" r:id="rId14"/>
    <p:sldId id="290" r:id="rId15"/>
    <p:sldId id="312" r:id="rId16"/>
    <p:sldId id="310" r:id="rId17"/>
    <p:sldId id="297" r:id="rId18"/>
    <p:sldId id="299" r:id="rId19"/>
    <p:sldId id="298" r:id="rId20"/>
  </p:sldIdLst>
  <p:sldSz cx="9144000" cy="5148263"/>
  <p:notesSz cx="6858000" cy="9144000"/>
  <p:defaultTextStyle>
    <a:lvl1pPr algn="ctr">
      <a:defRPr>
        <a:latin typeface="Comic Sans MS" panose="030F0702030302020204"/>
        <a:ea typeface="Comic Sans MS" panose="030F0702030302020204"/>
        <a:cs typeface="Comic Sans MS" panose="030F0702030302020204"/>
        <a:sym typeface="Comic Sans MS" panose="030F0702030302020204"/>
      </a:defRPr>
    </a:lvl1pPr>
    <a:lvl2pPr indent="457200" algn="ctr">
      <a:defRPr>
        <a:latin typeface="Comic Sans MS" panose="030F0702030302020204"/>
        <a:ea typeface="Comic Sans MS" panose="030F0702030302020204"/>
        <a:cs typeface="Comic Sans MS" panose="030F0702030302020204"/>
        <a:sym typeface="Comic Sans MS" panose="030F0702030302020204"/>
      </a:defRPr>
    </a:lvl2pPr>
    <a:lvl3pPr indent="914400" algn="ctr">
      <a:defRPr>
        <a:latin typeface="Comic Sans MS" panose="030F0702030302020204"/>
        <a:ea typeface="Comic Sans MS" panose="030F0702030302020204"/>
        <a:cs typeface="Comic Sans MS" panose="030F0702030302020204"/>
        <a:sym typeface="Comic Sans MS" panose="030F0702030302020204"/>
      </a:defRPr>
    </a:lvl3pPr>
    <a:lvl4pPr indent="1371600" algn="ctr">
      <a:defRPr>
        <a:latin typeface="Comic Sans MS" panose="030F0702030302020204"/>
        <a:ea typeface="Comic Sans MS" panose="030F0702030302020204"/>
        <a:cs typeface="Comic Sans MS" panose="030F0702030302020204"/>
        <a:sym typeface="Comic Sans MS" panose="030F0702030302020204"/>
      </a:defRPr>
    </a:lvl4pPr>
    <a:lvl5pPr indent="1828800" algn="ctr">
      <a:defRPr>
        <a:latin typeface="Comic Sans MS" panose="030F0702030302020204"/>
        <a:ea typeface="Comic Sans MS" panose="030F0702030302020204"/>
        <a:cs typeface="Comic Sans MS" panose="030F0702030302020204"/>
        <a:sym typeface="Comic Sans MS" panose="030F0702030302020204"/>
      </a:defRPr>
    </a:lvl5pPr>
    <a:lvl6pPr algn="ctr">
      <a:defRPr>
        <a:latin typeface="Comic Sans MS" panose="030F0702030302020204"/>
        <a:ea typeface="Comic Sans MS" panose="030F0702030302020204"/>
        <a:cs typeface="Comic Sans MS" panose="030F0702030302020204"/>
        <a:sym typeface="Comic Sans MS" panose="030F0702030302020204"/>
      </a:defRPr>
    </a:lvl6pPr>
    <a:lvl7pPr algn="ctr">
      <a:defRPr>
        <a:latin typeface="Comic Sans MS" panose="030F0702030302020204"/>
        <a:ea typeface="Comic Sans MS" panose="030F0702030302020204"/>
        <a:cs typeface="Comic Sans MS" panose="030F0702030302020204"/>
        <a:sym typeface="Comic Sans MS" panose="030F0702030302020204"/>
      </a:defRPr>
    </a:lvl7pPr>
    <a:lvl8pPr algn="ctr">
      <a:defRPr>
        <a:latin typeface="Comic Sans MS" panose="030F0702030302020204"/>
        <a:ea typeface="Comic Sans MS" panose="030F0702030302020204"/>
        <a:cs typeface="Comic Sans MS" panose="030F0702030302020204"/>
        <a:sym typeface="Comic Sans MS" panose="030F0702030302020204"/>
      </a:defRPr>
    </a:lvl8pPr>
    <a:lvl9pPr algn="ctr">
      <a:defRPr>
        <a:latin typeface="Comic Sans MS" panose="030F0702030302020204"/>
        <a:ea typeface="Comic Sans MS" panose="030F0702030302020204"/>
        <a:cs typeface="Comic Sans MS" panose="030F0702030302020204"/>
        <a:sym typeface="Comic Sans MS" panose="030F07020303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/>
    <p:restoredTop sz="71914" autoAdjust="0"/>
  </p:normalViewPr>
  <p:slideViewPr>
    <p:cSldViewPr snapToGrid="0" snapToObjects="1">
      <p:cViewPr varScale="1">
        <p:scale>
          <a:sx n="63" d="100"/>
          <a:sy n="63" d="100"/>
        </p:scale>
        <p:origin x="1384" y="52"/>
      </p:cViewPr>
      <p:guideLst>
        <p:guide orient="horz" pos="1621"/>
        <p:guide pos="28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383664" y="685800"/>
            <a:ext cx="6090671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spcBef>
                <a:spcPts val="500"/>
              </a:spcBef>
              <a:defRPr sz="12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lvl="0">
              <a:defRPr sz="1800"/>
            </a:pPr>
            <a:r>
              <a:rPr sz="1200"/>
              <a:t>Review today, not so fast in future</a:t>
            </a:r>
          </a:p>
        </p:txBody>
      </p:sp>
    </p:spTree>
    <p:extLst>
      <p:ext uri="{BB962C8B-B14F-4D97-AF65-F5344CB8AC3E}">
        <p14:creationId xmlns:p14="http://schemas.microsoft.com/office/powerpoint/2010/main" val="333030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90361" tIns="45181" rIns="90361" bIns="45181"/>
          <a:lstStyle/>
          <a:p>
            <a:endParaRPr lang="en-US">
              <a:latin typeface="Times New Roman" panose="02020603050405020304" pitchFamily="-112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852" y="8684591"/>
            <a:ext cx="2971593" cy="457831"/>
          </a:xfrm>
          <a:prstGeom prst="rect">
            <a:avLst/>
          </a:prstGeom>
          <a:noFill/>
        </p:spPr>
        <p:txBody>
          <a:bodyPr lIns="90361" tIns="45181" rIns="90361" bIns="45181"/>
          <a:lstStyle/>
          <a:p>
            <a:fld id="{0EA6457D-D809-4A1E-84B7-0A679143C489}" type="slidenum">
              <a:rPr lang="en-US" smtClean="0">
                <a:latin typeface="Times New Roman" panose="02020603050405020304" pitchFamily="-112" charset="0"/>
              </a:rPr>
              <a:t>2</a:t>
            </a:fld>
            <a:endParaRPr lang="en-US">
              <a:latin typeface="Times New Roman" panose="02020603050405020304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8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90361" tIns="45181" rIns="90361" bIns="45181"/>
          <a:lstStyle/>
          <a:p>
            <a:endParaRPr lang="en-US">
              <a:latin typeface="Times New Roman" panose="02020603050405020304" pitchFamily="-112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852" y="8684591"/>
            <a:ext cx="2971593" cy="457831"/>
          </a:xfrm>
          <a:prstGeom prst="rect">
            <a:avLst/>
          </a:prstGeom>
          <a:noFill/>
        </p:spPr>
        <p:txBody>
          <a:bodyPr lIns="90361" tIns="45181" rIns="90361" bIns="45181"/>
          <a:lstStyle/>
          <a:p>
            <a:fld id="{45E34564-027E-4717-86F8-293996997FA4}" type="slidenum">
              <a:rPr lang="en-US" smtClean="0">
                <a:latin typeface="Times New Roman" panose="02020603050405020304" pitchFamily="-112" charset="0"/>
              </a:rPr>
              <a:t>3</a:t>
            </a:fld>
            <a:endParaRPr lang="en-US">
              <a:latin typeface="Times New Roman" panose="02020603050405020304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0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90400"/>
            <a:ext cx="2667000" cy="343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90400"/>
            <a:ext cx="2895600" cy="343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4862000"/>
            <a:ext cx="2895600" cy="343200"/>
          </a:xfrm>
          <a:prstGeom prst="rect">
            <a:avLst/>
          </a:prstGeom>
        </p:spPr>
        <p:txBody>
          <a:bodyPr/>
          <a:lstStyle>
            <a:lvl1pPr>
              <a:defRPr sz="15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EEEE1A-8B5F-4255-8853-16A44B7F957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743600"/>
            <a:ext cx="3581400" cy="3660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43600"/>
            <a:ext cx="3581400" cy="3660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90400"/>
            <a:ext cx="2667000" cy="343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90400"/>
            <a:ext cx="2895600" cy="343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05550" y="4804800"/>
            <a:ext cx="2895600" cy="343200"/>
          </a:xfrm>
          <a:prstGeom prst="rect">
            <a:avLst/>
          </a:prstGeom>
        </p:spPr>
        <p:txBody>
          <a:bodyPr/>
          <a:lstStyle>
            <a:lvl1pPr>
              <a:defRPr sz="15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A20463-EDA2-4747-9D3A-770C8A8ACE9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34670" y="86753"/>
            <a:ext cx="7162800" cy="6292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000081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076790"/>
            <a:ext cx="8226425" cy="362362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/>
          <a:lstStyle/>
          <a:p>
            <a:pPr lvl="0">
              <a:defRPr sz="1800"/>
            </a:pPr>
            <a:r>
              <a:rPr sz="2800" dirty="0"/>
              <a:t>Body Level One</a:t>
            </a:r>
          </a:p>
          <a:p>
            <a:pPr lvl="1">
              <a:defRPr sz="1800"/>
            </a:pPr>
            <a:r>
              <a:rPr sz="2800" dirty="0"/>
              <a:t>Body Level Two</a:t>
            </a:r>
          </a:p>
          <a:p>
            <a:pPr lvl="2">
              <a:defRPr sz="1800"/>
            </a:pPr>
            <a:r>
              <a:rPr sz="2800" dirty="0"/>
              <a:t>Body Level Three</a:t>
            </a:r>
          </a:p>
          <a:p>
            <a:pPr lvl="3">
              <a:defRPr sz="1800"/>
            </a:pPr>
            <a:r>
              <a:rPr sz="2800" dirty="0"/>
              <a:t>Body Level Four</a:t>
            </a:r>
          </a:p>
          <a:p>
            <a:pPr lvl="4">
              <a:defRPr sz="1800"/>
            </a:pPr>
            <a:r>
              <a:rPr sz="2800"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ransition spd="med"/>
  <p:txStyles>
    <p:titleStyle>
      <a:lvl1pPr algn="ctr">
        <a:defRPr sz="2400" b="0">
          <a:solidFill>
            <a:schemeClr val="tx1"/>
          </a:solidFill>
          <a:latin typeface="Arial" panose="020B0604020202020204" pitchFamily="34" charset="0"/>
          <a:ea typeface="Calibri"/>
          <a:cs typeface="Arial" panose="020B0604020202020204" pitchFamily="34" charset="0"/>
          <a:sym typeface="Calibri"/>
        </a:defRPr>
      </a:lvl1pPr>
      <a:lvl2pPr algn="ctr">
        <a:defRPr sz="3200" b="1">
          <a:solidFill>
            <a:srgbClr val="000081"/>
          </a:solidFill>
          <a:latin typeface="Calibri"/>
          <a:ea typeface="Calibri"/>
          <a:cs typeface="Calibri"/>
          <a:sym typeface="Calibri"/>
        </a:defRPr>
      </a:lvl2pPr>
      <a:lvl3pPr algn="ctr">
        <a:defRPr sz="3200" b="1">
          <a:solidFill>
            <a:srgbClr val="000081"/>
          </a:solidFill>
          <a:latin typeface="Calibri"/>
          <a:ea typeface="Calibri"/>
          <a:cs typeface="Calibri"/>
          <a:sym typeface="Calibri"/>
        </a:defRPr>
      </a:lvl3pPr>
      <a:lvl4pPr algn="ctr">
        <a:defRPr sz="3200" b="1">
          <a:solidFill>
            <a:srgbClr val="000081"/>
          </a:solidFill>
          <a:latin typeface="Calibri"/>
          <a:ea typeface="Calibri"/>
          <a:cs typeface="Calibri"/>
          <a:sym typeface="Calibri"/>
        </a:defRPr>
      </a:lvl4pPr>
      <a:lvl5pPr algn="ctr">
        <a:defRPr sz="3200" b="1">
          <a:solidFill>
            <a:srgbClr val="000081"/>
          </a:solidFill>
          <a:latin typeface="Calibri"/>
          <a:ea typeface="Calibri"/>
          <a:cs typeface="Calibri"/>
          <a:sym typeface="Calibri"/>
        </a:defRPr>
      </a:lvl5pPr>
      <a:lvl6pPr indent="457200" algn="ctr">
        <a:defRPr sz="3200" b="1">
          <a:solidFill>
            <a:srgbClr val="000081"/>
          </a:solidFill>
          <a:latin typeface="Calibri"/>
          <a:ea typeface="Calibri"/>
          <a:cs typeface="Calibri"/>
          <a:sym typeface="Calibri"/>
        </a:defRPr>
      </a:lvl6pPr>
      <a:lvl7pPr indent="914400" algn="ctr">
        <a:defRPr sz="3200" b="1">
          <a:solidFill>
            <a:srgbClr val="000081"/>
          </a:solidFill>
          <a:latin typeface="Calibri"/>
          <a:ea typeface="Calibri"/>
          <a:cs typeface="Calibri"/>
          <a:sym typeface="Calibri"/>
        </a:defRPr>
      </a:lvl7pPr>
      <a:lvl8pPr indent="1371600" algn="ctr">
        <a:defRPr sz="3200" b="1">
          <a:solidFill>
            <a:srgbClr val="000081"/>
          </a:solidFill>
          <a:latin typeface="Calibri"/>
          <a:ea typeface="Calibri"/>
          <a:cs typeface="Calibri"/>
          <a:sym typeface="Calibri"/>
        </a:defRPr>
      </a:lvl8pPr>
      <a:lvl9pPr indent="1828800" algn="ctr">
        <a:defRPr sz="3200" b="1">
          <a:solidFill>
            <a:srgbClr val="000081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176530" indent="-176530">
        <a:buClr>
          <a:srgbClr val="000080"/>
        </a:buClr>
        <a:buSzPct val="85000"/>
        <a:buFont typeface="Wingdings"/>
        <a:buChar char="▪"/>
        <a:defRPr sz="2100">
          <a:latin typeface="Arial" panose="020B0604020202020204" pitchFamily="34" charset="0"/>
          <a:ea typeface="Calibri"/>
          <a:cs typeface="Arial" panose="020B0604020202020204" pitchFamily="34" charset="0"/>
          <a:sym typeface="Calibri"/>
        </a:defRPr>
      </a:lvl1pPr>
      <a:lvl2pPr marL="548005" indent="-205740">
        <a:buClr>
          <a:srgbClr val="000080"/>
        </a:buClr>
        <a:buSzPct val="100000"/>
        <a:buFont typeface="Wingdings"/>
        <a:buChar char="-"/>
        <a:defRPr sz="2100">
          <a:latin typeface="Arial" panose="020B0604020202020204" pitchFamily="34" charset="0"/>
          <a:ea typeface="Calibri"/>
          <a:cs typeface="Arial" panose="020B0604020202020204" pitchFamily="34" charset="0"/>
          <a:sym typeface="Calibri"/>
        </a:defRPr>
      </a:lvl2pPr>
      <a:lvl3pPr marL="750570" indent="-232410">
        <a:buClr>
          <a:srgbClr val="000080"/>
        </a:buClr>
        <a:buSzPct val="100000"/>
        <a:buFont typeface="Wingdings"/>
        <a:buChar char="-"/>
        <a:defRPr sz="2100">
          <a:latin typeface="Arial" panose="020B0604020202020204" pitchFamily="34" charset="0"/>
          <a:ea typeface="Calibri"/>
          <a:cs typeface="Arial" panose="020B0604020202020204" pitchFamily="34" charset="0"/>
          <a:sym typeface="Calibri"/>
        </a:defRPr>
      </a:lvl3pPr>
      <a:lvl4pPr marL="851535" indent="-209550">
        <a:buClr>
          <a:srgbClr val="000080"/>
        </a:buClr>
        <a:buSzPct val="100000"/>
        <a:buFont typeface="Wingdings"/>
        <a:buChar char="-"/>
        <a:defRPr sz="2100">
          <a:latin typeface="Arial" panose="020B0604020202020204" pitchFamily="34" charset="0"/>
          <a:ea typeface="Calibri"/>
          <a:cs typeface="Arial" panose="020B0604020202020204" pitchFamily="34" charset="0"/>
          <a:sym typeface="Calibri"/>
        </a:defRPr>
      </a:lvl4pPr>
      <a:lvl5pPr marL="971550" indent="-194310">
        <a:buClr>
          <a:srgbClr val="000080"/>
        </a:buClr>
        <a:buSzPct val="100000"/>
        <a:buFont typeface="Wingdings"/>
        <a:buChar char="-"/>
        <a:defRPr sz="2100">
          <a:latin typeface="Arial" panose="020B0604020202020204" pitchFamily="34" charset="0"/>
          <a:ea typeface="Calibri"/>
          <a:cs typeface="Arial" panose="020B0604020202020204" pitchFamily="34" charset="0"/>
          <a:sym typeface="Calibri"/>
        </a:defRPr>
      </a:lvl5pPr>
      <a:lvl6pPr marL="2059305" indent="-342900">
        <a:buClr>
          <a:srgbClr val="000080"/>
        </a:buClr>
        <a:buSzPct val="100000"/>
        <a:buFont typeface="Wingdings"/>
        <a:buChar char="»"/>
        <a:defRPr sz="2100">
          <a:latin typeface="Calibri"/>
          <a:ea typeface="Calibri"/>
          <a:cs typeface="Calibri"/>
          <a:sym typeface="Calibri"/>
        </a:defRPr>
      </a:lvl6pPr>
      <a:lvl7pPr marL="2402205" indent="-342900">
        <a:buClr>
          <a:srgbClr val="000080"/>
        </a:buClr>
        <a:buSzPct val="100000"/>
        <a:buFont typeface="Wingdings"/>
        <a:buChar char="»"/>
        <a:defRPr sz="2100">
          <a:latin typeface="Calibri"/>
          <a:ea typeface="Calibri"/>
          <a:cs typeface="Calibri"/>
          <a:sym typeface="Calibri"/>
        </a:defRPr>
      </a:lvl7pPr>
      <a:lvl8pPr marL="2745740" indent="-342900">
        <a:buClr>
          <a:srgbClr val="000080"/>
        </a:buClr>
        <a:buSzPct val="100000"/>
        <a:buFont typeface="Wingdings"/>
        <a:buChar char="»"/>
        <a:defRPr sz="2100">
          <a:latin typeface="Calibri"/>
          <a:ea typeface="Calibri"/>
          <a:cs typeface="Calibri"/>
          <a:sym typeface="Calibri"/>
        </a:defRPr>
      </a:lvl8pPr>
      <a:lvl9pPr marL="3088640" indent="-342900">
        <a:buClr>
          <a:srgbClr val="000080"/>
        </a:buClr>
        <a:buSzPct val="100000"/>
        <a:buFont typeface="Wingdings"/>
        <a:buChar char="»"/>
        <a:defRPr sz="21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500" b="1">
          <a:solidFill>
            <a:schemeClr val="tx1"/>
          </a:solidFill>
          <a:latin typeface="+mn-lt"/>
          <a:ea typeface="+mn-ea"/>
          <a:cs typeface="+mn-cs"/>
          <a:sym typeface="Arial Black" panose="020B0A04020102020204"/>
        </a:defRPr>
      </a:lvl1pPr>
      <a:lvl2pPr indent="342900" algn="r">
        <a:defRPr sz="1500" b="1">
          <a:solidFill>
            <a:schemeClr val="tx1"/>
          </a:solidFill>
          <a:latin typeface="+mn-lt"/>
          <a:ea typeface="+mn-ea"/>
          <a:cs typeface="+mn-cs"/>
          <a:sym typeface="Arial Black" panose="020B0A04020102020204"/>
        </a:defRPr>
      </a:lvl2pPr>
      <a:lvl3pPr indent="686435" algn="r">
        <a:defRPr sz="1500" b="1">
          <a:solidFill>
            <a:schemeClr val="tx1"/>
          </a:solidFill>
          <a:latin typeface="+mn-lt"/>
          <a:ea typeface="+mn-ea"/>
          <a:cs typeface="+mn-cs"/>
          <a:sym typeface="Arial Black" panose="020B0A04020102020204"/>
        </a:defRPr>
      </a:lvl3pPr>
      <a:lvl4pPr indent="1029335" algn="r">
        <a:defRPr sz="1500" b="1">
          <a:solidFill>
            <a:schemeClr val="tx1"/>
          </a:solidFill>
          <a:latin typeface="+mn-lt"/>
          <a:ea typeface="+mn-ea"/>
          <a:cs typeface="+mn-cs"/>
          <a:sym typeface="Arial Black" panose="020B0A04020102020204"/>
        </a:defRPr>
      </a:lvl4pPr>
      <a:lvl5pPr indent="1372870" algn="r">
        <a:defRPr sz="1500" b="1">
          <a:solidFill>
            <a:schemeClr val="tx1"/>
          </a:solidFill>
          <a:latin typeface="+mn-lt"/>
          <a:ea typeface="+mn-ea"/>
          <a:cs typeface="+mn-cs"/>
          <a:sym typeface="Arial Black" panose="020B0A04020102020204"/>
        </a:defRPr>
      </a:lvl5pPr>
      <a:lvl6pPr indent="1715770" algn="r">
        <a:defRPr sz="1500" b="1">
          <a:solidFill>
            <a:schemeClr val="tx1"/>
          </a:solidFill>
          <a:latin typeface="+mn-lt"/>
          <a:ea typeface="+mn-ea"/>
          <a:cs typeface="+mn-cs"/>
          <a:sym typeface="Arial Black" panose="020B0A04020102020204"/>
        </a:defRPr>
      </a:lvl6pPr>
      <a:lvl7pPr indent="2059305" algn="r">
        <a:defRPr sz="1500" b="1">
          <a:solidFill>
            <a:schemeClr val="tx1"/>
          </a:solidFill>
          <a:latin typeface="+mn-lt"/>
          <a:ea typeface="+mn-ea"/>
          <a:cs typeface="+mn-cs"/>
          <a:sym typeface="Arial Black" panose="020B0A04020102020204"/>
        </a:defRPr>
      </a:lvl7pPr>
      <a:lvl8pPr indent="2402205" algn="r">
        <a:defRPr sz="1500" b="1">
          <a:solidFill>
            <a:schemeClr val="tx1"/>
          </a:solidFill>
          <a:latin typeface="+mn-lt"/>
          <a:ea typeface="+mn-ea"/>
          <a:cs typeface="+mn-cs"/>
          <a:sym typeface="Arial Black" panose="020B0A04020102020204"/>
        </a:defRPr>
      </a:lvl8pPr>
      <a:lvl9pPr indent="2745740" algn="r">
        <a:defRPr sz="1500" b="1">
          <a:solidFill>
            <a:schemeClr val="tx1"/>
          </a:solidFill>
          <a:latin typeface="+mn-lt"/>
          <a:ea typeface="+mn-ea"/>
          <a:cs typeface="+mn-cs"/>
          <a:sym typeface="Arial Black" panose="020B0A040201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body" idx="4294967295"/>
          </p:nvPr>
        </p:nvSpPr>
        <p:spPr>
          <a:xfrm>
            <a:off x="2226800" y="3069409"/>
            <a:ext cx="4804800" cy="1144000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/>
          <a:p>
            <a:pPr marL="285750" lvl="0" indent="-285750" algn="ctr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 sz="1800"/>
            </a:pPr>
            <a:endParaRPr dirty="0">
              <a:solidFill>
                <a:srgbClr val="0237BC"/>
              </a:solidFill>
              <a:latin typeface="Comic Sans MS Bold"/>
              <a:ea typeface="Comic Sans MS Bold"/>
              <a:cs typeface="Comic Sans MS Bold"/>
              <a:sym typeface="Comic Sans MS Bold"/>
            </a:endParaRPr>
          </a:p>
          <a:p>
            <a:pPr marL="285750" lvl="0" indent="-285750" algn="ctr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 sz="1800"/>
            </a:pPr>
            <a:r>
              <a:rPr lang="en-US" sz="1800" dirty="0">
                <a:sym typeface="Comic Sans MS Bold"/>
              </a:rPr>
              <a:t>Lecture: Feb 16 / Feb 18</a:t>
            </a:r>
          </a:p>
          <a:p>
            <a:pPr marL="285750" lvl="0" indent="-285750" algn="ctr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 sz="1800"/>
            </a:pPr>
            <a:r>
              <a:rPr lang="en-US" sz="1800" dirty="0">
                <a:sym typeface="Comic Sans MS Bold"/>
              </a:rPr>
              <a:t>Demo: Feb 23 / Feb 25</a:t>
            </a:r>
          </a:p>
          <a:p>
            <a:pPr marL="285750" lvl="0" indent="-285750" algn="ctr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 sz="1800"/>
            </a:pPr>
            <a:r>
              <a:rPr lang="en-US" sz="1800" dirty="0">
                <a:sym typeface="Comic Sans MS Bold"/>
              </a:rPr>
              <a:t>Hard Deadline: Mar 2 / Mar 4</a:t>
            </a:r>
            <a:endParaRPr dirty="0">
              <a:solidFill>
                <a:srgbClr val="0237BC"/>
              </a:solidFill>
              <a:latin typeface="Comic Sans MS Bold"/>
              <a:ea typeface="Comic Sans MS Bold"/>
              <a:cs typeface="Comic Sans MS Bold"/>
              <a:sym typeface="Comic Sans MS Bol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1654800" y="989041"/>
            <a:ext cx="5834400" cy="1724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defRPr sz="1800" b="0">
                <a:solidFill>
                  <a:srgbClr val="000000"/>
                </a:solidFill>
              </a:defRPr>
            </a:pPr>
            <a:br>
              <a:rPr sz="2100" dirty="0">
                <a:solidFill>
                  <a:schemeClr val="tx1"/>
                </a:solidFill>
                <a:ea typeface="Comic Sans MS Bold"/>
                <a:sym typeface="Comic Sans MS Bold"/>
              </a:rPr>
            </a:br>
            <a:br>
              <a:rPr lang="en-US" sz="2100" dirty="0">
                <a:solidFill>
                  <a:schemeClr val="tx1"/>
                </a:solidFill>
                <a:ea typeface="Comic Sans MS Bold"/>
                <a:sym typeface="Comic Sans MS Bold"/>
              </a:rPr>
            </a:br>
            <a:r>
              <a:rPr lang="" altLang="en-US" sz="2100" dirty="0">
                <a:solidFill>
                  <a:schemeClr val="tx1"/>
                </a:solidFill>
                <a:ea typeface="MS PGothic" charset="0"/>
              </a:rPr>
              <a:t>CSE 162 Mobile Computing</a:t>
            </a:r>
            <a:r>
              <a:rPr lang="en-US" altLang="zh-CN" sz="2100" dirty="0">
                <a:solidFill>
                  <a:schemeClr val="tx1"/>
                </a:solidFill>
                <a:ea typeface="MS PGothic" charset="0"/>
              </a:rPr>
              <a:t> </a:t>
            </a:r>
            <a:br>
              <a:rPr lang="en-US" sz="2100" dirty="0">
                <a:solidFill>
                  <a:schemeClr val="tx1"/>
                </a:solidFill>
                <a:ea typeface="Comic Sans MS Bold"/>
                <a:sym typeface="Comic Sans MS Bold"/>
              </a:rPr>
            </a:br>
            <a:r>
              <a:rPr lang="en-US" sz="2100" dirty="0">
                <a:solidFill>
                  <a:schemeClr val="tx1"/>
                </a:solidFill>
                <a:ea typeface="Comic Sans MS Bold"/>
                <a:sym typeface="Comic Sans MS Bold"/>
              </a:rPr>
              <a:t> </a:t>
            </a:r>
            <a:br>
              <a:rPr lang="en-US" sz="2100" dirty="0">
                <a:solidFill>
                  <a:schemeClr val="tx1"/>
                </a:solidFill>
                <a:ea typeface="Comic Sans MS Bold"/>
                <a:sym typeface="Comic Sans MS Bold"/>
              </a:rPr>
            </a:br>
            <a:r>
              <a:rPr lang="en-US" sz="2100" dirty="0">
                <a:solidFill>
                  <a:schemeClr val="tx1"/>
                </a:solidFill>
                <a:ea typeface="Comic Sans MS Bold"/>
                <a:sym typeface="Comic Sans MS Bold"/>
              </a:rPr>
              <a:t>Lab 3 Location and Map Programming</a:t>
            </a:r>
            <a:br>
              <a:rPr lang="en-US" sz="2100" dirty="0">
                <a:solidFill>
                  <a:schemeClr val="tx1"/>
                </a:solidFill>
                <a:ea typeface="Comic Sans MS Bold"/>
                <a:sym typeface="Comic Sans MS Bold"/>
              </a:rPr>
            </a:br>
            <a:br>
              <a:rPr lang="en-US" sz="2100" dirty="0">
                <a:solidFill>
                  <a:schemeClr val="tx1"/>
                </a:solidFill>
                <a:ea typeface="Comic Sans MS Bold"/>
                <a:sym typeface="Comic Sans MS Bold"/>
              </a:rPr>
            </a:br>
            <a:r>
              <a:rPr lang="" altLang="en-US" sz="2100" dirty="0">
                <a:solidFill>
                  <a:schemeClr val="tx1"/>
                </a:solidFill>
                <a:ea typeface="Comic Sans MS Bold"/>
                <a:sym typeface="Comic Sans MS Bold"/>
              </a:rPr>
              <a:t>Hua Huang</a:t>
            </a:r>
            <a:br>
              <a:rPr lang="en-US" sz="2100" dirty="0">
                <a:solidFill>
                  <a:schemeClr val="tx1"/>
                </a:solidFill>
                <a:ea typeface="Comic Sans MS Bold"/>
                <a:sym typeface="Comic Sans MS Bold"/>
              </a:rPr>
            </a:br>
            <a:endParaRPr lang="en-US" sz="2100" dirty="0">
              <a:solidFill>
                <a:schemeClr val="tx1"/>
              </a:solidFill>
              <a:ea typeface="Comic Sans MS Bold"/>
              <a:sym typeface="Comic Sans MS Bold"/>
            </a:endParaRPr>
          </a:p>
        </p:txBody>
      </p:sp>
    </p:spTree>
    <p:extLst>
      <p:ext uri="{BB962C8B-B14F-4D97-AF65-F5344CB8AC3E}">
        <p14:creationId xmlns:p14="http://schemas.microsoft.com/office/powerpoint/2010/main" val="10035181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294640" y="1141545"/>
            <a:ext cx="8493760" cy="364381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b="1" dirty="0">
                <a:ea typeface="MS PGothic" charset="0"/>
              </a:rPr>
              <a:t>LocationManager</a:t>
            </a:r>
            <a:r>
              <a:rPr lang="en-US" dirty="0">
                <a:ea typeface="MS PGothic" charset="0"/>
              </a:rPr>
              <a:t> handles registrations for GPS and network location updates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MS PGothic" charset="0"/>
              </a:rPr>
              <a:t>Once the </a:t>
            </a:r>
            <a:r>
              <a:rPr lang="en-US" b="1" dirty="0">
                <a:ea typeface="MS PGothic" charset="0"/>
              </a:rPr>
              <a:t>LocationManager</a:t>
            </a:r>
            <a:r>
              <a:rPr lang="en-US" dirty="0">
                <a:ea typeface="MS PGothic" charset="0"/>
              </a:rPr>
              <a:t> is obtained, an object registers for updates by calling </a:t>
            </a:r>
            <a:r>
              <a:rPr lang="en-US" b="1" dirty="0" err="1">
                <a:ea typeface="MS PGothic" charset="0"/>
              </a:rPr>
              <a:t>requestLocationUpdates</a:t>
            </a:r>
            <a:r>
              <a:rPr lang="en-US" altLang="zh-TW" dirty="0">
                <a:ea typeface="MS PGothic" charset="0"/>
              </a:rPr>
              <a:t> , t</a:t>
            </a:r>
            <a:r>
              <a:rPr lang="en-US" dirty="0">
                <a:ea typeface="MS PGothic" charset="0"/>
              </a:rPr>
              <a:t>he arguments passed into the </a:t>
            </a:r>
            <a:r>
              <a:rPr lang="en-US" dirty="0" err="1">
                <a:ea typeface="MS PGothic" charset="0"/>
              </a:rPr>
              <a:t>requestLocationUpdates</a:t>
            </a:r>
            <a:r>
              <a:rPr lang="en-US" dirty="0">
                <a:ea typeface="MS PGothic" charset="0"/>
              </a:rPr>
              <a:t> method determine the granularity of location changes that will generate an event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ea typeface="MS PGothic" charset="0"/>
              </a:rPr>
              <a:t>send updates that are at least X meters apart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ea typeface="MS PGothic" charset="0"/>
              </a:rPr>
              <a:t>send updates at least this far apart in time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ea typeface="MS PGothic" charset="0"/>
              </a:rPr>
              <a:t>send updates that have this minimum accuracy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503539-D2CD-45E5-A0AB-D1A8E0B249DB}"/>
              </a:ext>
            </a:extLst>
          </p:cNvPr>
          <p:cNvSpPr txBox="1">
            <a:spLocks/>
          </p:cNvSpPr>
          <p:nvPr/>
        </p:nvSpPr>
        <p:spPr>
          <a:xfrm>
            <a:off x="990600" y="133393"/>
            <a:ext cx="7162800" cy="6292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 anchor="ctr"/>
          <a:lstStyle>
            <a:lvl1pPr algn="ctr"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457200"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914400"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371600"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828800"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dirty="0"/>
              <a:t>Registering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Location</a:t>
            </a:r>
            <a:r>
              <a:rPr lang="zh-TW" altLang="en-US" dirty="0"/>
              <a:t> </a:t>
            </a:r>
            <a:r>
              <a:rPr lang="en-US" altLang="zh-TW" dirty="0"/>
              <a:t>Updates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37327200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3A5-97FE-40FE-9B33-13ED2EF0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0BFA-69B9-4604-A2CB-D2E5CEE60E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97CDB-AFB3-47BA-93A6-AEE1FD0B68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739D7-1A20-47CE-AEB2-473E7BC7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72" y="0"/>
            <a:ext cx="5592455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50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62572" y="629200"/>
            <a:ext cx="6652068" cy="44550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public class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MapsActivity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extends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FragmentActivity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implements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OnMapReadyCallback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, </a:t>
            </a:r>
            <a:r>
              <a:rPr lang="en-US" sz="1050" b="1" dirty="0" err="1">
                <a:solidFill>
                  <a:schemeClr val="accent6"/>
                </a:solidFill>
                <a:latin typeface="Al Bayan Plain" charset="-78"/>
                <a:ea typeface="Al Bayan Plain" charset="-78"/>
                <a:cs typeface="Al Bayan Plain" charset="-78"/>
              </a:rPr>
              <a:t>LocationListener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{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private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GoogleMap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mMap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private LocationManager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locationManager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private double longitude = 151;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private double latitude = -34;</a:t>
            </a:r>
          </a:p>
          <a:p>
            <a:pPr algn="l"/>
            <a:endParaRPr lang="en-US" sz="1050" dirty="0">
              <a:latin typeface="Al Bayan Plain" charset="-78"/>
              <a:ea typeface="Al Bayan Plain" charset="-78"/>
              <a:cs typeface="Al Bayan Plain" charset="-78"/>
            </a:endParaRP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@Override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protected void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onCreate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(Bundle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savedInstanceState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) {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super.onCreate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savedInstanceState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setContentView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R.layout.activity_maps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);</a:t>
            </a:r>
          </a:p>
          <a:p>
            <a:pPr algn="l"/>
            <a:endParaRPr lang="en-US" sz="1050" dirty="0">
              <a:latin typeface="Al Bayan Plain" charset="-78"/>
              <a:ea typeface="Al Bayan Plain" charset="-78"/>
              <a:cs typeface="Al Bayan Plain" charset="-78"/>
            </a:endParaRP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// Obtain the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SupportMapFragment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and get notified when the map is ready to be used.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SupportMapFragment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mapFragment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= (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SupportMapFragment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)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getSupportFragmentManager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().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findFragmentById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R.id.map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mapFragment.getMapAsync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(this);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locationManager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= (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LocationManager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)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getSystemService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(LOCATION_SERVICE);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if (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ContextCompat.checkSelfPermission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(this,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Manifest.permission.ACCESS_COARSE_LOCATION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) ==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PackageManager.PERMISSION_GRANTED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)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    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locationManager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.</a:t>
            </a:r>
            <a:r>
              <a:rPr lang="en-US" sz="1050" b="1" dirty="0" err="1">
                <a:solidFill>
                  <a:srgbClr val="7030A0"/>
                </a:solidFill>
                <a:latin typeface="Al Bayan Plain" charset="-78"/>
                <a:ea typeface="Al Bayan Plain" charset="-78"/>
                <a:cs typeface="Al Bayan Plain" charset="-78"/>
              </a:rPr>
              <a:t>requestLocationUpdates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LocationManager.</a:t>
            </a:r>
            <a:r>
              <a:rPr lang="en-US" sz="1050" b="1" dirty="0" err="1">
                <a:solidFill>
                  <a:srgbClr val="FF0000"/>
                </a:solidFill>
                <a:latin typeface="Al Bayan Plain" charset="-78"/>
                <a:ea typeface="Al Bayan Plain" charset="-78"/>
                <a:cs typeface="Al Bayan Plain" charset="-78"/>
              </a:rPr>
              <a:t>NETWORK_PROVIDER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, 10,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Criteria.ACCURACY_COARSE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, this);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}</a:t>
            </a:r>
          </a:p>
          <a:p>
            <a:pPr algn="l"/>
            <a:endParaRPr lang="en-US" sz="1050" dirty="0">
              <a:latin typeface="Al Bayan Plain" charset="-78"/>
              <a:ea typeface="Al Bayan Plain" charset="-78"/>
              <a:cs typeface="Al Bayan Plain" charset="-78"/>
            </a:endParaRP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@Override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public void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onMapReady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GoogleMap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googleMap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) {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mMap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=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googleMap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FCFD0A-D181-4104-8DE3-D2F6B32C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33393"/>
            <a:ext cx="7162800" cy="629200"/>
          </a:xfrm>
        </p:spPr>
        <p:txBody>
          <a:bodyPr/>
          <a:lstStyle/>
          <a:p>
            <a:r>
              <a:rPr lang="en-US" altLang="zh-TW" dirty="0"/>
              <a:t>Location</a:t>
            </a:r>
            <a:r>
              <a:rPr lang="zh-TW" altLang="en-US" dirty="0"/>
              <a:t> </a:t>
            </a:r>
            <a:r>
              <a:rPr lang="en-US" altLang="zh-TW" dirty="0"/>
              <a:t>Updates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9738976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487680" y="739535"/>
            <a:ext cx="8199119" cy="186853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ea typeface="MS PGothic" pitchFamily="34" charset="-128"/>
              </a:rPr>
              <a:t>The phone</a:t>
            </a:r>
            <a:r>
              <a:rPr lang="en-US" altLang="en-US" sz="1600" dirty="0">
                <a:ea typeface="MS PGothic" pitchFamily="34" charset="-128"/>
              </a:rPr>
              <a:t>’</a:t>
            </a:r>
            <a:r>
              <a:rPr lang="en-US" sz="1600" dirty="0">
                <a:ea typeface="MS PGothic" pitchFamily="34" charset="-128"/>
              </a:rPr>
              <a:t>s location can be determined from multiple providers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ea typeface="MS PGothic" pitchFamily="34" charset="-128"/>
              </a:rPr>
              <a:t>GPS location updates consume significantly more power than network location updates but are more accurate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ea typeface="MS PGothic" pitchFamily="34" charset="-128"/>
              </a:rPr>
              <a:t>GPS: 25 seconds * 140mA = 1mAh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ea typeface="MS PGothic" pitchFamily="34" charset="-128"/>
              </a:rPr>
              <a:t>Network: 2 seconds * 180mA = 0.1mAh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ea typeface="MS PGothic" pitchFamily="34" charset="-128"/>
              </a:rPr>
              <a:t>The provider argument determines which method will be used to get a location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ea typeface="MS PGothic" pitchFamily="34" charset="-128"/>
              </a:rPr>
              <a:t>You can also register for the PASSIVE_PROVIDER which only updates you if another app is actively using GPS / Network location</a:t>
            </a:r>
          </a:p>
          <a:p>
            <a:pPr lvl="2"/>
            <a:endParaRPr lang="en-US" sz="1600" dirty="0">
              <a:ea typeface="MS PGothic" pitchFamily="34" charset="-128"/>
            </a:endParaRPr>
          </a:p>
          <a:p>
            <a:pPr lvl="1"/>
            <a:endParaRPr lang="en-US" sz="1600" dirty="0">
              <a:ea typeface="MS PGothic" pitchFamily="34" charset="-128"/>
            </a:endParaRPr>
          </a:p>
          <a:p>
            <a:endParaRPr lang="en-US" sz="1600" dirty="0">
              <a:ea typeface="MS PGothic" pitchFamily="34" charset="-128"/>
            </a:endParaRPr>
          </a:p>
          <a:p>
            <a:pPr>
              <a:buFontTx/>
              <a:buNone/>
            </a:pPr>
            <a:endParaRPr lang="en-US" sz="1600" dirty="0">
              <a:ea typeface="MS PGothic" pitchFamily="34" charset="-128"/>
            </a:endParaRPr>
          </a:p>
          <a:p>
            <a:endParaRPr lang="en-US" sz="1600" dirty="0">
              <a:ea typeface="MS PGothic" pitchFamily="34" charset="-128"/>
            </a:endParaRPr>
          </a:p>
          <a:p>
            <a:endParaRPr lang="en-US" sz="1600" dirty="0"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83" y="3562743"/>
            <a:ext cx="6158534" cy="108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83" y="3028876"/>
            <a:ext cx="3946800" cy="5338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E2EFDDE-D0FA-4D7B-A522-4C214EBD5219}"/>
              </a:ext>
            </a:extLst>
          </p:cNvPr>
          <p:cNvSpPr txBox="1">
            <a:spLocks/>
          </p:cNvSpPr>
          <p:nvPr/>
        </p:nvSpPr>
        <p:spPr>
          <a:xfrm>
            <a:off x="990600" y="133393"/>
            <a:ext cx="7162800" cy="6292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 anchor="ctr"/>
          <a:lstStyle>
            <a:lvl1pPr algn="ctr"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457200"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914400"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371600"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828800"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dirty="0"/>
              <a:t>Location</a:t>
            </a:r>
            <a:r>
              <a:rPr lang="zh-TW" altLang="en-US" dirty="0"/>
              <a:t> </a:t>
            </a:r>
            <a:r>
              <a:rPr lang="en-US" altLang="zh-TW" dirty="0"/>
              <a:t>Providers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390069905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E2B8EF-502F-44F1-A99E-0D47013B5005}"/>
              </a:ext>
            </a:extLst>
          </p:cNvPr>
          <p:cNvSpPr/>
          <p:nvPr/>
        </p:nvSpPr>
        <p:spPr>
          <a:xfrm>
            <a:off x="1618028" y="917515"/>
            <a:ext cx="5907944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@Override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public void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onLocationChanged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(Location location) {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longitude =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location.getLongitude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latitude =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location.getLatitude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AlertDialog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alertDialog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= new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AlertDialog.Builder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MapsActivity.this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).create();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alertDialog.setTitle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("Location Detected");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alertDialog.setMessage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String.valueOf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(latitude) + "," +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String.valueOf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(longitude));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alertDialog.setButton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AlertDialog.BUTTON_NEUTRAL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, "OK",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        new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DialogInterface.OnClickListener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() {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            public void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onClick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DialogInterface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dialog, int which) {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        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dialog.dismiss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            }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        });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alertDialog.show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LatLng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loc = new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LatLng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(latitude, longitude);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mMap.addMarker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(new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MarkerOptions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().position(loc).title("Marker in at your location"));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mMap.moveCamera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CameraUpdateFactory.newLatLng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(loc));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    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mMap.animateCamera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</a:t>
            </a:r>
            <a:r>
              <a:rPr lang="en-US" sz="1050" dirty="0" err="1">
                <a:latin typeface="Al Bayan Plain" charset="-78"/>
                <a:ea typeface="Al Bayan Plain" charset="-78"/>
                <a:cs typeface="Al Bayan Plain" charset="-78"/>
              </a:rPr>
              <a:t>CameraUpdateFactory.newLatLngZoom</a:t>
            </a:r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(loc, 12.0f));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    }</a:t>
            </a:r>
          </a:p>
          <a:p>
            <a:pPr algn="l"/>
            <a:r>
              <a:rPr lang="en-US" sz="1050" dirty="0">
                <a:latin typeface="Al Bayan Plain" charset="-78"/>
                <a:ea typeface="Al Bayan Plain" charset="-78"/>
                <a:cs typeface="Al Bayan Plain" charset="-78"/>
              </a:rPr>
              <a:t> 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E3819-BF45-4312-AE2A-32DEDF90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33393"/>
            <a:ext cx="7162800" cy="629200"/>
          </a:xfrm>
        </p:spPr>
        <p:txBody>
          <a:bodyPr/>
          <a:lstStyle/>
          <a:p>
            <a:r>
              <a:rPr lang="en-US" altLang="zh-TW" dirty="0"/>
              <a:t>Getting</a:t>
            </a:r>
            <a:r>
              <a:rPr lang="zh-TW" altLang="en-US" dirty="0"/>
              <a:t> </a:t>
            </a:r>
            <a:r>
              <a:rPr lang="en-US" altLang="zh-TW" dirty="0"/>
              <a:t>Location</a:t>
            </a:r>
            <a:r>
              <a:rPr lang="zh-TW" altLang="en-US" dirty="0"/>
              <a:t> </a:t>
            </a:r>
            <a:r>
              <a:rPr lang="en-US" altLang="zh-TW" dirty="0"/>
              <a:t>Info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33017989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518160" y="318175"/>
            <a:ext cx="8107679" cy="2065158"/>
          </a:xfrm>
        </p:spPr>
        <p:txBody>
          <a:bodyPr/>
          <a:lstStyle/>
          <a:p>
            <a:pPr marL="0" indent="0">
              <a:buNone/>
              <a:defRPr/>
            </a:pPr>
            <a:endParaRPr lang="en-US" sz="1350" dirty="0">
              <a:ea typeface="MS PGothic" charset="0"/>
            </a:endParaRPr>
          </a:p>
          <a:p>
            <a:pPr marL="0" indent="0">
              <a:buNone/>
              <a:defRPr/>
            </a:pPr>
            <a:endParaRPr lang="en-US" sz="1600" dirty="0">
              <a:ea typeface="MS PGothic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ea typeface="MS PGothic" charset="0"/>
              </a:rPr>
              <a:t>It is important that you unregister your App when you no longer need updates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ea typeface="MS PGothic" charset="0"/>
              </a:rPr>
              <a:t>For example, you should always unregister your listener when your Activity is paused!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ea typeface="MS PGothic" charset="0"/>
              </a:rPr>
              <a:t>If you unregister when you pause, you must also reregister when you resume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zh-TW" sz="1600" dirty="0">
                <a:ea typeface="MS PGothic" charset="0"/>
              </a:rPr>
              <a:t>T</a:t>
            </a:r>
            <a:r>
              <a:rPr lang="en-US" sz="1600" dirty="0">
                <a:ea typeface="MS PGothic" charset="0"/>
              </a:rPr>
              <a:t>his is true for all sensors!</a:t>
            </a:r>
          </a:p>
          <a:p>
            <a:pPr lvl="1">
              <a:defRPr/>
            </a:pPr>
            <a:endParaRPr lang="en-US" sz="1350" dirty="0">
              <a:ea typeface="MS PGothic" charset="0"/>
            </a:endParaRPr>
          </a:p>
          <a:p>
            <a:pPr>
              <a:defRPr/>
            </a:pPr>
            <a:endParaRPr lang="en-US" sz="1350" dirty="0">
              <a:ea typeface="MS PGothic" charset="0"/>
            </a:endParaRPr>
          </a:p>
          <a:p>
            <a:pPr marL="0" indent="0">
              <a:buFontTx/>
              <a:buNone/>
              <a:defRPr/>
            </a:pPr>
            <a:endParaRPr lang="en-US" sz="1350" dirty="0">
              <a:ea typeface="MS PGothic" charset="0"/>
            </a:endParaRPr>
          </a:p>
          <a:p>
            <a:pPr>
              <a:defRPr/>
            </a:pPr>
            <a:endParaRPr lang="en-US" sz="1350" dirty="0">
              <a:ea typeface="MS PGothic" charset="0"/>
            </a:endParaRPr>
          </a:p>
          <a:p>
            <a:pPr>
              <a:defRPr/>
            </a:pPr>
            <a:endParaRPr lang="en-US" sz="1350" dirty="0">
              <a:ea typeface="MS PGothic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2782" y="2053335"/>
            <a:ext cx="6320600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sz="1050" dirty="0">
                <a:solidFill>
                  <a:srgbClr val="000000"/>
                </a:solidFill>
              </a:rPr>
              <a:t> protected void </a:t>
            </a:r>
            <a:r>
              <a:rPr lang="en-US" sz="1050" dirty="0" err="1">
                <a:solidFill>
                  <a:srgbClr val="000000"/>
                </a:solidFill>
              </a:rPr>
              <a:t>onPause</a:t>
            </a:r>
            <a:r>
              <a:rPr lang="en-US" sz="1050" dirty="0">
                <a:solidFill>
                  <a:srgbClr val="000000"/>
                </a:solidFill>
              </a:rPr>
              <a:t>() {</a:t>
            </a:r>
          </a:p>
          <a:p>
            <a:pPr algn="l" eaLnBrk="1" hangingPunct="1"/>
            <a:r>
              <a:rPr lang="en-US" sz="1050" dirty="0">
                <a:solidFill>
                  <a:srgbClr val="000000"/>
                </a:solidFill>
              </a:rPr>
              <a:t>        </a:t>
            </a:r>
            <a:r>
              <a:rPr lang="en-US" sz="1050" dirty="0" err="1">
                <a:solidFill>
                  <a:srgbClr val="000000"/>
                </a:solidFill>
              </a:rPr>
              <a:t>super.onPause</a:t>
            </a:r>
            <a:r>
              <a:rPr lang="en-US" sz="1050" dirty="0">
                <a:solidFill>
                  <a:srgbClr val="000000"/>
                </a:solidFill>
              </a:rPr>
              <a:t>();</a:t>
            </a:r>
          </a:p>
          <a:p>
            <a:pPr algn="l" eaLnBrk="1" hangingPunct="1"/>
            <a:r>
              <a:rPr lang="en-US" sz="1050" dirty="0">
                <a:solidFill>
                  <a:srgbClr val="000000"/>
                </a:solidFill>
              </a:rPr>
              <a:t>        try {</a:t>
            </a:r>
          </a:p>
          <a:p>
            <a:pPr algn="l" eaLnBrk="1" hangingPunct="1"/>
            <a:r>
              <a:rPr lang="en-US" sz="1050" dirty="0">
                <a:solidFill>
                  <a:srgbClr val="000000"/>
                </a:solidFill>
              </a:rPr>
              <a:t>            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</a:rPr>
              <a:t>locationManager</a:t>
            </a:r>
            <a:r>
              <a:rPr lang="en-US" sz="1050" dirty="0" err="1">
                <a:solidFill>
                  <a:srgbClr val="000000"/>
                </a:solidFill>
              </a:rPr>
              <a:t>.removeUpdates</a:t>
            </a:r>
            <a:r>
              <a:rPr lang="en-US" sz="1050" dirty="0">
                <a:solidFill>
                  <a:srgbClr val="000000"/>
                </a:solidFill>
              </a:rPr>
              <a:t>(this);</a:t>
            </a:r>
          </a:p>
          <a:p>
            <a:pPr algn="l" eaLnBrk="1" hangingPunct="1"/>
            <a:r>
              <a:rPr lang="en-US" sz="1050" dirty="0">
                <a:solidFill>
                  <a:srgbClr val="000000"/>
                </a:solidFill>
              </a:rPr>
              <a:t>        } catch (</a:t>
            </a:r>
            <a:r>
              <a:rPr lang="en-US" sz="1050" dirty="0" err="1">
                <a:solidFill>
                  <a:srgbClr val="000000"/>
                </a:solidFill>
              </a:rPr>
              <a:t>SecurityException</a:t>
            </a:r>
            <a:r>
              <a:rPr lang="en-US" sz="1050" dirty="0">
                <a:solidFill>
                  <a:srgbClr val="000000"/>
                </a:solidFill>
              </a:rPr>
              <a:t> e) {</a:t>
            </a:r>
          </a:p>
          <a:p>
            <a:pPr algn="l" eaLnBrk="1" hangingPunct="1"/>
            <a:r>
              <a:rPr lang="en-US" sz="1050" dirty="0">
                <a:solidFill>
                  <a:srgbClr val="000000"/>
                </a:solidFill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</a:rPr>
              <a:t>Log.e</a:t>
            </a:r>
            <a:r>
              <a:rPr lang="en-US" sz="1050" dirty="0">
                <a:solidFill>
                  <a:srgbClr val="000000"/>
                </a:solidFill>
              </a:rPr>
              <a:t>("Err", "No Location update permission remover");</a:t>
            </a:r>
          </a:p>
          <a:p>
            <a:pPr algn="l" eaLnBrk="1" hangingPunct="1"/>
            <a:r>
              <a:rPr lang="en-US" sz="1050" dirty="0">
                <a:solidFill>
                  <a:srgbClr val="000000"/>
                </a:solidFill>
              </a:rPr>
              <a:t>        }</a:t>
            </a:r>
          </a:p>
          <a:p>
            <a:pPr algn="l" eaLnBrk="1" hangingPunct="1"/>
            <a:r>
              <a:rPr lang="en-US" sz="1050" dirty="0">
                <a:solidFill>
                  <a:srgbClr val="000000"/>
                </a:solidFill>
              </a:rPr>
              <a:t>    }</a:t>
            </a:r>
          </a:p>
          <a:p>
            <a:pPr algn="l" eaLnBrk="1" hangingPunct="1"/>
            <a:endParaRPr lang="en-US" sz="105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sz="1050" dirty="0">
                <a:solidFill>
                  <a:srgbClr val="000000"/>
                </a:solidFill>
              </a:rPr>
              <a:t>    protected void </a:t>
            </a:r>
            <a:r>
              <a:rPr lang="en-US" sz="1050" dirty="0" err="1">
                <a:solidFill>
                  <a:srgbClr val="000000"/>
                </a:solidFill>
              </a:rPr>
              <a:t>onResume</a:t>
            </a:r>
            <a:r>
              <a:rPr lang="en-US" sz="1050" dirty="0">
                <a:solidFill>
                  <a:srgbClr val="000000"/>
                </a:solidFill>
              </a:rPr>
              <a:t>() {</a:t>
            </a:r>
          </a:p>
          <a:p>
            <a:pPr algn="l" eaLnBrk="1" hangingPunct="1"/>
            <a:r>
              <a:rPr lang="en-US" sz="1050" dirty="0">
                <a:solidFill>
                  <a:srgbClr val="000000"/>
                </a:solidFill>
              </a:rPr>
              <a:t>        </a:t>
            </a:r>
            <a:r>
              <a:rPr lang="en-US" sz="1050" dirty="0" err="1">
                <a:solidFill>
                  <a:srgbClr val="000000"/>
                </a:solidFill>
              </a:rPr>
              <a:t>super.onResume</a:t>
            </a:r>
            <a:r>
              <a:rPr lang="en-US" sz="1050" dirty="0">
                <a:solidFill>
                  <a:srgbClr val="000000"/>
                </a:solidFill>
              </a:rPr>
              <a:t>();</a:t>
            </a:r>
          </a:p>
          <a:p>
            <a:pPr algn="l" eaLnBrk="1" hangingPunct="1"/>
            <a:r>
              <a:rPr lang="en-US" sz="1050" dirty="0">
                <a:solidFill>
                  <a:srgbClr val="000000"/>
                </a:solidFill>
              </a:rPr>
              <a:t>        if (</a:t>
            </a:r>
            <a:r>
              <a:rPr lang="en-US" sz="1050" dirty="0" err="1">
                <a:solidFill>
                  <a:srgbClr val="000000"/>
                </a:solidFill>
              </a:rPr>
              <a:t>ContextCompat.checkSelfPermission</a:t>
            </a:r>
            <a:r>
              <a:rPr lang="en-US" sz="1050" dirty="0">
                <a:solidFill>
                  <a:srgbClr val="000000"/>
                </a:solidFill>
              </a:rPr>
              <a:t>(this, </a:t>
            </a:r>
            <a:r>
              <a:rPr lang="en-US" sz="1050" dirty="0" err="1">
                <a:solidFill>
                  <a:srgbClr val="000000"/>
                </a:solidFill>
              </a:rPr>
              <a:t>Manifest.permission.ACCESS_COARSE_LOCATION</a:t>
            </a:r>
            <a:r>
              <a:rPr lang="en-US" sz="1050" dirty="0">
                <a:solidFill>
                  <a:srgbClr val="000000"/>
                </a:solidFill>
              </a:rPr>
              <a:t>) == </a:t>
            </a:r>
            <a:r>
              <a:rPr lang="en-US" sz="1050" dirty="0" err="1">
                <a:solidFill>
                  <a:srgbClr val="000000"/>
                </a:solidFill>
              </a:rPr>
              <a:t>PackageManager.PERMISSION_GRANTED</a:t>
            </a:r>
            <a:r>
              <a:rPr lang="en-US" sz="1050" dirty="0">
                <a:solidFill>
                  <a:srgbClr val="000000"/>
                </a:solidFill>
              </a:rPr>
              <a:t>)</a:t>
            </a:r>
          </a:p>
          <a:p>
            <a:pPr algn="l" eaLnBrk="1" hangingPunct="1"/>
            <a:r>
              <a:rPr lang="en-US" sz="1050" dirty="0">
                <a:solidFill>
                  <a:srgbClr val="000000"/>
                </a:solidFill>
              </a:rPr>
              <a:t>            </a:t>
            </a:r>
            <a:r>
              <a:rPr lang="en-US" sz="1050" b="1" dirty="0" err="1">
                <a:solidFill>
                  <a:schemeClr val="accent1">
                    <a:lumMod val="75000"/>
                  </a:schemeClr>
                </a:solidFill>
              </a:rPr>
              <a:t>locationManager</a:t>
            </a:r>
            <a:r>
              <a:rPr lang="en-US" sz="1050" dirty="0" err="1">
                <a:solidFill>
                  <a:srgbClr val="000000"/>
                </a:solidFill>
              </a:rPr>
              <a:t>.</a:t>
            </a:r>
            <a:r>
              <a:rPr lang="en-US" sz="1050" b="1" dirty="0" err="1">
                <a:solidFill>
                  <a:srgbClr val="7030A0"/>
                </a:solidFill>
              </a:rPr>
              <a:t>requestLocationUpdates</a:t>
            </a:r>
            <a:r>
              <a:rPr lang="en-US" sz="1050" dirty="0">
                <a:solidFill>
                  <a:srgbClr val="000000"/>
                </a:solidFill>
              </a:rPr>
              <a:t>(</a:t>
            </a:r>
            <a:r>
              <a:rPr lang="en-US" sz="1050" dirty="0" err="1">
                <a:solidFill>
                  <a:srgbClr val="000000"/>
                </a:solidFill>
              </a:rPr>
              <a:t>LocationManager.</a:t>
            </a:r>
            <a:r>
              <a:rPr lang="en-US" sz="1050" b="1" dirty="0" err="1">
                <a:solidFill>
                  <a:srgbClr val="FF0000"/>
                </a:solidFill>
              </a:rPr>
              <a:t>GPS_PROVIDER</a:t>
            </a:r>
            <a:r>
              <a:rPr lang="en-US" sz="1050" dirty="0">
                <a:solidFill>
                  <a:srgbClr val="000000"/>
                </a:solidFill>
              </a:rPr>
              <a:t>, 10, </a:t>
            </a:r>
            <a:r>
              <a:rPr lang="en-US" sz="1050" dirty="0" err="1">
                <a:solidFill>
                  <a:srgbClr val="000000"/>
                </a:solidFill>
              </a:rPr>
              <a:t>Criteria.ACCURACY_COARSE</a:t>
            </a:r>
            <a:r>
              <a:rPr lang="en-US" sz="1050" dirty="0">
                <a:solidFill>
                  <a:srgbClr val="000000"/>
                </a:solidFill>
              </a:rPr>
              <a:t>, this);</a:t>
            </a:r>
          </a:p>
          <a:p>
            <a:pPr algn="l" eaLnBrk="1" hangingPunct="1"/>
            <a:r>
              <a:rPr lang="en-US" sz="1050" dirty="0">
                <a:solidFill>
                  <a:srgbClr val="000000"/>
                </a:solidFill>
              </a:rPr>
              <a:t>    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056A2A-CEE0-4ACF-AD20-A3197A9E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33393"/>
            <a:ext cx="7162800" cy="629200"/>
          </a:xfrm>
        </p:spPr>
        <p:txBody>
          <a:bodyPr/>
          <a:lstStyle/>
          <a:p>
            <a:r>
              <a:rPr lang="en-US" altLang="zh-TW" dirty="0"/>
              <a:t>Being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Good</a:t>
            </a:r>
            <a:r>
              <a:rPr lang="zh-TW" altLang="en-US" dirty="0"/>
              <a:t> </a:t>
            </a:r>
            <a:r>
              <a:rPr lang="en-US" altLang="zh-TW" dirty="0"/>
              <a:t>Citizen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30930762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894F69-4F02-4151-8F03-A9E2C7B6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33393"/>
            <a:ext cx="7162800" cy="629200"/>
          </a:xfrm>
        </p:spPr>
        <p:txBody>
          <a:bodyPr/>
          <a:lstStyle/>
          <a:p>
            <a:r>
              <a:rPr lang="en-US" altLang="zh-TW" dirty="0"/>
              <a:t>Run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endParaRPr lang="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A83C6-3FA1-40DC-B512-9A4A1E7D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60" y="698232"/>
            <a:ext cx="2096846" cy="44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2220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3544-3D06-46B2-911A-733E49E8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2F12-0D90-4407-8622-CA57682E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A3FD8-46C5-4F36-9B95-EB4CF9BC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11"/>
            <a:ext cx="9144000" cy="47794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B35236-B5E6-47E7-9F7C-69418533355B}"/>
              </a:ext>
            </a:extLst>
          </p:cNvPr>
          <p:cNvSpPr/>
          <p:nvPr/>
        </p:nvSpPr>
        <p:spPr>
          <a:xfrm>
            <a:off x="1008141" y="1299434"/>
            <a:ext cx="983219" cy="42216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69228-B34D-44E1-973B-507F5E4C189B}"/>
              </a:ext>
            </a:extLst>
          </p:cNvPr>
          <p:cNvSpPr/>
          <p:nvPr/>
        </p:nvSpPr>
        <p:spPr>
          <a:xfrm>
            <a:off x="2664221" y="2244314"/>
            <a:ext cx="983219" cy="42216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0C58E-9C5E-47AD-A411-05497C744317}"/>
              </a:ext>
            </a:extLst>
          </p:cNvPr>
          <p:cNvSpPr/>
          <p:nvPr/>
        </p:nvSpPr>
        <p:spPr>
          <a:xfrm>
            <a:off x="4690704" y="2263588"/>
            <a:ext cx="983219" cy="42216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422626-A9DB-463E-BDE0-46B085F406A8}"/>
              </a:ext>
            </a:extLst>
          </p:cNvPr>
          <p:cNvSpPr/>
          <p:nvPr/>
        </p:nvSpPr>
        <p:spPr>
          <a:xfrm>
            <a:off x="7033021" y="1721597"/>
            <a:ext cx="1735059" cy="42216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931325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8E75D4-BCBB-4EF4-A6E3-BC52E008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DF2C42-900A-41BC-83BD-4CCFD113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" y="0"/>
            <a:ext cx="9115967" cy="51482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AA74AA-B1D0-43B6-8584-343CEB52FDA3}"/>
              </a:ext>
            </a:extLst>
          </p:cNvPr>
          <p:cNvSpPr/>
          <p:nvPr/>
        </p:nvSpPr>
        <p:spPr>
          <a:xfrm>
            <a:off x="2755661" y="2239757"/>
            <a:ext cx="404099" cy="42216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0D3914-50AA-4379-81C4-24259540733B}"/>
              </a:ext>
            </a:extLst>
          </p:cNvPr>
          <p:cNvSpPr/>
          <p:nvPr/>
        </p:nvSpPr>
        <p:spPr>
          <a:xfrm>
            <a:off x="8632825" y="2888600"/>
            <a:ext cx="404099" cy="42216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BC91DE-8391-4B9B-9E24-CBF5755C2E2E}"/>
              </a:ext>
            </a:extLst>
          </p:cNvPr>
          <p:cNvSpPr/>
          <p:nvPr/>
        </p:nvSpPr>
        <p:spPr>
          <a:xfrm>
            <a:off x="5265181" y="4403837"/>
            <a:ext cx="1074659" cy="42216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6448575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BD2E6-A502-46A7-BF36-730376C9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07" y="0"/>
            <a:ext cx="4886386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585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7509" y="57200"/>
            <a:ext cx="6666184" cy="514800"/>
          </a:xfrm>
        </p:spPr>
        <p:txBody>
          <a:bodyPr/>
          <a:lstStyle/>
          <a:p>
            <a:r>
              <a:rPr lang="en-US" dirty="0"/>
              <a:t>What is localization, aka location?</a:t>
            </a:r>
          </a:p>
        </p:txBody>
      </p:sp>
      <p:pic>
        <p:nvPicPr>
          <p:cNvPr id="44036" name="Picture 4" descr="Mercator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200" y="572000"/>
            <a:ext cx="1786720" cy="1501501"/>
          </a:xfrm>
          <a:prstGeom prst="rect">
            <a:avLst/>
          </a:prstGeom>
          <a:noFill/>
        </p:spPr>
      </p:pic>
      <p:pic>
        <p:nvPicPr>
          <p:cNvPr id="44038" name="Picture 6" descr="http://www.brainbasedbusiness.com/uploads/cartoon_04-winter-thum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8745" y="2230800"/>
            <a:ext cx="1308451" cy="1308451"/>
          </a:xfrm>
          <a:prstGeom prst="rect">
            <a:avLst/>
          </a:prstGeom>
          <a:noFill/>
        </p:spPr>
      </p:pic>
      <p:pic>
        <p:nvPicPr>
          <p:cNvPr id="44040" name="Picture 8" descr="http://1funny.com/wp-content/uploads/2009/07/walmar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8000" y="3832400"/>
            <a:ext cx="1249196" cy="8151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25798" y="743600"/>
            <a:ext cx="24707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absolute location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(lat, long)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4346" y="2473386"/>
            <a:ext cx="23012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relative 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5493" y="3832400"/>
            <a:ext cx="23006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context location</a:t>
            </a:r>
          </a:p>
        </p:txBody>
      </p:sp>
    </p:spTree>
    <p:extLst>
      <p:ext uri="{BB962C8B-B14F-4D97-AF65-F5344CB8AC3E}">
        <p14:creationId xmlns:p14="http://schemas.microsoft.com/office/powerpoint/2010/main" val="2535283506"/>
      </p:ext>
    </p:extLst>
  </p:cSld>
  <p:clrMapOvr>
    <a:masterClrMapping/>
  </p:clrMapOvr>
  <p:transition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7509" y="57200"/>
            <a:ext cx="6666184" cy="514800"/>
          </a:xfrm>
        </p:spPr>
        <p:txBody>
          <a:bodyPr/>
          <a:lstStyle/>
          <a:p>
            <a:r>
              <a:rPr lang="en-US" dirty="0"/>
              <a:t>Why should I care about localization?</a:t>
            </a:r>
          </a:p>
        </p:txBody>
      </p:sp>
      <p:pic>
        <p:nvPicPr>
          <p:cNvPr id="41986" name="Picture 2" descr="Loopt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8800" y="743600"/>
            <a:ext cx="750750" cy="750750"/>
          </a:xfrm>
          <a:prstGeom prst="rect">
            <a:avLst/>
          </a:prstGeom>
          <a:noFill/>
        </p:spPr>
      </p:pic>
      <p:pic>
        <p:nvPicPr>
          <p:cNvPr id="41988" name="Picture 4" descr="http://www.pantopic.com/images/untitle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9550" y="1303703"/>
            <a:ext cx="1576575" cy="660144"/>
          </a:xfrm>
          <a:prstGeom prst="rect">
            <a:avLst/>
          </a:prstGeom>
          <a:noFill/>
        </p:spPr>
      </p:pic>
      <p:pic>
        <p:nvPicPr>
          <p:cNvPr id="41990" name="Picture 6" descr="Download Rummble for iPhon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84400" y="812019"/>
            <a:ext cx="2223650" cy="345568"/>
          </a:xfrm>
          <a:prstGeom prst="rect">
            <a:avLst/>
          </a:prstGeom>
          <a:noFill/>
        </p:spPr>
      </p:pic>
      <p:pic>
        <p:nvPicPr>
          <p:cNvPr id="41994" name="Picture 10" descr="http://www.althos.com/sample_diagrams/ag_Mobile_Advertising_Location_Based_low_re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89568" y="2542925"/>
            <a:ext cx="1589662" cy="1110726"/>
          </a:xfrm>
          <a:prstGeom prst="rect">
            <a:avLst/>
          </a:prstGeom>
          <a:noFill/>
        </p:spPr>
      </p:pic>
      <p:pic>
        <p:nvPicPr>
          <p:cNvPr id="41996" name="Picture 12" descr="http://t0.gstatic.com/images?q=tbn:vNDUIUy7PUkYAM:http://creativeslice.com/wp-content/uploads/2006/04/podcasting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98000" y="4250172"/>
            <a:ext cx="1086800" cy="61182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93103" y="1303703"/>
            <a:ext cx="26739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social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7197" y="2745600"/>
            <a:ext cx="22498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advertisements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61597" y="4250172"/>
            <a:ext cx="1657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podcasting</a:t>
            </a:r>
          </a:p>
        </p:txBody>
      </p:sp>
    </p:spTree>
    <p:extLst>
      <p:ext uri="{BB962C8B-B14F-4D97-AF65-F5344CB8AC3E}">
        <p14:creationId xmlns:p14="http://schemas.microsoft.com/office/powerpoint/2010/main" val="3628524202"/>
      </p:ext>
    </p:extLst>
  </p:cSld>
  <p:clrMapOvr>
    <a:masterClrMapping/>
  </p:clrMapOvr>
  <p:transition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3393"/>
            <a:ext cx="7162800" cy="629200"/>
          </a:xfrm>
        </p:spPr>
        <p:txBody>
          <a:bodyPr/>
          <a:lstStyle/>
          <a:p>
            <a:r>
              <a:rPr lang="en-US" dirty="0"/>
              <a:t>Assignment</a:t>
            </a:r>
            <a:r>
              <a:rPr lang="" alt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960"/>
            <a:ext cx="8520430" cy="36233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Creating a google map, d</a:t>
            </a:r>
            <a:r>
              <a:rPr lang="" altLang="en-US" dirty="0"/>
              <a:t>isplay the map</a:t>
            </a:r>
          </a:p>
          <a:p>
            <a:pPr>
              <a:buFont typeface="Wingdings" panose="05000000000000000000" pitchFamily="2" charset="2"/>
              <a:buChar char="§"/>
            </a:pPr>
            <a:endParaRPr lang="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Location services, s</a:t>
            </a:r>
            <a:r>
              <a:rPr lang="" altLang="en-US" dirty="0"/>
              <a:t>et the map view based on the GPS tracking</a:t>
            </a:r>
          </a:p>
          <a:p>
            <a:pPr lvl="1"/>
            <a:endParaRPr lang="" altLang="en-US" dirty="0"/>
          </a:p>
          <a:p>
            <a:pPr lvl="1"/>
            <a:endParaRPr lang="" altLang="en-US" dirty="0"/>
          </a:p>
          <a:p>
            <a:pPr lvl="1"/>
            <a:endParaRPr lang="" altLang="en-US" dirty="0"/>
          </a:p>
          <a:p>
            <a:pPr lvl="0"/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30835301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2BC1-5ABA-4C3B-B691-E65DE985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dirty="0"/>
              <a:t>Create new project:</a:t>
            </a:r>
            <a:r>
              <a:rPr lang="zh-TW" altLang="en-US" dirty="0"/>
              <a:t> </a:t>
            </a:r>
            <a:r>
              <a:rPr lang="en-US" altLang="zh-TW" dirty="0" err="1"/>
              <a:t>MapsProject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/>
              <a:t>Select</a:t>
            </a:r>
            <a:r>
              <a:rPr lang="zh-TW" altLang="en-US" dirty="0"/>
              <a:t> </a:t>
            </a:r>
            <a:r>
              <a:rPr lang="en-US" altLang="zh-TW" dirty="0"/>
              <a:t>google map activity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/>
              <a:t>Go</a:t>
            </a:r>
            <a:r>
              <a:rPr lang="zh-TW" altLang="en-US" dirty="0"/>
              <a:t> </a:t>
            </a:r>
            <a:r>
              <a:rPr lang="en-US" altLang="zh-TW" dirty="0"/>
              <a:t>to:</a:t>
            </a:r>
            <a:r>
              <a:rPr lang="zh-TW" altLang="en-US" dirty="0"/>
              <a:t> </a:t>
            </a:r>
            <a:r>
              <a:rPr lang="en-US" altLang="zh-TW" dirty="0"/>
              <a:t>google_maps_api.xml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894F69-4F02-4151-8F03-A9E2C7B6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33393"/>
            <a:ext cx="7162800" cy="629200"/>
          </a:xfrm>
        </p:spPr>
        <p:txBody>
          <a:bodyPr/>
          <a:lstStyle/>
          <a:p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/>
              <a:t>Project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27147373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F222-4BE5-4E00-B565-2BAC79CD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6B30-EEDC-4E86-80A1-DF9601C8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32CBC-B938-431F-84AD-23B9BAB1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41" y="0"/>
            <a:ext cx="8165717" cy="51482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DCC470-DC90-4339-8956-F18F60184765}"/>
              </a:ext>
            </a:extLst>
          </p:cNvPr>
          <p:cNvSpPr/>
          <p:nvPr/>
        </p:nvSpPr>
        <p:spPr>
          <a:xfrm>
            <a:off x="841818" y="1127420"/>
            <a:ext cx="7813040" cy="518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629786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2D0-C92E-4607-9A20-A2D97948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EB54-5F5D-4972-8B6E-7C3EA56F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4EE7E-5D98-495C-B35B-FE885A85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779"/>
            <a:ext cx="9144000" cy="27541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613580-61AB-40BF-B539-C9B0D39AC3EF}"/>
              </a:ext>
            </a:extLst>
          </p:cNvPr>
          <p:cNvSpPr/>
          <p:nvPr/>
        </p:nvSpPr>
        <p:spPr>
          <a:xfrm>
            <a:off x="7129241" y="3342830"/>
            <a:ext cx="368839" cy="518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62516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F222-4BE5-4E00-B565-2BAC79CD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6B30-EEDC-4E86-80A1-DF9601C8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32CBC-B938-431F-84AD-23B9BAB1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41" y="0"/>
            <a:ext cx="8165717" cy="51482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E75077-FA86-411C-A60A-32B01E4F382F}"/>
              </a:ext>
            </a:extLst>
          </p:cNvPr>
          <p:cNvSpPr/>
          <p:nvPr/>
        </p:nvSpPr>
        <p:spPr>
          <a:xfrm>
            <a:off x="7518400" y="4542917"/>
            <a:ext cx="1136458" cy="518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353346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294640" y="1141545"/>
            <a:ext cx="8493760" cy="364381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MS PGothic" charset="0"/>
              </a:rPr>
              <a:t>In order for an object to receive updates from GPS, it must implement the </a:t>
            </a:r>
            <a:r>
              <a:rPr lang="en-US" b="1" dirty="0" err="1">
                <a:ea typeface="MS PGothic" charset="0"/>
              </a:rPr>
              <a:t>LocationListener</a:t>
            </a:r>
            <a:r>
              <a:rPr lang="en-US" dirty="0">
                <a:ea typeface="MS PGothic" charset="0"/>
              </a:rPr>
              <a:t> interface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503539-D2CD-45E5-A0AB-D1A8E0B249DB}"/>
              </a:ext>
            </a:extLst>
          </p:cNvPr>
          <p:cNvSpPr txBox="1">
            <a:spLocks/>
          </p:cNvSpPr>
          <p:nvPr/>
        </p:nvSpPr>
        <p:spPr>
          <a:xfrm>
            <a:off x="990600" y="133393"/>
            <a:ext cx="7162800" cy="6292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 anchor="ctr"/>
          <a:lstStyle>
            <a:lvl1pPr algn="ctr"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457200"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914400"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371600"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828800" algn="ctr">
              <a:defRPr sz="3200" b="1">
                <a:solidFill>
                  <a:srgbClr val="00008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dirty="0"/>
              <a:t>Registering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Location</a:t>
            </a:r>
            <a:r>
              <a:rPr lang="zh-TW" altLang="en-US" dirty="0"/>
              <a:t> </a:t>
            </a:r>
            <a:r>
              <a:rPr lang="en-US" altLang="zh-TW" dirty="0"/>
              <a:t>Updates</a:t>
            </a:r>
            <a:endParaRPr lang="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9C228-0961-4749-AB3E-D3B24003D469}"/>
              </a:ext>
            </a:extLst>
          </p:cNvPr>
          <p:cNvSpPr txBox="1"/>
          <p:nvPr/>
        </p:nvSpPr>
        <p:spPr>
          <a:xfrm>
            <a:off x="741932" y="1890353"/>
            <a:ext cx="7701028" cy="30469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sz="1200" dirty="0">
                <a:solidFill>
                  <a:srgbClr val="000000"/>
                </a:solidFill>
              </a:rPr>
              <a:t>	// Called when your GPS location changes</a:t>
            </a: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</a:rPr>
              <a:t>	@Override</a:t>
            </a: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public void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</a:rPr>
              <a:t>onLocationChanged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(Location location)</a:t>
            </a:r>
          </a:p>
          <a:p>
            <a:pPr algn="l" eaLnBrk="1" hangingPunct="1"/>
            <a:endParaRPr lang="en-US" sz="120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</a:rPr>
              <a:t>	// Called when a provider gets turned off by the user in the settings</a:t>
            </a: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</a:rPr>
              <a:t>	@Override</a:t>
            </a: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b="1" dirty="0">
                <a:solidFill>
                  <a:srgbClr val="000000"/>
                </a:solidFill>
              </a:rPr>
              <a:t>public void </a:t>
            </a:r>
            <a:r>
              <a:rPr lang="en-US" sz="1200" b="1" dirty="0" err="1">
                <a:solidFill>
                  <a:srgbClr val="000000"/>
                </a:solidFill>
              </a:rPr>
              <a:t>onProviderDisabled</a:t>
            </a:r>
            <a:r>
              <a:rPr lang="en-US" sz="1200" b="1" dirty="0">
                <a:solidFill>
                  <a:srgbClr val="000000"/>
                </a:solidFill>
              </a:rPr>
              <a:t>(String provider)</a:t>
            </a:r>
          </a:p>
          <a:p>
            <a:pPr algn="l" eaLnBrk="1" hangingPunct="1"/>
            <a:endParaRPr lang="en-US" sz="120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</a:rPr>
              <a:t>	// Called when a provider is turned on by the user in the settings</a:t>
            </a: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</a:rPr>
              <a:t>	@Override</a:t>
            </a: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b="1" dirty="0">
                <a:solidFill>
                  <a:srgbClr val="000000"/>
                </a:solidFill>
              </a:rPr>
              <a:t>public void </a:t>
            </a:r>
            <a:r>
              <a:rPr lang="en-US" sz="1200" b="1" dirty="0" err="1">
                <a:solidFill>
                  <a:srgbClr val="000000"/>
                </a:solidFill>
              </a:rPr>
              <a:t>onProviderEnabled</a:t>
            </a:r>
            <a:r>
              <a:rPr lang="en-US" sz="1200" b="1" dirty="0">
                <a:solidFill>
                  <a:srgbClr val="000000"/>
                </a:solidFill>
              </a:rPr>
              <a:t>(String provider)</a:t>
            </a:r>
          </a:p>
          <a:p>
            <a:pPr algn="l" eaLnBrk="1" hangingPunct="1"/>
            <a:endParaRPr lang="en-US" sz="120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</a:rPr>
              <a:t>	// Signals a state change in the GPS (e.g. you head through a tunnel and</a:t>
            </a: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</a:rPr>
              <a:t>	// it loses its fix on your position)</a:t>
            </a: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</a:rPr>
              <a:t>	@Override</a:t>
            </a:r>
          </a:p>
          <a:p>
            <a:pPr algn="l" eaLnBrk="1" hangingPunct="1"/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b="1" dirty="0">
                <a:solidFill>
                  <a:srgbClr val="000000"/>
                </a:solidFill>
              </a:rPr>
              <a:t>public void </a:t>
            </a:r>
            <a:r>
              <a:rPr lang="en-US" sz="1200" b="1" dirty="0" err="1">
                <a:solidFill>
                  <a:srgbClr val="000000"/>
                </a:solidFill>
              </a:rPr>
              <a:t>onStatusChanged</a:t>
            </a:r>
            <a:r>
              <a:rPr lang="en-US" sz="1200" b="1" dirty="0">
                <a:solidFill>
                  <a:srgbClr val="000000"/>
                </a:solidFill>
              </a:rPr>
              <a:t>(String provider, int status, Bundle extras)</a:t>
            </a:r>
            <a:endParaRPr lang="en-US" sz="1200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470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8FFD"/>
      </a:accent1>
      <a:accent2>
        <a:srgbClr val="00AE00"/>
      </a:accent2>
      <a:accent3>
        <a:srgbClr val="8F8F8F"/>
      </a:accent3>
      <a:accent4>
        <a:srgbClr val="707070"/>
      </a:accent4>
      <a:accent5>
        <a:srgbClr val="B6C5FE"/>
      </a:accent5>
      <a:accent6>
        <a:srgbClr val="009E00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618FFD"/>
          </a:solidFill>
          <a:prstDash val="solid"/>
          <a:bevel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 panose="030F0702030302020204"/>
            <a:ea typeface="Comic Sans MS" panose="030F0702030302020204"/>
            <a:cs typeface="Comic Sans MS" panose="030F0702030302020204"/>
            <a:sym typeface="Comic Sans MS" panose="030F07020303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8FF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 panose="030F0702030302020204"/>
            <a:ea typeface="Comic Sans MS" panose="030F0702030302020204"/>
            <a:cs typeface="Comic Sans MS" panose="030F0702030302020204"/>
            <a:sym typeface="Comic Sans MS" panose="030F07020303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8FFD"/>
      </a:accent1>
      <a:accent2>
        <a:srgbClr val="00AE00"/>
      </a:accent2>
      <a:accent3>
        <a:srgbClr val="8F8F8F"/>
      </a:accent3>
      <a:accent4>
        <a:srgbClr val="707070"/>
      </a:accent4>
      <a:accent5>
        <a:srgbClr val="B6C5FE"/>
      </a:accent5>
      <a:accent6>
        <a:srgbClr val="009E00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618FFD"/>
          </a:solidFill>
          <a:prstDash val="solid"/>
          <a:bevel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 panose="030F0702030302020204"/>
            <a:ea typeface="Comic Sans MS" panose="030F0702030302020204"/>
            <a:cs typeface="Comic Sans MS" panose="030F0702030302020204"/>
            <a:sym typeface="Comic Sans MS" panose="030F07020303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618FF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 panose="030F0702030302020204"/>
            <a:ea typeface="Comic Sans MS" panose="030F0702030302020204"/>
            <a:cs typeface="Comic Sans MS" panose="030F0702030302020204"/>
            <a:sym typeface="Comic Sans MS" panose="030F07020303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946</Words>
  <Application>Microsoft Office PowerPoint</Application>
  <PresentationFormat>Custom</PresentationFormat>
  <Paragraphs>134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 Bayan Plain</vt:lpstr>
      <vt:lpstr>Avenir Roman</vt:lpstr>
      <vt:lpstr>Courier</vt:lpstr>
      <vt:lpstr>Arial</vt:lpstr>
      <vt:lpstr>Calibri</vt:lpstr>
      <vt:lpstr>Comic Sans MS</vt:lpstr>
      <vt:lpstr>Comic Sans MS Bold</vt:lpstr>
      <vt:lpstr>Times New Roman</vt:lpstr>
      <vt:lpstr>Wingdings</vt:lpstr>
      <vt:lpstr>Default</vt:lpstr>
      <vt:lpstr>  CSE 162 Mobile Computing    Lab 3 Location and Map Programming  Hua Huang </vt:lpstr>
      <vt:lpstr>What is localization, aka location?</vt:lpstr>
      <vt:lpstr>Why should I care about localization?</vt:lpstr>
      <vt:lpstr>Assignments</vt:lpstr>
      <vt:lpstr>Create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Location Updates</vt:lpstr>
      <vt:lpstr>PowerPoint Presentation</vt:lpstr>
      <vt:lpstr>Getting Location Info</vt:lpstr>
      <vt:lpstr>Being a Good Citizen</vt:lpstr>
      <vt:lpstr>Run the app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Multiprocessor Architecture</dc:title>
  <dc:creator/>
  <cp:lastModifiedBy>Hsin-Ping Huang</cp:lastModifiedBy>
  <cp:revision>80</cp:revision>
  <dcterms:created xsi:type="dcterms:W3CDTF">2021-02-08T17:21:26Z</dcterms:created>
  <dcterms:modified xsi:type="dcterms:W3CDTF">2021-02-16T10:01:10Z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