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1" r:id="rId3"/>
    <p:sldId id="290" r:id="rId4"/>
    <p:sldId id="257" r:id="rId5"/>
    <p:sldId id="264" r:id="rId6"/>
    <p:sldId id="265" r:id="rId7"/>
    <p:sldId id="258" r:id="rId8"/>
    <p:sldId id="282" r:id="rId9"/>
    <p:sldId id="270" r:id="rId10"/>
    <p:sldId id="283" r:id="rId11"/>
    <p:sldId id="266" r:id="rId12"/>
    <p:sldId id="268" r:id="rId13"/>
    <p:sldId id="269" r:id="rId14"/>
    <p:sldId id="267" r:id="rId15"/>
    <p:sldId id="285" r:id="rId16"/>
    <p:sldId id="286" r:id="rId17"/>
    <p:sldId id="271" r:id="rId18"/>
    <p:sldId id="280" r:id="rId19"/>
    <p:sldId id="288" r:id="rId20"/>
    <p:sldId id="272" r:id="rId21"/>
    <p:sldId id="274" r:id="rId22"/>
    <p:sldId id="273" r:id="rId23"/>
    <p:sldId id="275" r:id="rId24"/>
    <p:sldId id="281" r:id="rId25"/>
    <p:sldId id="277" r:id="rId26"/>
    <p:sldId id="289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78" d="100"/>
          <a:sy n="78" d="100"/>
        </p:scale>
        <p:origin x="108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8B008-2CAA-4773-ADC1-33CD0F17836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D54A0-3232-4617-9CF9-6DF7AA4D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2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54A0-3232-4617-9CF9-6DF7AA4D133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54A0-3232-4617-9CF9-6DF7AA4D1335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54A0-3232-4617-9CF9-6DF7AA4D1335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54A0-3232-4617-9CF9-6DF7AA4D1335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54A0-3232-4617-9CF9-6DF7AA4D1335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54A0-3232-4617-9CF9-6DF7AA4D1335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54A0-3232-4617-9CF9-6DF7AA4D1335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54A0-3232-4617-9CF9-6DF7AA4D1335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54A0-3232-4617-9CF9-6DF7AA4D1335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54A0-3232-4617-9CF9-6DF7AA4D1335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54A0-3232-4617-9CF9-6DF7AA4D1335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54A0-3232-4617-9CF9-6DF7AA4D133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54A0-3232-4617-9CF9-6DF7AA4D1335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54A0-3232-4617-9CF9-6DF7AA4D13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14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54A0-3232-4617-9CF9-6DF7AA4D133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54A0-3232-4617-9CF9-6DF7AA4D133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54A0-3232-4617-9CF9-6DF7AA4D133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54A0-3232-4617-9CF9-6DF7AA4D133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54A0-3232-4617-9CF9-6DF7AA4D133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54A0-3232-4617-9CF9-6DF7AA4D133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F70-FE05-4AF6-9CD4-63080AAF9A6E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F1BB-87A7-44CA-89C1-A9E60ABCB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F70-FE05-4AF6-9CD4-63080AAF9A6E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F1BB-87A7-44CA-89C1-A9E60ABCB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F70-FE05-4AF6-9CD4-63080AAF9A6E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F1BB-87A7-44CA-89C1-A9E60ABCB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F70-FE05-4AF6-9CD4-63080AAF9A6E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F1BB-87A7-44CA-89C1-A9E60ABCB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F70-FE05-4AF6-9CD4-63080AAF9A6E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F1BB-87A7-44CA-89C1-A9E60ABCB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F70-FE05-4AF6-9CD4-63080AAF9A6E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F1BB-87A7-44CA-89C1-A9E60ABCB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F70-FE05-4AF6-9CD4-63080AAF9A6E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F1BB-87A7-44CA-89C1-A9E60ABCB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F70-FE05-4AF6-9CD4-63080AAF9A6E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F1BB-87A7-44CA-89C1-A9E60ABCB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F70-FE05-4AF6-9CD4-63080AAF9A6E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F1BB-87A7-44CA-89C1-A9E60ABCB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F70-FE05-4AF6-9CD4-63080AAF9A6E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F1BB-87A7-44CA-89C1-A9E60ABCB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F70-FE05-4AF6-9CD4-63080AAF9A6E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F1BB-87A7-44CA-89C1-A9E60ABCB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1DF70-FE05-4AF6-9CD4-63080AAF9A6E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BF1BB-87A7-44CA-89C1-A9E60ABCB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32, Lecture #2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Prof. Suzanne S. Sindi</a:t>
            </a:r>
          </a:p>
          <a:p>
            <a:r>
              <a:rPr lang="en-US" dirty="0" err="1"/>
              <a:t>ssindi@ucmerced.edu</a:t>
            </a:r>
            <a:endParaRPr lang="en-US" dirty="0"/>
          </a:p>
          <a:p>
            <a:r>
              <a:rPr lang="en-US" dirty="0"/>
              <a:t>Prof. Lihong Zhao</a:t>
            </a:r>
          </a:p>
          <a:p>
            <a:r>
              <a:rPr lang="en-US" dirty="0"/>
              <a:t>lzhao33@ucmerced.edu</a:t>
            </a:r>
          </a:p>
          <a:p>
            <a:r>
              <a:rPr lang="en-US" dirty="0"/>
              <a:t>Tuesday, September 1,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ym typeface="Symbol"/>
              </a:rPr>
              <a:t>In set notation  means “intersection”</a:t>
            </a:r>
          </a:p>
          <a:p>
            <a:r>
              <a:rPr lang="en-US" dirty="0">
                <a:sym typeface="Symbol"/>
              </a:rPr>
              <a:t>“A  B” is the set of all objects in</a:t>
            </a:r>
          </a:p>
          <a:p>
            <a:pPr marL="0" indent="0" algn="ctr">
              <a:buNone/>
            </a:pPr>
            <a:r>
              <a:rPr lang="en-US" dirty="0">
                <a:sym typeface="Symbol"/>
              </a:rPr>
              <a:t>A </a:t>
            </a:r>
            <a:r>
              <a:rPr lang="en-US" b="1" u="sng" dirty="0">
                <a:sym typeface="Symbol"/>
              </a:rPr>
              <a:t>and</a:t>
            </a:r>
            <a:r>
              <a:rPr lang="en-US" dirty="0">
                <a:sym typeface="Symbol"/>
              </a:rPr>
              <a:t> B</a:t>
            </a:r>
            <a:endParaRPr lang="en-US" dirty="0"/>
          </a:p>
          <a:p>
            <a:r>
              <a:rPr lang="en-US" dirty="0"/>
              <a:t>In mathematical symbols, we write:</a:t>
            </a:r>
            <a:br>
              <a:rPr lang="en-US" dirty="0"/>
            </a:br>
            <a:r>
              <a:rPr lang="en-US" i="1" dirty="0">
                <a:sym typeface="Symbol"/>
              </a:rPr>
              <a:t>A and B are disjoint if </a:t>
            </a:r>
            <a:r>
              <a:rPr lang="en-US" dirty="0">
                <a:sym typeface="Symbol"/>
              </a:rPr>
              <a:t>A  B = .</a:t>
            </a:r>
          </a:p>
          <a:p>
            <a:r>
              <a:rPr lang="en-US" dirty="0">
                <a:sym typeface="Symbol"/>
              </a:rPr>
              <a:t>Another important notational symbol is   which means “union”.</a:t>
            </a:r>
          </a:p>
          <a:p>
            <a:r>
              <a:rPr lang="en-US" dirty="0">
                <a:sym typeface="Symbol"/>
              </a:rPr>
              <a:t>“A  B” is the set of all objects in</a:t>
            </a:r>
          </a:p>
          <a:p>
            <a:pPr marL="0" indent="0" algn="ctr">
              <a:buNone/>
            </a:pPr>
            <a:r>
              <a:rPr lang="en-US" dirty="0">
                <a:sym typeface="Symbol"/>
              </a:rPr>
              <a:t>A </a:t>
            </a:r>
            <a:r>
              <a:rPr lang="en-US" b="1" u="sng" dirty="0">
                <a:sym typeface="Symbol"/>
              </a:rPr>
              <a:t>or</a:t>
            </a:r>
            <a:r>
              <a:rPr lang="en-US" b="1" dirty="0">
                <a:sym typeface="Symbol"/>
              </a:rPr>
              <a:t> </a:t>
            </a:r>
            <a:r>
              <a:rPr lang="en-US" dirty="0">
                <a:sym typeface="Symbol"/>
              </a:rPr>
              <a:t>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4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Fair 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 probability function (P): </a:t>
            </a:r>
            <a:r>
              <a:rPr lang="en-US" dirty="0"/>
              <a:t>maps the events in a sample space to a value between 0 and 1.</a:t>
            </a:r>
          </a:p>
          <a:p>
            <a:r>
              <a:rPr lang="en-US" dirty="0"/>
              <a:t>For our fair coin we have: “P”</a:t>
            </a:r>
          </a:p>
          <a:p>
            <a:pPr lvl="1"/>
            <a:r>
              <a:rPr lang="en-US" dirty="0"/>
              <a:t>P(H) = ½</a:t>
            </a:r>
          </a:p>
          <a:p>
            <a:pPr lvl="1"/>
            <a:r>
              <a:rPr lang="en-US" dirty="0"/>
              <a:t>P(T) = ½</a:t>
            </a:r>
          </a:p>
          <a:p>
            <a:r>
              <a:rPr lang="en-US" dirty="0"/>
              <a:t>Read this in plain English as:</a:t>
            </a:r>
          </a:p>
          <a:p>
            <a:pPr lvl="1"/>
            <a:r>
              <a:rPr lang="en-US" dirty="0"/>
              <a:t>The probability of heads is a half.</a:t>
            </a:r>
          </a:p>
          <a:p>
            <a:pPr lvl="1"/>
            <a:r>
              <a:rPr lang="en-US" dirty="0"/>
              <a:t>The probability of tails is a half.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Fair 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Note: we can also apply the probability function P to sets.</a:t>
            </a:r>
          </a:p>
          <a:p>
            <a:r>
              <a:rPr lang="en-US" dirty="0"/>
              <a:t>P({H,T}) = 1</a:t>
            </a:r>
            <a:br>
              <a:rPr lang="en-US" dirty="0"/>
            </a:br>
            <a:r>
              <a:rPr lang="en-US" dirty="0"/>
              <a:t>{H,T} is the union of </a:t>
            </a:r>
            <a:r>
              <a:rPr lang="en-US" b="1" dirty="0"/>
              <a:t>disjoint</a:t>
            </a:r>
            <a:r>
              <a:rPr lang="en-US" dirty="0"/>
              <a:t> events {H}, {T}.</a:t>
            </a:r>
            <a:br>
              <a:rPr lang="en-US" dirty="0"/>
            </a:br>
            <a:r>
              <a:rPr lang="en-US" dirty="0"/>
              <a:t>Since the two events are disjoint, the probabilities add:</a:t>
            </a:r>
          </a:p>
          <a:p>
            <a:r>
              <a:rPr lang="en-US" dirty="0"/>
              <a:t>P({H,T}) = P({H}) + P({T}) = ½ + ½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Fair 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 we know:</a:t>
            </a:r>
          </a:p>
          <a:p>
            <a:r>
              <a:rPr lang="en-US" dirty="0"/>
              <a:t>P({H}) = ½</a:t>
            </a:r>
          </a:p>
          <a:p>
            <a:r>
              <a:rPr lang="en-US" dirty="0"/>
              <a:t>P({T}) = ½</a:t>
            </a:r>
          </a:p>
          <a:p>
            <a:r>
              <a:rPr lang="en-US" dirty="0"/>
              <a:t>P({H,T}) = 1</a:t>
            </a:r>
          </a:p>
          <a:p>
            <a:r>
              <a:rPr lang="en-US" dirty="0"/>
              <a:t>P(</a:t>
            </a:r>
            <a:r>
              <a:rPr lang="en-US" dirty="0">
                <a:sym typeface="Symbol"/>
              </a:rPr>
              <a:t>) =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53AC15-2998-F145-944E-17BF03B3EECF}"/>
              </a:ext>
            </a:extLst>
          </p:cNvPr>
          <p:cNvSpPr txBox="1">
            <a:spLocks/>
          </p:cNvSpPr>
          <p:nvPr/>
        </p:nvSpPr>
        <p:spPr>
          <a:xfrm>
            <a:off x="457200" y="475193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In this case, that’s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Laws of Probability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49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Probability functions must satisfy the following basic laws: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the sum of probabilities for all outcomes in the sample space equals 1: </a:t>
            </a:r>
            <a:r>
              <a:rPr lang="en-US" dirty="0"/>
              <a:t>P(</a:t>
            </a:r>
            <a:r>
              <a:rPr lang="en-US" dirty="0">
                <a:sym typeface="Symbol"/>
              </a:rPr>
              <a:t>)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The empty set has 0 probability: </a:t>
            </a:r>
            <a:r>
              <a:rPr lang="en-US" dirty="0"/>
              <a:t>P(</a:t>
            </a:r>
            <a:r>
              <a:rPr lang="en-US" dirty="0">
                <a:sym typeface="Symbol"/>
              </a:rPr>
              <a:t>)=0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probabilities are never negative.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ym typeface="Symbol"/>
              </a:rPr>
              <a:t>if A and B are disjoint, i.e. if </a:t>
            </a:r>
            <a:r>
              <a:rPr lang="en-US" dirty="0">
                <a:sym typeface="Symbol"/>
              </a:rPr>
              <a:t>A  B = .</a:t>
            </a:r>
            <a:br>
              <a:rPr lang="en-US" dirty="0">
                <a:sym typeface="Symbol"/>
              </a:rPr>
            </a:br>
            <a:r>
              <a:rPr lang="en-US" dirty="0"/>
              <a:t>P(A </a:t>
            </a:r>
            <a:r>
              <a:rPr lang="en-US" dirty="0">
                <a:sym typeface="Symbol"/>
              </a:rPr>
              <a:t> B) = P(A) + P(B)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ym typeface="Symbol"/>
              </a:rPr>
              <a:t>in general for events A and B</a:t>
            </a:r>
            <a:br>
              <a:rPr lang="en-US" dirty="0">
                <a:sym typeface="Symbol"/>
              </a:rPr>
            </a:br>
            <a:r>
              <a:rPr lang="en-US" dirty="0"/>
              <a:t>P(A </a:t>
            </a:r>
            <a:r>
              <a:rPr lang="en-US" dirty="0">
                <a:sym typeface="Symbol"/>
              </a:rPr>
              <a:t> B) = P(A) + P(B) – P(A  B)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and B Not Disjoint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1752600"/>
            <a:ext cx="2819400" cy="16764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2400" y="2286000"/>
            <a:ext cx="2667000" cy="18288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4724400"/>
            <a:ext cx="614821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P(A </a:t>
            </a:r>
            <a:r>
              <a:rPr lang="en-US" sz="3000" dirty="0">
                <a:sym typeface="Symbol"/>
              </a:rPr>
              <a:t> B) = P(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A</a:t>
            </a:r>
            <a:r>
              <a:rPr lang="en-US" sz="3000" dirty="0">
                <a:sym typeface="Symbol"/>
              </a:rPr>
              <a:t>) + P(</a:t>
            </a:r>
            <a:r>
              <a:rPr lang="en-US" sz="3000" b="1" dirty="0">
                <a:solidFill>
                  <a:srgbClr val="0000FF"/>
                </a:solidFill>
                <a:sym typeface="Symbol"/>
              </a:rPr>
              <a:t>B</a:t>
            </a:r>
            <a:r>
              <a:rPr lang="en-US" sz="3000" dirty="0">
                <a:sym typeface="Symbol"/>
              </a:rPr>
              <a:t>) – P(</a:t>
            </a:r>
            <a:r>
              <a:rPr lang="en-US" sz="3000" b="1" dirty="0">
                <a:solidFill>
                  <a:srgbClr val="800080"/>
                </a:solidFill>
                <a:sym typeface="Symbol"/>
              </a:rPr>
              <a:t>A  B</a:t>
            </a:r>
            <a:r>
              <a:rPr lang="en-US" sz="3000" dirty="0">
                <a:sym typeface="Symbol"/>
              </a:rPr>
              <a:t>)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3962400" y="2286000"/>
            <a:ext cx="1066800" cy="1143000"/>
          </a:xfrm>
          <a:prstGeom prst="rect">
            <a:avLst/>
          </a:prstGeom>
          <a:solidFill>
            <a:srgbClr val="80008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and B Disjoint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828800"/>
            <a:ext cx="2819400" cy="16764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9200" y="1752600"/>
            <a:ext cx="2667000" cy="18288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4038600"/>
            <a:ext cx="6148212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P(A </a:t>
            </a:r>
            <a:r>
              <a:rPr lang="en-US" sz="3000" dirty="0">
                <a:sym typeface="Symbol"/>
              </a:rPr>
              <a:t> B) = P(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A</a:t>
            </a:r>
            <a:r>
              <a:rPr lang="en-US" sz="3000" dirty="0">
                <a:sym typeface="Symbol"/>
              </a:rPr>
              <a:t>) + P(</a:t>
            </a:r>
            <a:r>
              <a:rPr lang="en-US" sz="3000" b="1" dirty="0">
                <a:solidFill>
                  <a:srgbClr val="0000FF"/>
                </a:solidFill>
                <a:sym typeface="Symbol"/>
              </a:rPr>
              <a:t>B</a:t>
            </a:r>
            <a:r>
              <a:rPr lang="en-US" sz="3000" dirty="0">
                <a:sym typeface="Symbol"/>
              </a:rPr>
              <a:t>) – P(</a:t>
            </a:r>
            <a:r>
              <a:rPr lang="en-US" sz="3000" b="1" dirty="0">
                <a:solidFill>
                  <a:srgbClr val="800080"/>
                </a:solidFill>
                <a:sym typeface="Symbol"/>
              </a:rPr>
              <a:t>A  B</a:t>
            </a:r>
            <a:r>
              <a:rPr lang="en-US" sz="3000" dirty="0">
                <a:sym typeface="Symbol"/>
              </a:rPr>
              <a:t>)</a:t>
            </a:r>
          </a:p>
          <a:p>
            <a:endParaRPr lang="en-US" sz="3000" dirty="0">
              <a:sym typeface="Symbol"/>
            </a:endParaRPr>
          </a:p>
          <a:p>
            <a:r>
              <a:rPr lang="en-US" sz="3000" dirty="0">
                <a:sym typeface="Symbol"/>
              </a:rPr>
              <a:t>Note: P(</a:t>
            </a:r>
            <a:r>
              <a:rPr lang="en-US" sz="3000" b="1" dirty="0">
                <a:solidFill>
                  <a:srgbClr val="800080"/>
                </a:solidFill>
                <a:sym typeface="Symbol"/>
              </a:rPr>
              <a:t>A  B</a:t>
            </a:r>
            <a:r>
              <a:rPr lang="en-US" sz="3000" dirty="0">
                <a:sym typeface="Symbol"/>
              </a:rPr>
              <a:t>) = </a:t>
            </a:r>
            <a:r>
              <a:rPr lang="en-US" sz="3200" dirty="0"/>
              <a:t>P(</a:t>
            </a:r>
            <a:r>
              <a:rPr lang="en-US" sz="3200" dirty="0">
                <a:sym typeface="Symbol"/>
              </a:rPr>
              <a:t>) = 0</a:t>
            </a:r>
          </a:p>
        </p:txBody>
      </p:sp>
    </p:spTree>
    <p:extLst>
      <p:ext uri="{BB962C8B-B14F-4D97-AF65-F5344CB8AC3E}">
        <p14:creationId xmlns:p14="http://schemas.microsoft.com/office/powerpoint/2010/main" val="204669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Coin Flips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we flip a fair coin 5 times.</a:t>
            </a:r>
          </a:p>
          <a:p>
            <a:r>
              <a:rPr lang="en-US" dirty="0"/>
              <a:t>Q: How many possible outcomes are there?</a:t>
            </a:r>
            <a:br>
              <a:rPr lang="en-US" dirty="0"/>
            </a:br>
            <a:r>
              <a:rPr lang="en-US" dirty="0"/>
              <a:t>(A) 5</a:t>
            </a:r>
            <a:br>
              <a:rPr lang="en-US" dirty="0"/>
            </a:br>
            <a:r>
              <a:rPr lang="en-US" dirty="0"/>
              <a:t>(B) 32</a:t>
            </a:r>
            <a:br>
              <a:rPr lang="en-US" dirty="0"/>
            </a:br>
            <a:r>
              <a:rPr lang="en-US" dirty="0"/>
              <a:t>(C) 16</a:t>
            </a:r>
            <a:br>
              <a:rPr lang="en-US" dirty="0"/>
            </a:br>
            <a:r>
              <a:rPr lang="en-US" dirty="0"/>
              <a:t>(D) 64</a:t>
            </a:r>
            <a:br>
              <a:rPr lang="en-US" dirty="0"/>
            </a:br>
            <a:r>
              <a:rPr lang="en-US" dirty="0"/>
              <a:t>(E) 10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Coin Flips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say we flip a fair coin 5 times.</a:t>
            </a:r>
          </a:p>
          <a:p>
            <a:r>
              <a:rPr lang="en-US" dirty="0"/>
              <a:t>Q: How many possible outcomes are there?</a:t>
            </a:r>
          </a:p>
          <a:p>
            <a:r>
              <a:rPr lang="en-US" dirty="0"/>
              <a:t>A: There are 2 outcomes per flip, so the number of possible outcomes is:</a:t>
            </a:r>
            <a:br>
              <a:rPr lang="en-US" dirty="0"/>
            </a:br>
            <a:r>
              <a:rPr lang="en-US" dirty="0"/>
              <a:t>2 x 2 x 2 x 2 x 2 = 2</a:t>
            </a:r>
            <a:r>
              <a:rPr lang="en-US" baseline="30000" dirty="0"/>
              <a:t>5</a:t>
            </a:r>
            <a:r>
              <a:rPr lang="en-US" dirty="0"/>
              <a:t> = 32.</a:t>
            </a:r>
          </a:p>
          <a:p>
            <a:r>
              <a:rPr lang="en-US" dirty="0"/>
              <a:t>Sample space for five coin flips is written using product notation:</a:t>
            </a:r>
            <a:br>
              <a:rPr lang="en-US" dirty="0"/>
            </a:br>
            <a:r>
              <a:rPr lang="en-US" dirty="0">
                <a:sym typeface="Symbol"/>
              </a:rPr>
              <a:t> = </a:t>
            </a:r>
            <a:r>
              <a:rPr lang="en-US" dirty="0"/>
              <a:t>{H,T} x {H,T} x {H,T} x {H,T} x {H,T}.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 = </a:t>
            </a:r>
            <a:r>
              <a:rPr lang="en-US" dirty="0"/>
              <a:t>{H,T} x {H,T} x {H,T} x {H,T} x {H,T}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Multiple Coin Flips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2895600"/>
            <a:ext cx="4724400" cy="2438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0" y="3810000"/>
            <a:ext cx="96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HTHTH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3276600"/>
            <a:ext cx="101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HHHHH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6800" y="4343400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TTTTT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312420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HHHTT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71800" y="4572000"/>
            <a:ext cx="49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8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1 and HW1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HW 1</a:t>
            </a:r>
          </a:p>
          <a:p>
            <a:pPr lvl="1"/>
            <a:r>
              <a:rPr lang="en-US" dirty="0"/>
              <a:t>Has been posted Friday, Aug 28</a:t>
            </a:r>
          </a:p>
          <a:p>
            <a:pPr lvl="1"/>
            <a:r>
              <a:rPr lang="en-US" dirty="0"/>
              <a:t>will not be collected nor graded</a:t>
            </a:r>
          </a:p>
          <a:p>
            <a:r>
              <a:rPr lang="en-US" dirty="0"/>
              <a:t>Homework Quiz 1 </a:t>
            </a:r>
          </a:p>
          <a:p>
            <a:pPr lvl="1"/>
            <a:r>
              <a:rPr lang="en-US" dirty="0"/>
              <a:t>Will be posted Thursday, Sept 3</a:t>
            </a:r>
          </a:p>
          <a:p>
            <a:pPr lvl="1"/>
            <a:r>
              <a:rPr lang="en-US" dirty="0"/>
              <a:t>will be due by Friday, Sept 4 at 11:59pm</a:t>
            </a:r>
          </a:p>
          <a:p>
            <a:r>
              <a:rPr lang="en-US" dirty="0"/>
              <a:t>If you find you are struggling with </a:t>
            </a:r>
            <a:r>
              <a:rPr lang="en-US" dirty="0" err="1"/>
              <a:t>prereq</a:t>
            </a:r>
            <a:r>
              <a:rPr lang="en-US" dirty="0"/>
              <a:t> material, you should drop, learn what you need to learn, and retake Math 32 later.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the probability function for our fair coin? </a:t>
            </a:r>
          </a:p>
          <a:p>
            <a:r>
              <a:rPr lang="en-US" dirty="0"/>
              <a:t>We need to determine a </a:t>
            </a:r>
            <a:r>
              <a:rPr lang="en-US" b="1" dirty="0"/>
              <a:t>probability </a:t>
            </a:r>
            <a:r>
              <a:rPr lang="en-US" dirty="0"/>
              <a:t>for each </a:t>
            </a:r>
            <a:r>
              <a:rPr lang="en-US" b="1" dirty="0"/>
              <a:t>outcome.</a:t>
            </a:r>
          </a:p>
          <a:p>
            <a:r>
              <a:rPr lang="en-US" dirty="0"/>
              <a:t>For a fair coin, the probability of getting H or T </a:t>
            </a:r>
            <a:r>
              <a:rPr lang="en-US" i="1" dirty="0"/>
              <a:t>does not change as a function of when we flip the coin.</a:t>
            </a:r>
          </a:p>
          <a:p>
            <a:r>
              <a:rPr lang="en-US" dirty="0"/>
              <a:t>In the language of probability, this means the coin flips are </a:t>
            </a:r>
            <a:r>
              <a:rPr lang="en-US" b="1" dirty="0"/>
              <a:t>independent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main consequence of independence is that probabilities</a:t>
            </a:r>
            <a:r>
              <a:rPr lang="en-US" b="1" i="1" dirty="0"/>
              <a:t> </a:t>
            </a:r>
            <a:r>
              <a:rPr lang="en-US" i="1" dirty="0"/>
              <a:t>multiply.</a:t>
            </a:r>
          </a:p>
          <a:p>
            <a:r>
              <a:rPr lang="en-US" dirty="0"/>
              <a:t>So, the probability of getting (H,H,H,H,H) is (1/2)(1/2)(1/2)(1/2)(1/2) = 1/32.</a:t>
            </a:r>
          </a:p>
          <a:p>
            <a:r>
              <a:rPr lang="en-US" dirty="0"/>
              <a:t>The probability of getting (H,T,H,T,H) is also 1/32.</a:t>
            </a:r>
          </a:p>
          <a:p>
            <a:r>
              <a:rPr lang="en-US" dirty="0"/>
              <a:t>In fact, the probability of getting any such outcome is 1/32.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dirty="0">
                <a:sym typeface="Symbol"/>
              </a:rPr>
              <a:t>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be the outcome of the first flip.</a:t>
            </a:r>
          </a:p>
          <a:p>
            <a:r>
              <a:rPr lang="en-US" dirty="0">
                <a:sym typeface="Symbol"/>
              </a:rPr>
              <a:t>In general, let </a:t>
            </a:r>
            <a:r>
              <a:rPr lang="en-US" baseline="-25000" dirty="0">
                <a:sym typeface="Symbol"/>
              </a:rPr>
              <a:t>j</a:t>
            </a:r>
            <a:r>
              <a:rPr lang="en-US" dirty="0">
                <a:sym typeface="Symbol"/>
              </a:rPr>
              <a:t> be the outcome of flip #j.</a:t>
            </a:r>
          </a:p>
          <a:p>
            <a:endParaRPr lang="en-US" dirty="0">
              <a:sym typeface="Symbol"/>
            </a:endParaRPr>
          </a:p>
          <a:p>
            <a:r>
              <a:rPr lang="en-US" sz="2800" dirty="0">
                <a:sym typeface="Symbol"/>
              </a:rPr>
              <a:t>Then we can write an outcome of all 5 flips as:</a:t>
            </a:r>
            <a:br>
              <a:rPr lang="en-US" sz="2800" dirty="0">
                <a:sym typeface="Symbol"/>
              </a:rPr>
            </a:br>
            <a:r>
              <a:rPr lang="en-US" sz="2800" dirty="0">
                <a:sym typeface="Symbol"/>
              </a:rPr>
              <a:t>(</a:t>
            </a:r>
            <a:r>
              <a:rPr lang="en-US" sz="2800" baseline="-25000" dirty="0">
                <a:sym typeface="Symbol"/>
              </a:rPr>
              <a:t>1,</a:t>
            </a:r>
            <a:r>
              <a:rPr lang="en-US" sz="2800" dirty="0">
                <a:sym typeface="Symbol"/>
              </a:rPr>
              <a:t> </a:t>
            </a:r>
            <a:r>
              <a:rPr lang="en-US" sz="2800" baseline="-25000" dirty="0">
                <a:sym typeface="Symbol"/>
              </a:rPr>
              <a:t>2,</a:t>
            </a:r>
            <a:r>
              <a:rPr lang="en-US" sz="2800" dirty="0">
                <a:sym typeface="Symbol"/>
              </a:rPr>
              <a:t> </a:t>
            </a:r>
            <a:r>
              <a:rPr lang="en-US" sz="2800" baseline="-25000" dirty="0">
                <a:sym typeface="Symbol"/>
              </a:rPr>
              <a:t>3,</a:t>
            </a:r>
            <a:r>
              <a:rPr lang="en-US" sz="2800" dirty="0">
                <a:sym typeface="Symbol"/>
              </a:rPr>
              <a:t> </a:t>
            </a:r>
            <a:r>
              <a:rPr lang="en-US" sz="2800" baseline="-25000" dirty="0">
                <a:sym typeface="Symbol"/>
              </a:rPr>
              <a:t>4,</a:t>
            </a:r>
            <a:r>
              <a:rPr lang="en-US" sz="2800" dirty="0">
                <a:sym typeface="Symbol"/>
              </a:rPr>
              <a:t> </a:t>
            </a:r>
            <a:r>
              <a:rPr lang="en-US" sz="2800" baseline="-25000" dirty="0">
                <a:sym typeface="Symbol"/>
              </a:rPr>
              <a:t>5</a:t>
            </a:r>
            <a:r>
              <a:rPr lang="en-US" sz="2800" dirty="0">
                <a:sym typeface="Symbol"/>
              </a:rPr>
              <a:t>)</a:t>
            </a:r>
          </a:p>
          <a:p>
            <a:r>
              <a:rPr lang="en-US" dirty="0">
                <a:sym typeface="Symbol"/>
              </a:rPr>
              <a:t>Then we define our probability function:</a:t>
            </a:r>
            <a:br>
              <a:rPr lang="en-US" sz="1600" dirty="0">
                <a:sym typeface="Symbol"/>
              </a:rPr>
            </a:br>
            <a:br>
              <a:rPr lang="en-US" sz="1600" dirty="0">
                <a:sym typeface="Symbol"/>
              </a:rPr>
            </a:br>
            <a:r>
              <a:rPr lang="en-US" sz="2600" dirty="0">
                <a:sym typeface="Symbol"/>
              </a:rPr>
              <a:t>P (</a:t>
            </a:r>
            <a:r>
              <a:rPr lang="en-US" sz="2600" baseline="-25000" dirty="0">
                <a:sym typeface="Symbol"/>
              </a:rPr>
              <a:t>1,</a:t>
            </a:r>
            <a:r>
              <a:rPr lang="en-US" sz="2600" dirty="0">
                <a:sym typeface="Symbol"/>
              </a:rPr>
              <a:t> </a:t>
            </a:r>
            <a:r>
              <a:rPr lang="en-US" sz="2600" baseline="-25000" dirty="0">
                <a:sym typeface="Symbol"/>
              </a:rPr>
              <a:t>2,</a:t>
            </a:r>
            <a:r>
              <a:rPr lang="en-US" sz="2600" dirty="0">
                <a:sym typeface="Symbol"/>
              </a:rPr>
              <a:t> </a:t>
            </a:r>
            <a:r>
              <a:rPr lang="en-US" sz="2600" baseline="-25000" dirty="0">
                <a:sym typeface="Symbol"/>
              </a:rPr>
              <a:t>3,</a:t>
            </a:r>
            <a:r>
              <a:rPr lang="en-US" sz="2600" dirty="0">
                <a:sym typeface="Symbol"/>
              </a:rPr>
              <a:t> </a:t>
            </a:r>
            <a:r>
              <a:rPr lang="en-US" sz="2600" baseline="-25000" dirty="0">
                <a:sym typeface="Symbol"/>
              </a:rPr>
              <a:t>4,</a:t>
            </a:r>
            <a:r>
              <a:rPr lang="en-US" sz="2600" dirty="0">
                <a:sym typeface="Symbol"/>
              </a:rPr>
              <a:t> </a:t>
            </a:r>
            <a:r>
              <a:rPr lang="en-US" sz="2600" baseline="-25000" dirty="0">
                <a:sym typeface="Symbol"/>
              </a:rPr>
              <a:t>5</a:t>
            </a:r>
            <a:r>
              <a:rPr lang="en-US" sz="2600" dirty="0">
                <a:sym typeface="Symbol"/>
              </a:rPr>
              <a:t>) = </a:t>
            </a:r>
            <a:br>
              <a:rPr lang="en-US" sz="2600" dirty="0">
                <a:sym typeface="Symbol"/>
              </a:rPr>
            </a:br>
            <a:r>
              <a:rPr lang="en-US" sz="2600" dirty="0">
                <a:sym typeface="Symbol"/>
              </a:rPr>
              <a:t>                               P(</a:t>
            </a:r>
            <a:r>
              <a:rPr lang="en-US" sz="2600" baseline="-25000" dirty="0">
                <a:sym typeface="Symbol"/>
              </a:rPr>
              <a:t>1</a:t>
            </a:r>
            <a:r>
              <a:rPr lang="en-US" sz="2600" dirty="0">
                <a:sym typeface="Symbol"/>
              </a:rPr>
              <a:t>) P(</a:t>
            </a:r>
            <a:r>
              <a:rPr lang="en-US" sz="2600" baseline="-25000" dirty="0">
                <a:sym typeface="Symbol"/>
              </a:rPr>
              <a:t>2</a:t>
            </a:r>
            <a:r>
              <a:rPr lang="en-US" sz="2600" dirty="0">
                <a:sym typeface="Symbol"/>
              </a:rPr>
              <a:t>) P(</a:t>
            </a:r>
            <a:r>
              <a:rPr lang="en-US" sz="2600" baseline="-25000" dirty="0">
                <a:sym typeface="Symbol"/>
              </a:rPr>
              <a:t>3</a:t>
            </a:r>
            <a:r>
              <a:rPr lang="en-US" sz="2600" dirty="0">
                <a:sym typeface="Symbol"/>
              </a:rPr>
              <a:t>) P(</a:t>
            </a:r>
            <a:r>
              <a:rPr lang="en-US" sz="2600" baseline="-25000" dirty="0">
                <a:sym typeface="Symbol"/>
              </a:rPr>
              <a:t>4</a:t>
            </a:r>
            <a:r>
              <a:rPr lang="en-US" sz="2600" dirty="0">
                <a:sym typeface="Symbol"/>
              </a:rPr>
              <a:t>) P(</a:t>
            </a:r>
            <a:r>
              <a:rPr lang="en-US" sz="2600" baseline="-25000" dirty="0">
                <a:sym typeface="Symbol"/>
              </a:rPr>
              <a:t>5</a:t>
            </a:r>
            <a:r>
              <a:rPr lang="en-US" sz="2600" dirty="0">
                <a:sym typeface="Symbol"/>
              </a:rPr>
              <a:t>)</a:t>
            </a:r>
            <a:endParaRPr lang="en-US" sz="2600" baseline="-25000" dirty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If we flip a coin 5 times, what is </a:t>
            </a:r>
            <a:r>
              <a:rPr lang="en-US" b="1" dirty="0"/>
              <a:t>P(3 H)</a:t>
            </a:r>
            <a:r>
              <a:rPr lang="en-US" dirty="0"/>
              <a:t>, the probability that we get exactly 3 heads (in any order)?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(A) 3/5</a:t>
            </a:r>
            <a:br>
              <a:rPr lang="en-US" dirty="0"/>
            </a:br>
            <a:r>
              <a:rPr lang="en-US" dirty="0"/>
              <a:t>(B) 1/2 </a:t>
            </a:r>
            <a:br>
              <a:rPr lang="en-US" dirty="0"/>
            </a:br>
            <a:r>
              <a:rPr lang="en-US" dirty="0"/>
              <a:t>(C) 5/16</a:t>
            </a:r>
            <a:br>
              <a:rPr lang="en-US" dirty="0"/>
            </a:br>
            <a:r>
              <a:rPr lang="en-US" dirty="0"/>
              <a:t>(D) 3/8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Q: If we flip a coin 5 times, what is </a:t>
            </a:r>
            <a:r>
              <a:rPr lang="en-US" b="1" dirty="0"/>
              <a:t>P(3 H)</a:t>
            </a:r>
            <a:r>
              <a:rPr lang="en-US" dirty="0"/>
              <a:t>, the probability that we get exactly 3 heads (in any order)?</a:t>
            </a:r>
          </a:p>
          <a:p>
            <a:r>
              <a:rPr lang="en-US" dirty="0"/>
              <a:t>A: First, look at which outcomes involve 3 heads: (H,H,H,T,T), (H,H,T,H,T), (H,H,T,T,H), etc.</a:t>
            </a:r>
          </a:p>
          <a:p>
            <a:r>
              <a:rPr lang="en-US" dirty="0"/>
              <a:t>How many are there?</a:t>
            </a:r>
          </a:p>
          <a:p>
            <a:r>
              <a:rPr lang="en-US" dirty="0"/>
              <a:t>It turns out there will be 10 such outcomes. (WHY?! 5 Choose 3!)</a:t>
            </a:r>
          </a:p>
          <a:p>
            <a:r>
              <a:rPr lang="en-US" dirty="0"/>
              <a:t>Each has probability 1/32, so the answer is 10/32 or 5/16.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What is probability?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way to envision it…</a:t>
            </a:r>
          </a:p>
          <a:p>
            <a:pPr lvl="1"/>
            <a:r>
              <a:rPr lang="en-US" dirty="0"/>
              <a:t>Suppose we have N people.</a:t>
            </a:r>
          </a:p>
          <a:p>
            <a:pPr lvl="1"/>
            <a:r>
              <a:rPr lang="en-US" dirty="0"/>
              <a:t>Each person flips a coin 5 times and records how many heads they got.</a:t>
            </a:r>
          </a:p>
          <a:p>
            <a:pPr lvl="1"/>
            <a:r>
              <a:rPr lang="en-US" dirty="0"/>
              <a:t>We count the # of people who got exactly 3 heads.  Call this number C.</a:t>
            </a:r>
          </a:p>
          <a:p>
            <a:pPr lvl="1"/>
            <a:r>
              <a:rPr lang="en-US" dirty="0"/>
              <a:t>Now consider C/N, the fraction of people who got exactly 3 heads in 5 flips.</a:t>
            </a:r>
          </a:p>
          <a:p>
            <a:pPr marL="0" indent="0">
              <a:buNone/>
            </a:pPr>
            <a:r>
              <a:rPr lang="en-US" dirty="0"/>
              <a:t>As N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+infinity, the fraction C/N </a:t>
            </a:r>
            <a:r>
              <a:rPr lang="en-US" dirty="0">
                <a:sym typeface="Wingdings" pitchFamily="2" charset="2"/>
              </a:rPr>
              <a:t> P(3 H)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Quiz 1 will be posted this Thursday!</a:t>
            </a:r>
          </a:p>
          <a:p>
            <a:r>
              <a:rPr lang="en-US" dirty="0"/>
              <a:t>Attend Discussion</a:t>
            </a:r>
            <a:r>
              <a:rPr lang="en-US"/>
              <a:t>/Labs</a:t>
            </a:r>
            <a:endParaRPr lang="en-US" dirty="0"/>
          </a:p>
          <a:p>
            <a:r>
              <a:rPr lang="en-US" dirty="0"/>
              <a:t>Read chapters 1 – 4 from textbook</a:t>
            </a:r>
          </a:p>
        </p:txBody>
      </p:sp>
    </p:spTree>
    <p:extLst>
      <p:ext uri="{BB962C8B-B14F-4D97-AF65-F5344CB8AC3E}">
        <p14:creationId xmlns:p14="http://schemas.microsoft.com/office/powerpoint/2010/main" val="105299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probabilistic models of random phenomena.</a:t>
            </a:r>
          </a:p>
          <a:p>
            <a:r>
              <a:rPr lang="en-US" dirty="0"/>
              <a:t>Infer statistical models from real data.</a:t>
            </a:r>
          </a:p>
          <a:p>
            <a:r>
              <a:rPr lang="en-US" dirty="0"/>
              <a:t>Apply mathematical methods to probabilistic/statistical models to</a:t>
            </a:r>
          </a:p>
          <a:p>
            <a:pPr lvl="1"/>
            <a:r>
              <a:rPr lang="en-US" dirty="0"/>
              <a:t>make predictions and</a:t>
            </a:r>
          </a:p>
          <a:p>
            <a:pPr lvl="1"/>
            <a:r>
              <a:rPr lang="en-US" dirty="0"/>
              <a:t>quantify the uncertainty in these predictions.</a:t>
            </a:r>
          </a:p>
          <a:p>
            <a:r>
              <a:rPr lang="en-US" dirty="0"/>
              <a:t>Write and run ``simple'' R programs for the purposes of data analysis, modeling, and visualization.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97201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Probability</a:t>
            </a:r>
            <a:r>
              <a:rPr lang="en-US" dirty="0"/>
              <a:t> is the branch of mathematics that deals with randomness.</a:t>
            </a:r>
          </a:p>
          <a:p>
            <a:r>
              <a:rPr lang="en-US" i="1" u="sng" dirty="0"/>
              <a:t>Probability</a:t>
            </a:r>
            <a:r>
              <a:rPr lang="en-US" dirty="0"/>
              <a:t> is not the same as statistics.</a:t>
            </a:r>
          </a:p>
          <a:p>
            <a:r>
              <a:rPr lang="en-US" dirty="0"/>
              <a:t>One difference: to do probability, you are not required to look at </a:t>
            </a:r>
            <a:r>
              <a:rPr lang="en-US" i="1" dirty="0"/>
              <a:t>any</a:t>
            </a:r>
            <a:r>
              <a:rPr lang="en-US" dirty="0"/>
              <a:t> data.</a:t>
            </a:r>
          </a:p>
          <a:p>
            <a:r>
              <a:rPr lang="en-US" dirty="0"/>
              <a:t>In probability, we deal with “idealized” randomness.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Chap. 1-4 of the book are conceptually simple.</a:t>
            </a:r>
          </a:p>
          <a:p>
            <a:r>
              <a:rPr lang="en-US" dirty="0"/>
              <a:t>Please read these chapters on your own.</a:t>
            </a:r>
          </a:p>
          <a:p>
            <a:r>
              <a:rPr lang="en-US" dirty="0"/>
              <a:t>Today I will do </a:t>
            </a:r>
            <a:r>
              <a:rPr lang="en-US" b="1" dirty="0"/>
              <a:t>one big example</a:t>
            </a:r>
            <a:r>
              <a:rPr lang="en-US" dirty="0"/>
              <a:t> that will touch on the following concepts:</a:t>
            </a:r>
          </a:p>
          <a:p>
            <a:pPr lvl="1"/>
            <a:r>
              <a:rPr lang="en-US" dirty="0"/>
              <a:t>Outcomes/events and sample spaces</a:t>
            </a:r>
          </a:p>
          <a:p>
            <a:pPr lvl="1"/>
            <a:r>
              <a:rPr lang="en-US" dirty="0"/>
              <a:t>Basic laws of probability</a:t>
            </a:r>
          </a:p>
          <a:p>
            <a:pPr lvl="1"/>
            <a:r>
              <a:rPr lang="en-US" dirty="0"/>
              <a:t>Discrete random variables and simulation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dirty="0"/>
              <a:t>In the following slides, a </a:t>
            </a:r>
            <a:r>
              <a:rPr lang="en-US" b="1" dirty="0"/>
              <a:t>boldfaced</a:t>
            </a:r>
            <a:r>
              <a:rPr lang="en-US" dirty="0"/>
              <a:t> term is a technical term that you should learn how to use correctly.</a:t>
            </a:r>
          </a:p>
          <a:p>
            <a:pPr indent="0"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Fair 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Suppose I toss a fair coin, we call this an </a:t>
            </a:r>
            <a:r>
              <a:rPr lang="en-US" b="1" dirty="0"/>
              <a:t>experiment</a:t>
            </a:r>
            <a:r>
              <a:rPr lang="en-US" dirty="0"/>
              <a:t> because the outcome </a:t>
            </a:r>
            <a:r>
              <a:rPr lang="en-US"/>
              <a:t>is unknown.</a:t>
            </a:r>
            <a:endParaRPr lang="en-US" dirty="0"/>
          </a:p>
          <a:p>
            <a:r>
              <a:rPr lang="en-US" dirty="0"/>
              <a:t>There are two possible </a:t>
            </a:r>
            <a:r>
              <a:rPr lang="en-US" b="1" dirty="0"/>
              <a:t>outcomes</a:t>
            </a:r>
            <a:r>
              <a:rPr lang="en-US" dirty="0"/>
              <a:t>: heads (H) and tails (T).</a:t>
            </a:r>
          </a:p>
          <a:p>
            <a:r>
              <a:rPr lang="en-US" dirty="0"/>
              <a:t>The </a:t>
            </a:r>
            <a:r>
              <a:rPr lang="en-US" b="1" dirty="0"/>
              <a:t>sample space</a:t>
            </a:r>
            <a:r>
              <a:rPr lang="en-US" dirty="0"/>
              <a:t> is the set of all possible outcomes.  In this case, the sample space is {H,T}.</a:t>
            </a:r>
          </a:p>
          <a:p>
            <a:r>
              <a:rPr lang="en-US" dirty="0"/>
              <a:t>An </a:t>
            </a:r>
            <a:r>
              <a:rPr lang="en-US" b="1" dirty="0"/>
              <a:t>event</a:t>
            </a:r>
            <a:r>
              <a:rPr lang="en-US" dirty="0"/>
              <a:t> is any subset of the sample space.</a:t>
            </a:r>
          </a:p>
          <a:p>
            <a:r>
              <a:rPr lang="en-US" dirty="0"/>
              <a:t>In this case, there are four possible subsets: {H}, {T}, {H,T}, and </a:t>
            </a:r>
            <a:r>
              <a:rPr lang="en-US" dirty="0">
                <a:sym typeface="Symbol"/>
              </a:rPr>
              <a:t> (the empty set).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Sample Space &amp; Events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219200"/>
            <a:ext cx="4724400" cy="2438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17746" y="1600200"/>
            <a:ext cx="462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1524000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4114800"/>
            <a:ext cx="3124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Sample Space</a:t>
            </a:r>
          </a:p>
          <a:p>
            <a:pPr algn="ctr"/>
            <a:r>
              <a:rPr lang="en-US" sz="3200" dirty="0">
                <a:sym typeface="Symbol"/>
              </a:rPr>
              <a:t></a:t>
            </a:r>
            <a:endParaRPr lang="en-US" sz="30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19200" y="3276600"/>
            <a:ext cx="6096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505200" y="2106874"/>
            <a:ext cx="2066003" cy="1420372"/>
            <a:chOff x="3429000" y="2486426"/>
            <a:chExt cx="2066003" cy="1420372"/>
          </a:xfrm>
        </p:grpSpPr>
        <p:sp>
          <p:nvSpPr>
            <p:cNvPr id="11" name="TextBox 10"/>
            <p:cNvSpPr txBox="1"/>
            <p:nvPr/>
          </p:nvSpPr>
          <p:spPr>
            <a:xfrm>
              <a:off x="3429000" y="3352800"/>
              <a:ext cx="206600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Outcomes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800600" y="2486426"/>
              <a:ext cx="436349" cy="71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3548996" y="2555699"/>
              <a:ext cx="642004" cy="5392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200400" y="4267200"/>
            <a:ext cx="5570756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Events</a:t>
            </a:r>
            <a:r>
              <a:rPr lang="en-US" sz="3000" dirty="0"/>
              <a:t>: </a:t>
            </a:r>
          </a:p>
          <a:p>
            <a:pPr marL="457200" indent="-457200">
              <a:buFontTx/>
              <a:buChar char="-"/>
            </a:pPr>
            <a:r>
              <a:rPr lang="en-US" sz="2500" dirty="0"/>
              <a:t>Coin lands on heads: {H}</a:t>
            </a:r>
          </a:p>
          <a:p>
            <a:pPr marL="457200" indent="-457200">
              <a:buFontTx/>
              <a:buChar char="-"/>
            </a:pPr>
            <a:r>
              <a:rPr lang="en-US" sz="2500" dirty="0"/>
              <a:t>Coin lands on tails: {T}</a:t>
            </a:r>
          </a:p>
          <a:p>
            <a:pPr marL="457200" indent="-457200">
              <a:buFontTx/>
              <a:buChar char="-"/>
            </a:pPr>
            <a:r>
              <a:rPr lang="en-US" sz="2500" dirty="0"/>
              <a:t>Coin lands on </a:t>
            </a:r>
            <a:r>
              <a:rPr lang="en-US" sz="2500" b="1" dirty="0"/>
              <a:t>heads or tails</a:t>
            </a:r>
            <a:r>
              <a:rPr lang="en-US" sz="2500" dirty="0"/>
              <a:t> {H,T}</a:t>
            </a:r>
          </a:p>
          <a:p>
            <a:pPr marL="457200" indent="-457200">
              <a:buFontTx/>
              <a:buChar char="-"/>
            </a:pPr>
            <a:r>
              <a:rPr lang="en-US" sz="2500" dirty="0"/>
              <a:t>Empty Set: {} = </a:t>
            </a:r>
            <a:r>
              <a:rPr lang="en-US" sz="2800" dirty="0">
                <a:sym typeface="Symbol"/>
              </a:rPr>
              <a:t>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3142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events A and B are </a:t>
            </a:r>
            <a:r>
              <a:rPr lang="en-US" b="1" dirty="0"/>
              <a:t>disjoint</a:t>
            </a:r>
            <a:r>
              <a:rPr lang="en-US" dirty="0"/>
              <a:t> if their intersection is empty.</a:t>
            </a:r>
          </a:p>
          <a:p>
            <a:pPr lvl="1"/>
            <a:r>
              <a:rPr lang="en-US" dirty="0"/>
              <a:t>{H} and {T} are disjoint.</a:t>
            </a:r>
          </a:p>
          <a:p>
            <a:pPr lvl="1"/>
            <a:r>
              <a:rPr lang="en-US" dirty="0"/>
              <a:t>{H,T} and {T} are not disjoint.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0.0.2212"/>
  <p:tag name="PPTVERSION" val="12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4099</TotalTime>
  <Words>1617</Words>
  <Application>Microsoft Office PowerPoint</Application>
  <PresentationFormat>On-screen Show (4:3)</PresentationFormat>
  <Paragraphs>168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Math 32, Lecture #2</vt:lpstr>
      <vt:lpstr>HW 1 and HW1 Quiz</vt:lpstr>
      <vt:lpstr>Course Goals</vt:lpstr>
      <vt:lpstr>Probability</vt:lpstr>
      <vt:lpstr>Roadmap</vt:lpstr>
      <vt:lpstr>Please Note</vt:lpstr>
      <vt:lpstr>The Fair Coin</vt:lpstr>
      <vt:lpstr>Sample Space &amp; Events</vt:lpstr>
      <vt:lpstr>Disjoint Events</vt:lpstr>
      <vt:lpstr>Set Notation</vt:lpstr>
      <vt:lpstr>The Fair Coin</vt:lpstr>
      <vt:lpstr>The Fair Coin</vt:lpstr>
      <vt:lpstr>The Fair Coin</vt:lpstr>
      <vt:lpstr>Laws of Probability Functions</vt:lpstr>
      <vt:lpstr>A and B Not Disjoint</vt:lpstr>
      <vt:lpstr>A and B Disjoint</vt:lpstr>
      <vt:lpstr>Multiple Coin Flips</vt:lpstr>
      <vt:lpstr>Multiple Coin Flips</vt:lpstr>
      <vt:lpstr>Multiple Coin Flips</vt:lpstr>
      <vt:lpstr>Independence</vt:lpstr>
      <vt:lpstr>Independence</vt:lpstr>
      <vt:lpstr>Independence</vt:lpstr>
      <vt:lpstr>Question</vt:lpstr>
      <vt:lpstr>Question</vt:lpstr>
      <vt:lpstr>Sidebar: What is probability?</vt:lpstr>
      <vt:lpstr>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32, Lecture #1</dc:title>
  <dc:creator>Harish S. Bhat</dc:creator>
  <cp:lastModifiedBy>Lihong Zhao</cp:lastModifiedBy>
  <cp:revision>214</cp:revision>
  <dcterms:created xsi:type="dcterms:W3CDTF">2011-08-26T15:49:16Z</dcterms:created>
  <dcterms:modified xsi:type="dcterms:W3CDTF">2020-09-02T20:55:21Z</dcterms:modified>
</cp:coreProperties>
</file>