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1" r:id="rId3"/>
    <p:sldId id="306" r:id="rId4"/>
    <p:sldId id="295" r:id="rId5"/>
    <p:sldId id="326" r:id="rId6"/>
    <p:sldId id="327" r:id="rId7"/>
    <p:sldId id="302" r:id="rId8"/>
    <p:sldId id="328" r:id="rId9"/>
    <p:sldId id="329" r:id="rId10"/>
    <p:sldId id="330" r:id="rId11"/>
    <p:sldId id="331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07" r:id="rId20"/>
    <p:sldId id="271" r:id="rId21"/>
    <p:sldId id="272" r:id="rId22"/>
    <p:sldId id="315" r:id="rId23"/>
    <p:sldId id="273" r:id="rId24"/>
    <p:sldId id="316" r:id="rId25"/>
    <p:sldId id="320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672"/>
  </p:normalViewPr>
  <p:slideViewPr>
    <p:cSldViewPr>
      <p:cViewPr varScale="1">
        <p:scale>
          <a:sx n="85" d="100"/>
          <a:sy n="85" d="100"/>
        </p:scale>
        <p:origin x="11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18844-942B-427E-A44F-EF34A4D03847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D8170-31A8-4345-9CF2-4AD9793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8170-31A8-4345-9CF2-4AD9793E502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54A0-3232-4617-9CF9-6DF7AA4D133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D8170-31A8-4345-9CF2-4AD9793E50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8170-31A8-4345-9CF2-4AD9793E502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8170-31A8-4345-9CF2-4AD9793E502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8170-31A8-4345-9CF2-4AD9793E502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8170-31A8-4345-9CF2-4AD9793E5027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1B42E-A37E-4EC3-8DA4-96D0F024C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881413C1-6BC1-4236-A58F-D91BDF61A7D0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4490821D-F43B-4986-A4E4-236B14074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/>
              <a:t>Math 32, Lecture #3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90600" y="3600450"/>
            <a:ext cx="7086600" cy="20383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Prof. Suzanne S. Sindi</a:t>
            </a:r>
          </a:p>
          <a:p>
            <a:r>
              <a:rPr lang="en-US" dirty="0"/>
              <a:t>ssindi@ucmerced.edu</a:t>
            </a:r>
          </a:p>
          <a:p>
            <a:r>
              <a:rPr lang="en-US" dirty="0"/>
              <a:t>Prof. Lihong Zhao</a:t>
            </a:r>
          </a:p>
          <a:p>
            <a:r>
              <a:rPr lang="en-US" dirty="0"/>
              <a:t>lzhao33@ucmerced.edu</a:t>
            </a:r>
          </a:p>
          <a:p>
            <a:r>
              <a:rPr lang="en-US" dirty="0"/>
              <a:t>Thursday, September 3,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56388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 Morgan’s Law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990600" y="762000"/>
            <a:ext cx="2720276" cy="3657600"/>
            <a:chOff x="152400" y="1447800"/>
            <a:chExt cx="3390900" cy="45593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447800"/>
              <a:ext cx="3390900" cy="45593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66800" y="2286000"/>
              <a:ext cx="466794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Helvetica"/>
                  <a:cs typeface="Helvetica"/>
                </a:rPr>
                <a:t>A </a:t>
              </a:r>
              <a:endParaRPr lang="en-US" sz="32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38400" y="4419600"/>
              <a:ext cx="67859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Helvetica"/>
                  <a:cs typeface="Helvetica"/>
                </a:rPr>
                <a:t>A</a:t>
              </a:r>
              <a:r>
                <a:rPr lang="en-US" sz="3200" b="1" baseline="30000" dirty="0">
                  <a:latin typeface="Helvetica"/>
                  <a:cs typeface="Helvetica"/>
                </a:rPr>
                <a:t>C</a:t>
              </a:r>
              <a:r>
                <a:rPr lang="en-US" sz="3200" b="1" dirty="0">
                  <a:latin typeface="Helvetica"/>
                  <a:cs typeface="Helvetica"/>
                </a:rPr>
                <a:t> </a:t>
              </a:r>
              <a:endParaRPr lang="en-US" sz="3200" b="1" dirty="0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174046" y="838200"/>
            <a:ext cx="2750754" cy="3657600"/>
            <a:chOff x="5334000" y="1066800"/>
            <a:chExt cx="3467100" cy="46101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1066800"/>
              <a:ext cx="3467100" cy="46101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350915" y="1922675"/>
              <a:ext cx="481021" cy="58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Helvetica"/>
                  <a:cs typeface="Helvetica"/>
                </a:rPr>
                <a:t>B</a:t>
              </a:r>
              <a:endParaRPr lang="en-US" sz="32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74609" y="4114800"/>
              <a:ext cx="67859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Helvetica"/>
                  <a:cs typeface="Helvetica"/>
                </a:rPr>
                <a:t>B</a:t>
              </a:r>
              <a:r>
                <a:rPr lang="en-US" sz="3200" b="1" baseline="30000" dirty="0">
                  <a:latin typeface="Helvetica"/>
                  <a:cs typeface="Helvetica"/>
                </a:rPr>
                <a:t>C</a:t>
              </a:r>
              <a:r>
                <a:rPr lang="en-US" sz="3200" b="1" dirty="0">
                  <a:latin typeface="Helvetica"/>
                  <a:cs typeface="Helvetica"/>
                </a:rPr>
                <a:t> </a:t>
              </a:r>
              <a:endParaRPr lang="en-US" sz="3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8245" y="4818743"/>
            <a:ext cx="2871755" cy="1886857"/>
            <a:chOff x="938245" y="4818743"/>
            <a:chExt cx="2871755" cy="18868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245" y="4818743"/>
              <a:ext cx="2871755" cy="1886857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752600" y="5410200"/>
              <a:ext cx="123551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latin typeface="Helvetica"/>
                  <a:cs typeface="Helvetica"/>
                </a:rPr>
                <a:t>A </a:t>
              </a:r>
              <a:r>
                <a:rPr lang="en-US" sz="3000" b="1" dirty="0">
                  <a:latin typeface="Helvetica"/>
                  <a:cs typeface="Helvetica"/>
                  <a:sym typeface="Symbol"/>
                </a:rPr>
                <a:t> B</a:t>
              </a:r>
              <a:endParaRPr lang="en-US" sz="30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81600" y="4800600"/>
            <a:ext cx="2835852" cy="1905000"/>
            <a:chOff x="5181600" y="4800600"/>
            <a:chExt cx="2835852" cy="1905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1600" y="4800600"/>
              <a:ext cx="2835852" cy="190500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606897" y="5257800"/>
              <a:ext cx="196594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b="1" dirty="0">
                  <a:latin typeface="Helvetica"/>
                  <a:cs typeface="Helvetica"/>
                </a:rPr>
                <a:t>(A </a:t>
              </a:r>
              <a:r>
                <a:rPr lang="en-US" sz="3000" b="1" dirty="0">
                  <a:latin typeface="Helvetica"/>
                  <a:cs typeface="Helvetica"/>
                  <a:sym typeface="Symbol"/>
                </a:rPr>
                <a:t> B)</a:t>
              </a:r>
              <a:r>
                <a:rPr lang="en-US" sz="3000" b="1" baseline="30000" dirty="0">
                  <a:latin typeface="Helvetica"/>
                  <a:cs typeface="Helvetica"/>
                  <a:sym typeface="Symbol"/>
                </a:rPr>
                <a:t>c</a:t>
              </a:r>
              <a:r>
                <a:rPr lang="en-US" sz="3000" b="1" dirty="0">
                  <a:latin typeface="Helvetica"/>
                  <a:cs typeface="Helvetica"/>
                  <a:sym typeface="Symbol"/>
                </a:rPr>
                <a:t> = </a:t>
              </a:r>
            </a:p>
            <a:p>
              <a:pPr algn="ctr"/>
              <a:r>
                <a:rPr lang="en-US" sz="3000" b="1" dirty="0">
                  <a:latin typeface="Helvetica"/>
                  <a:cs typeface="Helvetica"/>
                </a:rPr>
                <a:t>A</a:t>
              </a:r>
              <a:r>
                <a:rPr lang="en-US" sz="3000" b="1" baseline="30000" dirty="0">
                  <a:latin typeface="Helvetica"/>
                  <a:cs typeface="Helvetica"/>
                  <a:sym typeface="Symbol"/>
                </a:rPr>
                <a:t>c</a:t>
              </a:r>
              <a:r>
                <a:rPr lang="en-US" sz="3000" b="1" dirty="0">
                  <a:latin typeface="Helvetica"/>
                  <a:cs typeface="Helvetica"/>
                </a:rPr>
                <a:t> </a:t>
              </a:r>
              <a:r>
                <a:rPr lang="en-US" sz="3000" b="1" dirty="0">
                  <a:latin typeface="Helvetica"/>
                  <a:cs typeface="Helvetica"/>
                  <a:sym typeface="Symbol"/>
                </a:rPr>
                <a:t>  </a:t>
              </a:r>
              <a:r>
                <a:rPr lang="en-US" sz="3000" b="1" dirty="0" err="1">
                  <a:latin typeface="Helvetica"/>
                  <a:cs typeface="Helvetica"/>
                  <a:sym typeface="Symbol"/>
                </a:rPr>
                <a:t>B</a:t>
              </a:r>
              <a:r>
                <a:rPr lang="en-US" sz="3000" b="1" baseline="30000" dirty="0" err="1">
                  <a:latin typeface="Helvetica"/>
                  <a:cs typeface="Helvetica"/>
                  <a:sym typeface="Symbol"/>
                </a:rPr>
                <a:t>c</a:t>
              </a:r>
              <a:endParaRPr lang="en-US" sz="30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3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4343400" cy="1143000"/>
          </a:xfrm>
        </p:spPr>
        <p:txBody>
          <a:bodyPr/>
          <a:lstStyle/>
          <a:p>
            <a:r>
              <a:rPr lang="en-US" dirty="0"/>
              <a:t>P(A) + P(A</a:t>
            </a:r>
            <a:r>
              <a:rPr lang="en-US" baseline="30000" dirty="0"/>
              <a:t>c</a:t>
            </a:r>
            <a:r>
              <a:rPr lang="en-US" dirty="0"/>
              <a:t>) = 1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495800" y="609600"/>
            <a:ext cx="4419600" cy="5942459"/>
            <a:chOff x="152400" y="1447800"/>
            <a:chExt cx="3390900" cy="4559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447800"/>
              <a:ext cx="3390900" cy="45593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66800" y="2286000"/>
              <a:ext cx="466794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Helvetica"/>
                  <a:cs typeface="Helvetica"/>
                </a:rPr>
                <a:t>A </a:t>
              </a:r>
              <a:endParaRPr lang="en-US" sz="32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4419600"/>
              <a:ext cx="67859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Helvetica"/>
                  <a:cs typeface="Helvetica"/>
                </a:rPr>
                <a:t>A</a:t>
              </a:r>
              <a:r>
                <a:rPr lang="en-US" sz="3200" b="1" baseline="30000" dirty="0">
                  <a:latin typeface="Helvetica"/>
                  <a:cs typeface="Helvetica"/>
                </a:rPr>
                <a:t>C</a:t>
              </a:r>
              <a:r>
                <a:rPr lang="en-US" sz="3200" b="1" dirty="0">
                  <a:latin typeface="Helvetica"/>
                  <a:cs typeface="Helvetica"/>
                </a:rPr>
                <a:t> </a:t>
              </a:r>
              <a:endParaRPr lang="en-US" sz="3200" b="1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C3F87A4-F442-425C-941D-ADA370DCF0AB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563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/>
              <a:t>Law of Total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47548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81588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probability of rolling a die (D6) 5 times and seeing:</a:t>
            </a:r>
            <a:br>
              <a:rPr lang="en-US" dirty="0"/>
            </a:br>
            <a:r>
              <a:rPr lang="en-US" dirty="0"/>
              <a:t>1,6,4,5,1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79" y="2620328"/>
            <a:ext cx="3124200" cy="3124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5BB4F1-D2BF-A245-AC5C-5EDC1FF471BC}"/>
              </a:ext>
            </a:extLst>
          </p:cNvPr>
          <p:cNvSpPr/>
          <p:nvPr/>
        </p:nvSpPr>
        <p:spPr>
          <a:xfrm>
            <a:off x="3733800" y="3048000"/>
            <a:ext cx="51132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ym typeface="Symbol"/>
              </a:rPr>
              <a:t>P (</a:t>
            </a:r>
            <a:r>
              <a:rPr lang="en-US" sz="2800" baseline="-25000" dirty="0">
                <a:sym typeface="Symbol"/>
              </a:rPr>
              <a:t>1,</a:t>
            </a:r>
            <a:r>
              <a:rPr lang="en-US" sz="2800" dirty="0">
                <a:sym typeface="Symbol"/>
              </a:rPr>
              <a:t> </a:t>
            </a:r>
            <a:r>
              <a:rPr lang="en-US" sz="2800" baseline="-25000" dirty="0">
                <a:sym typeface="Symbol"/>
              </a:rPr>
              <a:t>2,</a:t>
            </a:r>
            <a:r>
              <a:rPr lang="en-US" sz="2800" dirty="0">
                <a:sym typeface="Symbol"/>
              </a:rPr>
              <a:t> </a:t>
            </a:r>
            <a:r>
              <a:rPr lang="en-US" sz="2800" baseline="-25000" dirty="0">
                <a:sym typeface="Symbol"/>
              </a:rPr>
              <a:t>3,</a:t>
            </a:r>
            <a:r>
              <a:rPr lang="en-US" sz="2800" dirty="0">
                <a:sym typeface="Symbol"/>
              </a:rPr>
              <a:t> </a:t>
            </a:r>
            <a:r>
              <a:rPr lang="en-US" sz="2800" baseline="-25000" dirty="0">
                <a:sym typeface="Symbol"/>
              </a:rPr>
              <a:t>4,</a:t>
            </a:r>
            <a:r>
              <a:rPr lang="en-US" sz="2800" dirty="0">
                <a:sym typeface="Symbol"/>
              </a:rPr>
              <a:t> </a:t>
            </a:r>
            <a:r>
              <a:rPr lang="en-US" sz="2800" baseline="-25000" dirty="0">
                <a:sym typeface="Symbol"/>
              </a:rPr>
              <a:t>5</a:t>
            </a:r>
            <a:r>
              <a:rPr lang="en-US" sz="2800" dirty="0">
                <a:sym typeface="Symbol"/>
              </a:rPr>
              <a:t>)</a:t>
            </a:r>
          </a:p>
          <a:p>
            <a:r>
              <a:rPr lang="en-US" sz="2800" dirty="0">
                <a:sym typeface="Symbol"/>
              </a:rPr>
              <a:t>= P(</a:t>
            </a:r>
            <a:r>
              <a:rPr lang="en-US" sz="2800" baseline="-25000" dirty="0">
                <a:sym typeface="Symbol"/>
              </a:rPr>
              <a:t>1</a:t>
            </a:r>
            <a:r>
              <a:rPr lang="en-US" sz="2800" dirty="0">
                <a:sym typeface="Symbol"/>
              </a:rPr>
              <a:t>) P(</a:t>
            </a:r>
            <a:r>
              <a:rPr lang="en-US" sz="2800" baseline="-25000" dirty="0">
                <a:sym typeface="Symbol"/>
              </a:rPr>
              <a:t>2</a:t>
            </a:r>
            <a:r>
              <a:rPr lang="en-US" sz="2800" dirty="0">
                <a:sym typeface="Symbol"/>
              </a:rPr>
              <a:t>) P(</a:t>
            </a:r>
            <a:r>
              <a:rPr lang="en-US" sz="2800" baseline="-25000" dirty="0">
                <a:sym typeface="Symbol"/>
              </a:rPr>
              <a:t>3</a:t>
            </a:r>
            <a:r>
              <a:rPr lang="en-US" sz="2800" dirty="0">
                <a:sym typeface="Symbol"/>
              </a:rPr>
              <a:t>) P(</a:t>
            </a:r>
            <a:r>
              <a:rPr lang="en-US" sz="2800" baseline="-25000" dirty="0">
                <a:sym typeface="Symbol"/>
              </a:rPr>
              <a:t>4</a:t>
            </a:r>
            <a:r>
              <a:rPr lang="en-US" sz="2800" dirty="0">
                <a:sym typeface="Symbol"/>
              </a:rPr>
              <a:t>) P(</a:t>
            </a:r>
            <a:r>
              <a:rPr lang="en-US" sz="2800" baseline="-25000" dirty="0">
                <a:sym typeface="Symbol"/>
              </a:rPr>
              <a:t>5</a:t>
            </a:r>
            <a:r>
              <a:rPr lang="en-US" sz="2800" dirty="0">
                <a:sym typeface="Symbol"/>
              </a:rPr>
              <a:t>)</a:t>
            </a:r>
          </a:p>
          <a:p>
            <a:r>
              <a:rPr lang="en-US" sz="2800" dirty="0">
                <a:sym typeface="Symbol"/>
              </a:rPr>
              <a:t>= (1/6)x(1/6)x(1/6)x(1/6)x(1/6)</a:t>
            </a:r>
          </a:p>
          <a:p>
            <a:r>
              <a:rPr lang="en-US" sz="2800" dirty="0"/>
              <a:t>≈</a:t>
            </a:r>
            <a:r>
              <a:rPr lang="en-US" sz="2800" dirty="0">
                <a:sym typeface="Symbol"/>
              </a:rPr>
              <a:t> 0.0001286	</a:t>
            </a:r>
          </a:p>
        </p:txBody>
      </p:sp>
    </p:spTree>
    <p:extLst>
      <p:ext uri="{BB962C8B-B14F-4D97-AF65-F5344CB8AC3E}">
        <p14:creationId xmlns:p14="http://schemas.microsoft.com/office/powerpoint/2010/main" val="38836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a Die Until you get a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is the probability that I get a 6 for the first time on the 5</a:t>
            </a:r>
            <a:r>
              <a:rPr lang="en-US" baseline="30000" dirty="0"/>
              <a:t>th</a:t>
            </a:r>
            <a:r>
              <a:rPr lang="en-US" dirty="0"/>
              <a:t> roll?</a:t>
            </a:r>
          </a:p>
          <a:p>
            <a:r>
              <a:rPr lang="en-US" dirty="0"/>
              <a:t>Sample Space? </a:t>
            </a:r>
          </a:p>
          <a:p>
            <a:pPr lvl="1"/>
            <a:r>
              <a:rPr lang="en-US" dirty="0"/>
              <a:t>Same as before, all combinations of 5 rolls of a die. </a:t>
            </a:r>
          </a:p>
          <a:p>
            <a:pPr lvl="1"/>
            <a:r>
              <a:rPr lang="en-US" dirty="0"/>
              <a:t>Total: 6</a:t>
            </a:r>
            <a:r>
              <a:rPr lang="en-US" baseline="30000" dirty="0"/>
              <a:t>5 </a:t>
            </a:r>
            <a:r>
              <a:rPr lang="en-US" dirty="0"/>
              <a:t>= 7,776 sequences.</a:t>
            </a:r>
          </a:p>
          <a:p>
            <a:r>
              <a:rPr lang="en-US" dirty="0"/>
              <a:t>Each throw is independent</a:t>
            </a:r>
          </a:p>
          <a:p>
            <a:pPr lvl="1"/>
            <a:r>
              <a:rPr lang="en-US" dirty="0"/>
              <a:t>First 4 rolls can be 1, 2, 3, 4, or 5, </a:t>
            </a:r>
          </a:p>
          <a:p>
            <a:pPr marL="457200" lvl="1" indent="0">
              <a:buNone/>
            </a:pPr>
            <a:r>
              <a:rPr lang="en-US" dirty="0"/>
              <a:t>   Prob=5/6 for each roll</a:t>
            </a:r>
          </a:p>
          <a:p>
            <a:pPr lvl="1"/>
            <a:r>
              <a:rPr lang="en-US" dirty="0"/>
              <a:t>Last roll must be a 6, Prob=1/6</a:t>
            </a:r>
          </a:p>
          <a:p>
            <a:r>
              <a:rPr lang="en-US" dirty="0"/>
              <a:t>P(get 6 for the 1</a:t>
            </a:r>
            <a:r>
              <a:rPr lang="en-US" baseline="30000" dirty="0"/>
              <a:t>st</a:t>
            </a:r>
            <a:r>
              <a:rPr lang="en-US" dirty="0"/>
              <a:t> time on the 5</a:t>
            </a:r>
            <a:r>
              <a:rPr lang="en-US" baseline="30000" dirty="0"/>
              <a:t>th</a:t>
            </a:r>
            <a:r>
              <a:rPr lang="en-US" dirty="0"/>
              <a:t> roll)</a:t>
            </a:r>
          </a:p>
          <a:p>
            <a:pPr marL="0" indent="0">
              <a:buNone/>
            </a:pPr>
            <a:r>
              <a:rPr lang="en-US" dirty="0"/>
              <a:t>                                               = (5/6)</a:t>
            </a:r>
            <a:r>
              <a:rPr lang="en-US" baseline="30000" dirty="0"/>
              <a:t>4</a:t>
            </a:r>
            <a:r>
              <a:rPr lang="en-US" dirty="0"/>
              <a:t>(1/6) ≈ 0.08</a:t>
            </a:r>
          </a:p>
        </p:txBody>
      </p:sp>
    </p:spTree>
    <p:extLst>
      <p:ext uri="{BB962C8B-B14F-4D97-AF65-F5344CB8AC3E}">
        <p14:creationId xmlns:p14="http://schemas.microsoft.com/office/powerpoint/2010/main" val="41956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rolls do you need to get your first 6?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Prob</a:t>
            </a:r>
            <a:r>
              <a:rPr lang="en-US" dirty="0"/>
              <a:t>(1 roll until 1</a:t>
            </a:r>
            <a:r>
              <a:rPr lang="en-US" baseline="30000" dirty="0"/>
              <a:t>st</a:t>
            </a:r>
            <a:r>
              <a:rPr lang="en-US" dirty="0"/>
              <a:t> 6) = 1/6</a:t>
            </a:r>
          </a:p>
          <a:p>
            <a:r>
              <a:rPr lang="en-US" dirty="0" err="1"/>
              <a:t>Prob</a:t>
            </a:r>
            <a:r>
              <a:rPr lang="en-US" dirty="0"/>
              <a:t>(2 rolls until 1</a:t>
            </a:r>
            <a:r>
              <a:rPr lang="en-US" baseline="30000" dirty="0"/>
              <a:t>st</a:t>
            </a:r>
            <a:r>
              <a:rPr lang="en-US" dirty="0"/>
              <a:t> 6) = (5/6)(1/6) = 5/6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/>
              <a:t>Prob</a:t>
            </a:r>
            <a:r>
              <a:rPr lang="en-US" dirty="0"/>
              <a:t>(3 rolls until 1</a:t>
            </a:r>
            <a:r>
              <a:rPr lang="en-US" baseline="30000" dirty="0"/>
              <a:t>st </a:t>
            </a:r>
            <a:r>
              <a:rPr lang="en-US" dirty="0"/>
              <a:t>6) = (5/6)(5/6)(1/6) = 5</a:t>
            </a:r>
            <a:r>
              <a:rPr lang="en-US" baseline="30000" dirty="0"/>
              <a:t>2</a:t>
            </a:r>
            <a:r>
              <a:rPr lang="en-US" dirty="0"/>
              <a:t>/6</a:t>
            </a:r>
            <a:r>
              <a:rPr lang="en-US" baseline="30000" dirty="0"/>
              <a:t>3</a:t>
            </a:r>
          </a:p>
          <a:p>
            <a:r>
              <a:rPr lang="en-US" dirty="0" err="1"/>
              <a:t>Prob</a:t>
            </a:r>
            <a:r>
              <a:rPr lang="en-US" dirty="0"/>
              <a:t>(N rolls until 1</a:t>
            </a:r>
            <a:r>
              <a:rPr lang="en-US" baseline="30000" dirty="0"/>
              <a:t>st </a:t>
            </a:r>
            <a:r>
              <a:rPr lang="en-US" dirty="0"/>
              <a:t>6) = …</a:t>
            </a:r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rolls do you need to get your first 6?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Prob</a:t>
            </a:r>
            <a:r>
              <a:rPr lang="en-US" dirty="0"/>
              <a:t>(1 roll until 1</a:t>
            </a:r>
            <a:r>
              <a:rPr lang="en-US" baseline="30000" dirty="0"/>
              <a:t>st</a:t>
            </a:r>
            <a:r>
              <a:rPr lang="en-US" dirty="0"/>
              <a:t> 6) = 1/6</a:t>
            </a:r>
          </a:p>
          <a:p>
            <a:r>
              <a:rPr lang="en-US" dirty="0" err="1"/>
              <a:t>Prob</a:t>
            </a:r>
            <a:r>
              <a:rPr lang="en-US" dirty="0"/>
              <a:t>(2 rolls until 1</a:t>
            </a:r>
            <a:r>
              <a:rPr lang="en-US" baseline="30000" dirty="0"/>
              <a:t>st</a:t>
            </a:r>
            <a:r>
              <a:rPr lang="en-US" dirty="0"/>
              <a:t> 6) = (5/6)(1/6) = 5/6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/>
              <a:t>Prob</a:t>
            </a:r>
            <a:r>
              <a:rPr lang="en-US" dirty="0"/>
              <a:t>(3 rolls until 1</a:t>
            </a:r>
            <a:r>
              <a:rPr lang="en-US" baseline="30000" dirty="0"/>
              <a:t>st </a:t>
            </a:r>
            <a:r>
              <a:rPr lang="en-US" dirty="0"/>
              <a:t>6) = (5/6)(5/6)(1/6) = 5</a:t>
            </a:r>
            <a:r>
              <a:rPr lang="en-US" baseline="30000" dirty="0"/>
              <a:t>2</a:t>
            </a:r>
            <a:r>
              <a:rPr lang="en-US" dirty="0"/>
              <a:t>/6</a:t>
            </a:r>
            <a:r>
              <a:rPr lang="en-US" baseline="30000" dirty="0"/>
              <a:t>3</a:t>
            </a:r>
          </a:p>
          <a:p>
            <a:r>
              <a:rPr lang="en-US" dirty="0" err="1"/>
              <a:t>Prob</a:t>
            </a:r>
            <a:r>
              <a:rPr lang="en-US" dirty="0"/>
              <a:t>(N rolls until 1</a:t>
            </a:r>
            <a:r>
              <a:rPr lang="en-US" baseline="30000" dirty="0"/>
              <a:t>st </a:t>
            </a:r>
            <a:r>
              <a:rPr lang="en-US" dirty="0"/>
              <a:t>6) = 5</a:t>
            </a:r>
            <a:r>
              <a:rPr lang="en-US" baseline="30000" dirty="0"/>
              <a:t>N-1</a:t>
            </a:r>
            <a:r>
              <a:rPr lang="en-US" dirty="0"/>
              <a:t>/6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1910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/>
              <a:t>What is the state space?</a:t>
            </a:r>
          </a:p>
          <a:p>
            <a:r>
              <a:rPr lang="en-US" dirty="0"/>
              <a:t>1,2,3,4,….,</a:t>
            </a:r>
          </a:p>
        </p:txBody>
      </p:sp>
    </p:spTree>
    <p:extLst>
      <p:ext uri="{BB962C8B-B14F-4D97-AF65-F5344CB8AC3E}">
        <p14:creationId xmlns:p14="http://schemas.microsoft.com/office/powerpoint/2010/main" val="31920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Sample Space &amp;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r>
              <a:rPr lang="en-US" b="1" dirty="0"/>
              <a:t>Experiment: </a:t>
            </a:r>
            <a:r>
              <a:rPr lang="en-US" dirty="0"/>
              <a:t>Number of rolls until the first 6 appears.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4800" y="3733800"/>
            <a:ext cx="2438400" cy="1808440"/>
            <a:chOff x="304800" y="3733800"/>
            <a:chExt cx="2438400" cy="1808440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4495800"/>
              <a:ext cx="2438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Sample Space</a:t>
              </a:r>
            </a:p>
            <a:p>
              <a:pPr algn="ctr"/>
              <a:r>
                <a:rPr lang="en-US" sz="3200" dirty="0">
                  <a:sym typeface="Symbol"/>
                </a:rPr>
                <a:t></a:t>
              </a:r>
              <a:endParaRPr lang="en-US" sz="30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752600" y="3733800"/>
              <a:ext cx="6096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00400" y="4923472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So we have infinitely many events but they are not equally likely!</a:t>
            </a:r>
            <a:endParaRPr lang="en-US" sz="2400" b="1" dirty="0">
              <a:latin typeface="Helvetica"/>
              <a:cs typeface="Helvetic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743200" y="2256472"/>
            <a:ext cx="5257800" cy="2367647"/>
            <a:chOff x="2590800" y="2209800"/>
            <a:chExt cx="4051482" cy="2367647"/>
          </a:xfrm>
        </p:grpSpPr>
        <p:sp>
          <p:nvSpPr>
            <p:cNvPr id="4" name="Rectangle 3"/>
            <p:cNvSpPr/>
            <p:nvPr/>
          </p:nvSpPr>
          <p:spPr>
            <a:xfrm>
              <a:off x="2590800" y="2209800"/>
              <a:ext cx="3886200" cy="2367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200400" y="3124200"/>
              <a:ext cx="3441882" cy="1163598"/>
              <a:chOff x="3124200" y="2594799"/>
              <a:chExt cx="3441882" cy="116359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76600" y="3204399"/>
                <a:ext cx="32894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/>
                  <a:t>(Infinite) Outcomes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257800" y="2594799"/>
                <a:ext cx="436349" cy="712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3124200" y="2594799"/>
                <a:ext cx="642004" cy="539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896944" y="2417802"/>
              <a:ext cx="3413259" cy="858798"/>
              <a:chOff x="2896944" y="2590800"/>
              <a:chExt cx="3413259" cy="85879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896944" y="26670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1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14800" y="2667000"/>
                <a:ext cx="44280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32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52800" y="2590800"/>
                <a:ext cx="44280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20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24400" y="2590800"/>
                <a:ext cx="44280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14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10200" y="2590800"/>
                <a:ext cx="44280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58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67400" y="2895600"/>
                <a:ext cx="44280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61</a:t>
                </a: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5181600" y="3247072"/>
            <a:ext cx="769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1800" y="3475672"/>
            <a:ext cx="450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666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Let’s check we have total probability 1.</a:t>
            </a:r>
          </a:p>
          <a:p>
            <a:r>
              <a:rPr lang="en-US" dirty="0"/>
              <a:t>P(N rolls until 1</a:t>
            </a:r>
            <a:r>
              <a:rPr lang="en-US" baseline="30000" dirty="0"/>
              <a:t>st</a:t>
            </a:r>
            <a:r>
              <a:rPr lang="en-US" dirty="0"/>
              <a:t> 6) = 5</a:t>
            </a:r>
            <a:r>
              <a:rPr lang="en-US" baseline="30000" dirty="0"/>
              <a:t>N-1</a:t>
            </a:r>
            <a:r>
              <a:rPr lang="en-US" dirty="0"/>
              <a:t>/6</a:t>
            </a:r>
            <a:r>
              <a:rPr lang="en-US" baseline="30000" dirty="0"/>
              <a:t>N</a:t>
            </a:r>
          </a:p>
          <a:p>
            <a:r>
              <a:rPr lang="en-US" dirty="0"/>
              <a:t>We need to compute the sum over all numbers: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7211"/>
            <a:ext cx="9144000" cy="28567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72200" y="3124200"/>
            <a:ext cx="2971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5029200"/>
            <a:ext cx="55626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3048000"/>
            <a:ext cx="2438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3505200"/>
            <a:ext cx="3429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05"/>
            <a:ext cx="8229600" cy="868362"/>
          </a:xfrm>
        </p:spPr>
        <p:txBody>
          <a:bodyPr/>
          <a:lstStyle/>
          <a:p>
            <a:r>
              <a:rPr lang="en-US" dirty="0"/>
              <a:t>Outcomes/State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219200"/>
            <a:ext cx="80391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Outcomes: Finite/Infinite</a:t>
            </a:r>
          </a:p>
          <a:p>
            <a:r>
              <a:rPr lang="en-US" sz="3600" dirty="0"/>
              <a:t>Later we will see state spaces can be:</a:t>
            </a:r>
          </a:p>
          <a:p>
            <a:pPr lvl="1"/>
            <a:r>
              <a:rPr lang="en-US" sz="3200" dirty="0"/>
              <a:t> discrete {0,1,2,…..} </a:t>
            </a:r>
          </a:p>
          <a:p>
            <a:pPr lvl="1"/>
            <a:r>
              <a:rPr lang="en-US" sz="3200" dirty="0"/>
              <a:t> continuous (0,∞)</a:t>
            </a:r>
          </a:p>
          <a:p>
            <a:r>
              <a:rPr lang="en-US" sz="3600" dirty="0"/>
              <a:t>But no matter what, the basic laws of probability are obeyed: </a:t>
            </a:r>
          </a:p>
          <a:p>
            <a:pPr lvl="1"/>
            <a:r>
              <a:rPr lang="en-US" sz="3200" dirty="0"/>
              <a:t>P(</a:t>
            </a:r>
            <a:r>
              <a:rPr lang="en-US" sz="3200" dirty="0">
                <a:sym typeface="Symbol"/>
              </a:rPr>
              <a:t>) = 1</a:t>
            </a:r>
          </a:p>
          <a:p>
            <a:pPr lvl="1"/>
            <a:r>
              <a:rPr lang="en-US" sz="3200" dirty="0">
                <a:sym typeface="Symbol"/>
              </a:rPr>
              <a:t>P()=0</a:t>
            </a:r>
          </a:p>
          <a:p>
            <a:pPr lvl="1"/>
            <a:r>
              <a:rPr lang="en-US" sz="3200" dirty="0"/>
              <a:t>P(A </a:t>
            </a:r>
            <a:r>
              <a:rPr lang="en-US" sz="3200" dirty="0">
                <a:sym typeface="Symbol"/>
              </a:rPr>
              <a:t> B) = P(A) + P(B) if A and B disjoint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2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/>
          <a:lstStyle/>
          <a:p>
            <a:r>
              <a:rPr lang="en-US" dirty="0"/>
              <a:t>Now, let’s consider another classic problem in probability….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2514600"/>
            <a:ext cx="7010400" cy="3360479"/>
            <a:chOff x="1219200" y="2514600"/>
            <a:chExt cx="7010400" cy="3360479"/>
          </a:xfrm>
        </p:grpSpPr>
        <p:pic>
          <p:nvPicPr>
            <p:cNvPr id="4" name="Picture 2" descr="http://shookrun.com/images/ambiguity.gif"/>
            <p:cNvPicPr>
              <a:picLocks noChangeAspect="1" noChangeArrowheads="1"/>
            </p:cNvPicPr>
            <p:nvPr/>
          </p:nvPicPr>
          <p:blipFill>
            <a:blip r:embed="rId2" cstate="print"/>
            <a:srcRect t="8170" r="55563" b="8170"/>
            <a:stretch>
              <a:fillRect/>
            </a:stretch>
          </p:blipFill>
          <p:spPr bwMode="auto">
            <a:xfrm>
              <a:off x="1219200" y="2514600"/>
              <a:ext cx="2362200" cy="3360479"/>
            </a:xfrm>
            <a:prstGeom prst="rect">
              <a:avLst/>
            </a:prstGeom>
            <a:noFill/>
          </p:spPr>
        </p:pic>
        <p:sp>
          <p:nvSpPr>
            <p:cNvPr id="3" name="Rectangle 2"/>
            <p:cNvSpPr/>
            <p:nvPr/>
          </p:nvSpPr>
          <p:spPr>
            <a:xfrm>
              <a:off x="3962400" y="3429000"/>
              <a:ext cx="42672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latin typeface="Helvetica"/>
                  <a:cs typeface="Helvetica"/>
                </a:rPr>
                <a:t>Drawing balls from an urn containing balls with multiple colors.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6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 fontScale="92500"/>
          </a:bodyPr>
          <a:lstStyle/>
          <a:p>
            <a:r>
              <a:rPr lang="en-US" dirty="0"/>
              <a:t>Why this subject is important and awesome!</a:t>
            </a:r>
          </a:p>
          <a:p>
            <a:r>
              <a:rPr lang="en-US" dirty="0"/>
              <a:t>An experiment with infinitely many outcomes.</a:t>
            </a:r>
          </a:p>
          <a:p>
            <a:r>
              <a:rPr lang="en-US" dirty="0"/>
              <a:t>What is independence again? </a:t>
            </a:r>
          </a:p>
          <a:p>
            <a:r>
              <a:rPr lang="en-US" dirty="0"/>
              <a:t>Classic Examples:</a:t>
            </a:r>
          </a:p>
          <a:p>
            <a:pPr lvl="1"/>
            <a:r>
              <a:rPr lang="en-US" dirty="0"/>
              <a:t>Permutations and Combinations</a:t>
            </a:r>
          </a:p>
          <a:p>
            <a:pPr lvl="1"/>
            <a:r>
              <a:rPr lang="en-US" dirty="0"/>
              <a:t>Balls and Urns</a:t>
            </a:r>
          </a:p>
          <a:p>
            <a:pPr lvl="1"/>
            <a:r>
              <a:rPr lang="en-US" dirty="0"/>
              <a:t>Birthday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4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and 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r>
              <a:rPr lang="en-US" dirty="0"/>
              <a:t>These are classic devices in probability.</a:t>
            </a:r>
          </a:p>
          <a:p>
            <a:r>
              <a:rPr lang="en-US" dirty="0"/>
              <a:t>Lots of problems can be modeled</a:t>
            </a:r>
            <a:br>
              <a:rPr lang="en-US" dirty="0"/>
            </a:br>
            <a:r>
              <a:rPr lang="en-US" dirty="0"/>
              <a:t>using such a device.</a:t>
            </a:r>
          </a:p>
          <a:p>
            <a:r>
              <a:rPr lang="en-US" dirty="0"/>
              <a:t>If we draw a ball at random, we can either:</a:t>
            </a:r>
          </a:p>
          <a:p>
            <a:pPr lvl="1"/>
            <a:r>
              <a:rPr lang="en-US" dirty="0"/>
              <a:t>Keep the balls, a.k.a. </a:t>
            </a:r>
            <a:r>
              <a:rPr lang="en-US" b="1" dirty="0"/>
              <a:t>sampling without replacement</a:t>
            </a:r>
            <a:endParaRPr lang="en-US" dirty="0"/>
          </a:p>
          <a:p>
            <a:pPr lvl="1"/>
            <a:r>
              <a:rPr lang="en-US" dirty="0"/>
              <a:t>Put the balls back to the urn, a.k.a. </a:t>
            </a:r>
            <a:r>
              <a:rPr lang="en-US" b="1" dirty="0"/>
              <a:t>sampling with replacement</a:t>
            </a:r>
            <a:endParaRPr lang="en-US" dirty="0"/>
          </a:p>
        </p:txBody>
      </p:sp>
      <p:pic>
        <p:nvPicPr>
          <p:cNvPr id="1026" name="Picture 2" descr="http://shookrun.com/images/ambiguity.gif"/>
          <p:cNvPicPr>
            <a:picLocks noChangeAspect="1" noChangeArrowheads="1"/>
          </p:cNvPicPr>
          <p:nvPr/>
        </p:nvPicPr>
        <p:blipFill>
          <a:blip r:embed="rId3" cstate="print"/>
          <a:srcRect t="8170" r="55563" b="8170"/>
          <a:stretch>
            <a:fillRect/>
          </a:stretch>
        </p:blipFill>
        <p:spPr bwMode="auto">
          <a:xfrm>
            <a:off x="7675274" y="152400"/>
            <a:ext cx="1316326" cy="1872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I have an urn with only 2</a:t>
            </a:r>
            <a:br>
              <a:rPr lang="en-US" dirty="0"/>
            </a:br>
            <a:r>
              <a:rPr lang="en-US" dirty="0"/>
              <a:t>balls, 1 black and 1 red.</a:t>
            </a:r>
          </a:p>
          <a:p>
            <a:r>
              <a:rPr lang="en-US" dirty="0"/>
              <a:t>If I sample with replacement, this is equivalent to flipping a </a:t>
            </a:r>
            <a:r>
              <a:rPr lang="en-US" b="1" dirty="0"/>
              <a:t>fair</a:t>
            </a:r>
            <a:r>
              <a:rPr lang="en-US" dirty="0"/>
              <a:t> coin.</a:t>
            </a:r>
          </a:p>
          <a:p>
            <a:pPr lvl="1"/>
            <a:r>
              <a:rPr lang="en-US" dirty="0" err="1"/>
              <a:t>Prob</a:t>
            </a:r>
            <a:r>
              <a:rPr lang="en-US" dirty="0"/>
              <a:t>(Black) = ½</a:t>
            </a:r>
          </a:p>
          <a:p>
            <a:pPr lvl="1"/>
            <a:r>
              <a:rPr lang="en-US" dirty="0" err="1"/>
              <a:t>Prob</a:t>
            </a:r>
            <a:r>
              <a:rPr lang="en-US" dirty="0"/>
              <a:t>(Red) = ½ </a:t>
            </a:r>
          </a:p>
          <a:p>
            <a:r>
              <a:rPr lang="en-US" dirty="0"/>
              <a:t>What about 10 balls, 5 black and 5 red? </a:t>
            </a:r>
          </a:p>
          <a:p>
            <a:r>
              <a:rPr lang="en-US" dirty="0"/>
              <a:t>The probability is the same! </a:t>
            </a:r>
            <a:endParaRPr lang="en-US" i="1" dirty="0"/>
          </a:p>
          <a:p>
            <a:r>
              <a:rPr lang="en-US" i="1" dirty="0"/>
              <a:t>Sampling with replacement = independence.</a:t>
            </a:r>
          </a:p>
        </p:txBody>
      </p:sp>
      <p:pic>
        <p:nvPicPr>
          <p:cNvPr id="5" name="Picture 2" descr="http://shookrun.com/images/ambiguity.gif"/>
          <p:cNvPicPr>
            <a:picLocks noChangeAspect="1" noChangeArrowheads="1"/>
          </p:cNvPicPr>
          <p:nvPr/>
        </p:nvPicPr>
        <p:blipFill>
          <a:blip r:embed="rId3" cstate="print"/>
          <a:srcRect t="8170" r="55563" b="8170"/>
          <a:stretch>
            <a:fillRect/>
          </a:stretch>
        </p:blipFill>
        <p:spPr bwMode="auto">
          <a:xfrm>
            <a:off x="7675274" y="152400"/>
            <a:ext cx="1316326" cy="1872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What about 10 balls, 7 black and 3 red.</a:t>
            </a:r>
          </a:p>
          <a:p>
            <a:r>
              <a:rPr lang="en-US" dirty="0"/>
              <a:t>If I sample with replacement, this is equivalent to flipping a </a:t>
            </a:r>
            <a:r>
              <a:rPr lang="en-US" b="1" dirty="0"/>
              <a:t>biased </a:t>
            </a:r>
            <a:r>
              <a:rPr lang="en-US" dirty="0"/>
              <a:t>coin.</a:t>
            </a:r>
          </a:p>
          <a:p>
            <a:pPr lvl="1"/>
            <a:r>
              <a:rPr lang="en-US" dirty="0" err="1"/>
              <a:t>Prob</a:t>
            </a:r>
            <a:r>
              <a:rPr lang="en-US" dirty="0"/>
              <a:t>(Black) = 7/10</a:t>
            </a:r>
          </a:p>
          <a:p>
            <a:pPr lvl="1"/>
            <a:r>
              <a:rPr lang="en-US" dirty="0" err="1"/>
              <a:t>Prob</a:t>
            </a:r>
            <a:r>
              <a:rPr lang="en-US" dirty="0"/>
              <a:t>(Red) = 3/10</a:t>
            </a:r>
          </a:p>
          <a:p>
            <a:r>
              <a:rPr lang="en-US" dirty="0"/>
              <a:t>What is the probability that sampling with replacement I draw: red, red, black</a:t>
            </a:r>
          </a:p>
          <a:p>
            <a:r>
              <a:rPr lang="en-US" dirty="0"/>
              <a:t>P(</a:t>
            </a:r>
            <a:r>
              <a:rPr lang="en-US" dirty="0" err="1"/>
              <a:t>red,red,black</a:t>
            </a:r>
            <a:r>
              <a:rPr lang="en-US" dirty="0"/>
              <a:t>) = P(red)</a:t>
            </a:r>
            <a:r>
              <a:rPr lang="en-US" dirty="0" err="1"/>
              <a:t>xP</a:t>
            </a:r>
            <a:r>
              <a:rPr lang="en-US" dirty="0"/>
              <a:t>(red)</a:t>
            </a:r>
            <a:r>
              <a:rPr lang="en-US" dirty="0" err="1"/>
              <a:t>xP</a:t>
            </a:r>
            <a:r>
              <a:rPr lang="en-US" dirty="0"/>
              <a:t>(black)</a:t>
            </a:r>
            <a:br>
              <a:rPr lang="en-US" dirty="0"/>
            </a:br>
            <a:r>
              <a:rPr lang="en-US" dirty="0"/>
              <a:t>			= (3/10)</a:t>
            </a:r>
            <a:r>
              <a:rPr lang="en-US" baseline="30000" dirty="0"/>
              <a:t>2</a:t>
            </a:r>
            <a:r>
              <a:rPr lang="en-US" dirty="0"/>
              <a:t>(7/10) = 63/1000</a:t>
            </a:r>
          </a:p>
          <a:p>
            <a:r>
              <a:rPr lang="en-US" i="1" dirty="0"/>
              <a:t>Sampling with replacement = independence.</a:t>
            </a:r>
          </a:p>
        </p:txBody>
      </p:sp>
      <p:pic>
        <p:nvPicPr>
          <p:cNvPr id="5" name="Picture 2" descr="http://shookrun.com/images/ambiguity.gif"/>
          <p:cNvPicPr>
            <a:picLocks noChangeAspect="1" noChangeArrowheads="1"/>
          </p:cNvPicPr>
          <p:nvPr/>
        </p:nvPicPr>
        <p:blipFill>
          <a:blip r:embed="rId3" cstate="print"/>
          <a:srcRect t="8170" r="55563" b="8170"/>
          <a:stretch>
            <a:fillRect/>
          </a:stretch>
        </p:blipFill>
        <p:spPr bwMode="auto">
          <a:xfrm>
            <a:off x="7675274" y="152400"/>
            <a:ext cx="1316326" cy="1872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010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think about sampling without</a:t>
            </a:r>
            <a:br>
              <a:rPr lang="en-US" dirty="0"/>
            </a:br>
            <a:r>
              <a:rPr lang="en-US" dirty="0"/>
              <a:t>replacement.</a:t>
            </a:r>
          </a:p>
          <a:p>
            <a:r>
              <a:rPr lang="en-US" dirty="0"/>
              <a:t>I start with 10 balls, 5 red and 5 black.</a:t>
            </a:r>
          </a:p>
          <a:p>
            <a:r>
              <a:rPr lang="en-US" dirty="0"/>
              <a:t>I draw Ball 1, set it aside.  For </a:t>
            </a:r>
            <a:r>
              <a:rPr lang="en-US" i="1" dirty="0"/>
              <a:t>that</a:t>
            </a:r>
            <a:r>
              <a:rPr lang="en-US" dirty="0"/>
              <a:t> ball, P(red) = ½ and P(black) = ½.</a:t>
            </a:r>
          </a:p>
          <a:p>
            <a:r>
              <a:rPr lang="en-US" dirty="0"/>
              <a:t>I draw Ball 2.  For </a:t>
            </a:r>
            <a:r>
              <a:rPr lang="en-US" i="1" dirty="0"/>
              <a:t>that </a:t>
            </a:r>
            <a:r>
              <a:rPr lang="en-US" dirty="0"/>
              <a:t>ball, P(red) and P(black) will depend on color of Ball 1.</a:t>
            </a:r>
          </a:p>
          <a:p>
            <a:r>
              <a:rPr lang="en-US" i="1" dirty="0"/>
              <a:t>Sampling without replacement = dependence.</a:t>
            </a:r>
          </a:p>
        </p:txBody>
      </p:sp>
      <p:pic>
        <p:nvPicPr>
          <p:cNvPr id="5" name="Picture 2" descr="http://shookrun.com/images/ambiguity.gif"/>
          <p:cNvPicPr>
            <a:picLocks noChangeAspect="1" noChangeArrowheads="1"/>
          </p:cNvPicPr>
          <p:nvPr/>
        </p:nvPicPr>
        <p:blipFill>
          <a:blip r:embed="rId3" cstate="print"/>
          <a:srcRect t="8170" r="55563" b="8170"/>
          <a:stretch>
            <a:fillRect/>
          </a:stretch>
        </p:blipFill>
        <p:spPr bwMode="auto">
          <a:xfrm>
            <a:off x="7675274" y="152400"/>
            <a:ext cx="1316326" cy="1872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&amp; 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Q: “I start with an urn filled with 5 red and 5 black balls, randomly mixed.  I draw three balls from the urn, sampling without replacement.  What is the probability that at least one is black?”</a:t>
            </a:r>
          </a:p>
          <a:p>
            <a:r>
              <a:rPr lang="en-US" dirty="0"/>
              <a:t>How do we do this on our own? Let’s be sneaky.</a:t>
            </a:r>
          </a:p>
          <a:p>
            <a:r>
              <a:rPr lang="en-US" dirty="0"/>
              <a:t>If A = “Draw at least 1 black”, then A</a:t>
            </a:r>
            <a:r>
              <a:rPr lang="en-US" baseline="30000" dirty="0"/>
              <a:t>C </a:t>
            </a:r>
            <a:r>
              <a:rPr lang="en-US" dirty="0"/>
              <a:t>= “Draw 0 black”. </a:t>
            </a:r>
          </a:p>
          <a:p>
            <a:r>
              <a:rPr lang="en-US" dirty="0"/>
              <a:t>We know P(A) + P(A</a:t>
            </a:r>
            <a:r>
              <a:rPr lang="en-US" baseline="30000" dirty="0"/>
              <a:t>C</a:t>
            </a:r>
            <a:r>
              <a:rPr lang="en-US" dirty="0"/>
              <a:t>) = 1.</a:t>
            </a:r>
          </a:p>
          <a:p>
            <a:r>
              <a:rPr lang="en-US" dirty="0"/>
              <a:t>We know A</a:t>
            </a:r>
            <a:r>
              <a:rPr lang="en-US" baseline="30000" dirty="0"/>
              <a:t>C </a:t>
            </a:r>
            <a:r>
              <a:rPr lang="en-US" dirty="0"/>
              <a:t>has only one outcome: red, red, red</a:t>
            </a:r>
          </a:p>
          <a:p>
            <a:r>
              <a:rPr lang="en-US" dirty="0"/>
              <a:t>P(</a:t>
            </a:r>
            <a:r>
              <a:rPr lang="en-US" dirty="0" err="1"/>
              <a:t>red,red,red</a:t>
            </a:r>
            <a:r>
              <a:rPr lang="en-US" dirty="0"/>
              <a:t>) = (5/10)x(4/9)x(3/8) = 1/12</a:t>
            </a:r>
          </a:p>
          <a:p>
            <a:r>
              <a:rPr lang="en-US" dirty="0"/>
              <a:t>P(A) = 1 - P(A</a:t>
            </a:r>
            <a:r>
              <a:rPr lang="en-US" baseline="30000" dirty="0"/>
              <a:t>C</a:t>
            </a:r>
            <a:r>
              <a:rPr lang="en-US" dirty="0"/>
              <a:t>) = 1 – 1/12 = 11/12</a:t>
            </a:r>
          </a:p>
        </p:txBody>
      </p:sp>
    </p:spTree>
    <p:extLst>
      <p:ext uri="{BB962C8B-B14F-4D97-AF65-F5344CB8AC3E}">
        <p14:creationId xmlns:p14="http://schemas.microsoft.com/office/powerpoint/2010/main" val="418311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Reviewed important probability terms.</a:t>
            </a:r>
          </a:p>
          <a:p>
            <a:r>
              <a:rPr lang="en-US" dirty="0"/>
              <a:t>Introduced Set Complement and De Morgan’s Law</a:t>
            </a:r>
          </a:p>
          <a:p>
            <a:r>
              <a:rPr lang="en-US" dirty="0"/>
              <a:t>Explored infinite state spaces.</a:t>
            </a:r>
          </a:p>
          <a:p>
            <a:r>
              <a:rPr lang="en-US" dirty="0"/>
              <a:t>Revisited independence and dependence.</a:t>
            </a:r>
          </a:p>
          <a:p>
            <a:r>
              <a:rPr lang="en-US" dirty="0"/>
              <a:t>Used law of total probability to calculate things.</a:t>
            </a:r>
          </a:p>
          <a:p>
            <a:r>
              <a:rPr lang="en-US" dirty="0"/>
              <a:t>Explored sampling with and without </a:t>
            </a:r>
            <a:r>
              <a:rPr lang="en-US"/>
              <a:t>replacement.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4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Quiz 1 has been posted this morning and due tomorrow by11:59pm!</a:t>
            </a:r>
          </a:p>
          <a:p>
            <a:r>
              <a:rPr lang="en-US" dirty="0"/>
              <a:t>Discussion sections next week will be open office hours, </a:t>
            </a:r>
            <a:r>
              <a:rPr lang="en-US"/>
              <a:t>no worksheets</a:t>
            </a:r>
            <a:endParaRPr lang="en-US" dirty="0"/>
          </a:p>
          <a:p>
            <a:r>
              <a:rPr lang="en-US" dirty="0"/>
              <a:t>HW 2 will be posted tomorrow</a:t>
            </a:r>
          </a:p>
          <a:p>
            <a:r>
              <a:rPr lang="en-US" dirty="0"/>
              <a:t>Video Quiz 1 will be posted Tuesday, September 8</a:t>
            </a:r>
          </a:p>
        </p:txBody>
      </p:sp>
    </p:spTree>
    <p:extLst>
      <p:ext uri="{BB962C8B-B14F-4D97-AF65-F5344CB8AC3E}">
        <p14:creationId xmlns:p14="http://schemas.microsoft.com/office/powerpoint/2010/main" val="105299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Probability/Statistics Podcasts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4542" r="4542"/>
          <a:stretch>
            <a:fillRect/>
          </a:stretch>
        </p:blipFill>
        <p:spPr>
          <a:xfrm>
            <a:off x="609600" y="1219200"/>
            <a:ext cx="2306767" cy="2537266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1600200"/>
            <a:ext cx="5410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Tell who wrote a book based on text analysis! </a:t>
            </a:r>
          </a:p>
          <a:p>
            <a:r>
              <a:rPr lang="en-US" dirty="0"/>
              <a:t>Does charging for plastic bags decrease their use?</a:t>
            </a:r>
          </a:p>
          <a:p>
            <a:r>
              <a:rPr lang="en-US" dirty="0"/>
              <a:t>How do you effectively get people to save more? </a:t>
            </a:r>
          </a:p>
          <a:p>
            <a:r>
              <a:rPr lang="en-US" dirty="0"/>
              <a:t>Is the crime rate rising?</a:t>
            </a:r>
          </a:p>
          <a:p>
            <a:r>
              <a:rPr lang="en-US" dirty="0"/>
              <a:t>Can sleep deprivation explain differences in disease risk in minority populations?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14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0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Q: If we flip a coin 5 times, what is </a:t>
            </a:r>
            <a:r>
              <a:rPr lang="en-US" b="1" dirty="0"/>
              <a:t>P(3 H)</a:t>
            </a:r>
            <a:r>
              <a:rPr lang="en-US" dirty="0"/>
              <a:t>, the probability that we get exactly 3 heads (in any order)?</a:t>
            </a:r>
          </a:p>
          <a:p>
            <a:r>
              <a:rPr lang="en-US" dirty="0"/>
              <a:t>Answer: First, look at which outcomes involve 3 heads: (H,H,H,T,T), (H,H,T,H,T), (H,H,T,T,H), etc.</a:t>
            </a:r>
          </a:p>
          <a:p>
            <a:r>
              <a:rPr lang="en-US" dirty="0"/>
              <a:t>It turns out there will be 10 such outcomes.</a:t>
            </a:r>
          </a:p>
          <a:p>
            <a:pPr marL="0" indent="0">
              <a:buNone/>
            </a:pPr>
            <a:r>
              <a:rPr lang="en-US" dirty="0"/>
              <a:t>(5 Choose 3!</a:t>
            </a:r>
            <a:r>
              <a:rPr lang="en-US" b="1" i="1" dirty="0">
                <a:solidFill>
                  <a:srgbClr val="FF0000"/>
                </a:solidFill>
              </a:rPr>
              <a:t> WHY!!???</a:t>
            </a:r>
            <a:r>
              <a:rPr lang="en-US" dirty="0"/>
              <a:t>)</a:t>
            </a:r>
          </a:p>
          <a:p>
            <a:r>
              <a:rPr lang="en-US" dirty="0"/>
              <a:t>Each has probability 1/32, so the answer is 10/32 or 5/16. 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from Lecture 2</a:t>
            </a:r>
          </a:p>
        </p:txBody>
      </p:sp>
    </p:spTree>
    <p:extLst>
      <p:ext uri="{BB962C8B-B14F-4D97-AF65-F5344CB8AC3E}">
        <p14:creationId xmlns:p14="http://schemas.microsoft.com/office/powerpoint/2010/main" val="195894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A81E-933D-4DC9-AC09-B4F11DDA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A </a:t>
            </a:r>
            <a:r>
              <a:rPr lang="en-US" altLang="en-US" b="1" u="sng" dirty="0">
                <a:solidFill>
                  <a:srgbClr val="3333FF"/>
                </a:solidFill>
              </a:rPr>
              <a:t>combination</a:t>
            </a:r>
            <a:r>
              <a:rPr lang="en-US" altLang="en-US" b="1" dirty="0"/>
              <a:t> </a:t>
            </a:r>
            <a:r>
              <a:rPr lang="en-US" altLang="en-US" dirty="0"/>
              <a:t>is a grouping of outcomes in which the order </a:t>
            </a:r>
            <a:r>
              <a:rPr lang="en-US" altLang="en-US" dirty="0">
                <a:solidFill>
                  <a:srgbClr val="3333FF"/>
                </a:solidFill>
              </a:rPr>
              <a:t>does not </a:t>
            </a:r>
            <a:r>
              <a:rPr lang="en-US" altLang="en-US" dirty="0"/>
              <a:t>matter.</a:t>
            </a:r>
          </a:p>
          <a:p>
            <a:r>
              <a:rPr lang="en-US" altLang="en-US" dirty="0"/>
              <a:t>A </a:t>
            </a:r>
            <a:r>
              <a:rPr lang="en-US" altLang="en-US" b="1" u="sng" dirty="0">
                <a:solidFill>
                  <a:srgbClr val="00B050"/>
                </a:solidFill>
              </a:rPr>
              <a:t>permutation</a:t>
            </a:r>
            <a:r>
              <a:rPr lang="en-US" altLang="en-US" dirty="0"/>
              <a:t> is an arrangement of outcomes in which the </a:t>
            </a:r>
            <a:r>
              <a:rPr lang="en-US" altLang="en-US" dirty="0">
                <a:solidFill>
                  <a:srgbClr val="33CC33"/>
                </a:solidFill>
              </a:rPr>
              <a:t>order does </a:t>
            </a:r>
            <a:r>
              <a:rPr lang="en-US" altLang="en-US" dirty="0"/>
              <a:t>matter.  </a:t>
            </a:r>
          </a:p>
          <a:p>
            <a:r>
              <a:rPr lang="en-US" dirty="0"/>
              <a:t>Q: Flip a coin 5 times, how many possible outcomes with exactly 3 heads?</a:t>
            </a:r>
          </a:p>
          <a:p>
            <a:r>
              <a:rPr lang="en-US" dirty="0"/>
              <a:t>A: </a:t>
            </a:r>
            <a:r>
              <a:rPr lang="en-US" altLang="en-US" dirty="0"/>
              <a:t>The order of outcomes </a:t>
            </a:r>
            <a:r>
              <a:rPr lang="en-US" altLang="en-US" dirty="0">
                <a:solidFill>
                  <a:srgbClr val="3333FF"/>
                </a:solidFill>
              </a:rPr>
              <a:t>is not </a:t>
            </a:r>
            <a:r>
              <a:rPr lang="en-US" altLang="en-US" dirty="0"/>
              <a:t>important, so this situation involves </a:t>
            </a:r>
            <a:r>
              <a:rPr lang="en-US" altLang="en-US" dirty="0">
                <a:solidFill>
                  <a:srgbClr val="3333FF"/>
                </a:solidFill>
              </a:rPr>
              <a:t>combinations</a:t>
            </a:r>
            <a:r>
              <a:rPr lang="en-US" altLang="en-US" dirty="0"/>
              <a:t>. We need 3 out of 5 flips to be heads, </a:t>
            </a:r>
            <a:r>
              <a:rPr lang="en-US" dirty="0"/>
              <a:t>5 Choose 3, total 10 outcomes with exactly 3 heads. </a:t>
            </a:r>
          </a:p>
          <a:p>
            <a:r>
              <a:rPr lang="en-US" altLang="en-US" dirty="0"/>
              <a:t>Check videos 2 in Video List 1 for more examples!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Autofit/>
          </a:bodyPr>
          <a:lstStyle/>
          <a:p>
            <a:r>
              <a:rPr lang="en-US" sz="3600" dirty="0"/>
              <a:t>Now, let’s consider another classic problem in probability: rolling a die with six sides, numbered from 1 to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90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Sample Space &amp;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r>
              <a:rPr lang="en-US" b="1" dirty="0"/>
              <a:t>Experiment: </a:t>
            </a:r>
            <a:r>
              <a:rPr lang="en-US" dirty="0"/>
              <a:t>Rolling a 6 sided die (D6).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4800" y="3733800"/>
            <a:ext cx="2438400" cy="1808440"/>
            <a:chOff x="304800" y="3733800"/>
            <a:chExt cx="2438400" cy="1808440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4495800"/>
              <a:ext cx="2438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Sample Space</a:t>
              </a:r>
            </a:p>
            <a:p>
              <a:pPr algn="ctr"/>
              <a:r>
                <a:rPr lang="en-US" sz="3200" dirty="0">
                  <a:sym typeface="Symbol"/>
                </a:rPr>
                <a:t></a:t>
              </a:r>
              <a:endParaRPr lang="en-US" sz="30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752600" y="3733800"/>
              <a:ext cx="6096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00400" y="4572000"/>
            <a:ext cx="562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Events</a:t>
            </a:r>
            <a:r>
              <a:rPr lang="en-US" sz="3000" dirty="0"/>
              <a:t>: </a:t>
            </a:r>
            <a:r>
              <a:rPr lang="en-US" sz="2400" dirty="0">
                <a:latin typeface="Helvetica"/>
                <a:cs typeface="Helvetica"/>
              </a:rPr>
              <a:t>Any subset of outcomes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Helvetica"/>
                <a:cs typeface="Helvetica"/>
              </a:rPr>
              <a:t>Roll an even number: {2,4,6}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Helvetica"/>
                <a:cs typeface="Helvetica"/>
              </a:rPr>
              <a:t>Roll an odd number: {1,3,5}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Helvetica"/>
                <a:cs typeface="Helvetica"/>
              </a:rPr>
              <a:t>Empty Set: {} = </a:t>
            </a:r>
            <a:r>
              <a:rPr lang="en-US" sz="2400" dirty="0">
                <a:latin typeface="Helvetica"/>
                <a:cs typeface="Helvetica"/>
                <a:sym typeface="Symbol"/>
              </a:rPr>
              <a:t>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Helvetica"/>
                <a:cs typeface="Helvetica"/>
                <a:sym typeface="Symbol"/>
              </a:rPr>
              <a:t>With n outcomes 2</a:t>
            </a:r>
            <a:r>
              <a:rPr lang="en-US" sz="2400" baseline="30000" dirty="0">
                <a:latin typeface="Helvetica"/>
                <a:cs typeface="Helvetica"/>
                <a:sym typeface="Symbol"/>
              </a:rPr>
              <a:t>n</a:t>
            </a:r>
            <a:r>
              <a:rPr lang="en-US" sz="2400" dirty="0">
                <a:latin typeface="Helvetica"/>
                <a:cs typeface="Helvetica"/>
                <a:sym typeface="Symbol"/>
              </a:rPr>
              <a:t> possible events.</a:t>
            </a:r>
            <a:endParaRPr lang="en-US" sz="2400" dirty="0">
              <a:latin typeface="Helvetica"/>
              <a:cs typeface="Helvetic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743200" y="1905000"/>
            <a:ext cx="3886200" cy="2367647"/>
            <a:chOff x="2590800" y="2209800"/>
            <a:chExt cx="3886200" cy="2367647"/>
          </a:xfrm>
        </p:grpSpPr>
        <p:sp>
          <p:nvSpPr>
            <p:cNvPr id="4" name="Rectangle 3"/>
            <p:cNvSpPr/>
            <p:nvPr/>
          </p:nvSpPr>
          <p:spPr>
            <a:xfrm>
              <a:off x="2590800" y="2209800"/>
              <a:ext cx="3886200" cy="2367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200400" y="3124200"/>
              <a:ext cx="3190724" cy="1163598"/>
              <a:chOff x="3124200" y="2594799"/>
              <a:chExt cx="3190724" cy="116359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76600" y="3204399"/>
                <a:ext cx="303832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/>
                  <a:t>(Finite) Outcomes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257800" y="2594799"/>
                <a:ext cx="436349" cy="712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3124200" y="2594799"/>
                <a:ext cx="642004" cy="539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896944" y="2417802"/>
              <a:ext cx="3350112" cy="858798"/>
              <a:chOff x="2896944" y="2590800"/>
              <a:chExt cx="3350112" cy="85879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896944" y="26670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1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14800" y="26670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3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52800" y="25908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2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24400" y="25908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4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10200" y="25908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5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67400" y="28956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204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5758"/>
          </a:xfrm>
        </p:spPr>
        <p:txBody>
          <a:bodyPr/>
          <a:lstStyle/>
          <a:p>
            <a:r>
              <a:rPr lang="en-US" dirty="0"/>
              <a:t>Set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158"/>
            <a:ext cx="8229600" cy="55288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any event A we can define the </a:t>
            </a:r>
            <a:r>
              <a:rPr lang="en-US" b="1" dirty="0"/>
              <a:t>complement of A </a:t>
            </a:r>
            <a:r>
              <a:rPr lang="en-US" dirty="0"/>
              <a:t>denoted A</a:t>
            </a:r>
            <a:r>
              <a:rPr lang="en-US" baseline="30000" dirty="0"/>
              <a:t>c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and A</a:t>
            </a:r>
            <a:r>
              <a:rPr lang="en-US" baseline="30000" dirty="0"/>
              <a:t>c</a:t>
            </a:r>
            <a:r>
              <a:rPr lang="en-US" dirty="0"/>
              <a:t> are disjoint sets</a:t>
            </a:r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A: roll an odd number.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c </a:t>
            </a:r>
            <a:r>
              <a:rPr lang="en-US" dirty="0"/>
              <a:t>: roll an even number.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A : roll a number greater than 3.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c </a:t>
            </a:r>
            <a:r>
              <a:rPr lang="en-US" dirty="0"/>
              <a:t>: roll a number at most 3.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5418667" cy="6096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477000" y="3242842"/>
            <a:ext cx="2438400" cy="3200399"/>
            <a:chOff x="6248400" y="3352800"/>
            <a:chExt cx="2438400" cy="3200399"/>
          </a:xfrm>
        </p:grpSpPr>
        <p:sp>
          <p:nvSpPr>
            <p:cNvPr id="6" name="Rectangle 5"/>
            <p:cNvSpPr/>
            <p:nvPr/>
          </p:nvSpPr>
          <p:spPr>
            <a:xfrm>
              <a:off x="6477000" y="3352800"/>
              <a:ext cx="1905000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781800" y="3657600"/>
              <a:ext cx="1301790" cy="1488958"/>
              <a:chOff x="2875156" y="2590800"/>
              <a:chExt cx="1619300" cy="165229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896944" y="26670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14800" y="26670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52800" y="2590800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75156" y="3384292"/>
                <a:ext cx="37965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4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60949" y="3384292"/>
                <a:ext cx="37965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5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18143" y="3689093"/>
                <a:ext cx="37965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6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248400" y="5506759"/>
              <a:ext cx="24384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Sample Space</a:t>
              </a:r>
            </a:p>
            <a:p>
              <a:pPr algn="ctr"/>
              <a:r>
                <a:rPr lang="en-US" sz="3200" dirty="0">
                  <a:sym typeface="Symbol"/>
                </a:rPr>
                <a:t></a:t>
              </a:r>
              <a:endParaRPr lang="en-US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88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any 2 events A and B: (A </a:t>
            </a:r>
            <a:r>
              <a:rPr lang="en-US" dirty="0">
                <a:sym typeface="Symbol"/>
              </a:rPr>
              <a:t> B)</a:t>
            </a:r>
            <a:r>
              <a:rPr lang="en-US" baseline="30000" dirty="0">
                <a:sym typeface="Symbol"/>
              </a:rPr>
              <a:t>c</a:t>
            </a:r>
            <a:r>
              <a:rPr lang="en-US" dirty="0">
                <a:sym typeface="Symbol"/>
              </a:rPr>
              <a:t> = </a:t>
            </a:r>
            <a:r>
              <a:rPr lang="en-US" dirty="0"/>
              <a:t>A</a:t>
            </a:r>
            <a:r>
              <a:rPr lang="en-US" baseline="30000" dirty="0">
                <a:sym typeface="Symbol"/>
              </a:rPr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  </a:t>
            </a:r>
            <a:r>
              <a:rPr lang="en-US" dirty="0" err="1">
                <a:sym typeface="Symbol"/>
              </a:rPr>
              <a:t>B</a:t>
            </a:r>
            <a:r>
              <a:rPr lang="en-US" baseline="30000" dirty="0" err="1">
                <a:sym typeface="Symbol"/>
              </a:rPr>
              <a:t>c</a:t>
            </a:r>
            <a:r>
              <a:rPr lang="en-US" dirty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De Morgan’s Law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667000"/>
            <a:ext cx="632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Helvetica"/>
                <a:cs typeface="Helvetica"/>
              </a:rPr>
              <a:t>A = Roll a 2 or 3</a:t>
            </a:r>
          </a:p>
          <a:p>
            <a:r>
              <a:rPr lang="en-US" sz="3000" dirty="0">
                <a:latin typeface="Helvetica"/>
                <a:cs typeface="Helvetica"/>
              </a:rPr>
              <a:t>A</a:t>
            </a:r>
            <a:r>
              <a:rPr lang="en-US" sz="3000" baseline="30000" dirty="0">
                <a:latin typeface="Helvetica"/>
                <a:cs typeface="Helvetica"/>
                <a:sym typeface="Symbol"/>
              </a:rPr>
              <a:t>c </a:t>
            </a:r>
            <a:r>
              <a:rPr lang="en-US" sz="3000" dirty="0">
                <a:latin typeface="Helvetica"/>
                <a:cs typeface="Helvetica"/>
                <a:sym typeface="Symbol"/>
              </a:rPr>
              <a:t>= Roll a 1,4,5 or 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601200" y="1524000"/>
            <a:ext cx="3886200" cy="2367647"/>
            <a:chOff x="762000" y="2286000"/>
            <a:chExt cx="3886200" cy="2367647"/>
          </a:xfrm>
        </p:grpSpPr>
        <p:sp>
          <p:nvSpPr>
            <p:cNvPr id="7" name="Rectangle 6"/>
            <p:cNvSpPr/>
            <p:nvPr/>
          </p:nvSpPr>
          <p:spPr>
            <a:xfrm>
              <a:off x="762000" y="2286000"/>
              <a:ext cx="3886200" cy="2367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447800" y="3200400"/>
              <a:ext cx="1447800" cy="1072247"/>
              <a:chOff x="1447800" y="3200400"/>
              <a:chExt cx="1447800" cy="107224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7800" y="3200400"/>
                <a:ext cx="1447800" cy="107224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1200" y="3505200"/>
                <a:ext cx="457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Helvetica"/>
                    <a:cs typeface="Helvetica"/>
                  </a:rPr>
                  <a:t>A</a:t>
                </a:r>
                <a:endParaRPr lang="en-US" sz="2800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286000" y="2667000"/>
              <a:ext cx="1447800" cy="1072247"/>
              <a:chOff x="2286000" y="2667000"/>
              <a:chExt cx="1447800" cy="10722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6000" y="2667000"/>
                <a:ext cx="1447800" cy="1072247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919383"/>
                <a:ext cx="457200" cy="475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Helvetica"/>
                    <a:cs typeface="Helvetica"/>
                  </a:rPr>
                  <a:t>B</a:t>
                </a:r>
                <a:endParaRPr lang="en-US" sz="2800" b="1" dirty="0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2667000" y="4191000"/>
            <a:ext cx="40322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Arial"/>
                <a:cs typeface="Arial"/>
              </a:rPr>
              <a:t>A </a:t>
            </a:r>
            <a:r>
              <a:rPr lang="en-US" sz="3000" dirty="0">
                <a:latin typeface="Arial"/>
                <a:cs typeface="Arial"/>
                <a:sym typeface="Symbol"/>
              </a:rPr>
              <a:t> B = Roll a 2,3 or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2057400"/>
            <a:ext cx="17883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Helvetica"/>
                <a:cs typeface="Helvetica"/>
              </a:rPr>
              <a:t>Example: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2667000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Helvetica"/>
                <a:cs typeface="Helvetica"/>
              </a:rPr>
              <a:t>B = Roll a 2 or 4</a:t>
            </a:r>
          </a:p>
          <a:p>
            <a:r>
              <a:rPr lang="en-US" sz="3000" dirty="0" err="1">
                <a:latin typeface="Helvetica"/>
                <a:cs typeface="Helvetica"/>
                <a:sym typeface="Symbol"/>
              </a:rPr>
              <a:t>B</a:t>
            </a:r>
            <a:r>
              <a:rPr lang="en-US" sz="3000" baseline="30000" dirty="0" err="1">
                <a:latin typeface="Helvetica"/>
                <a:cs typeface="Helvetica"/>
                <a:sym typeface="Symbol"/>
              </a:rPr>
              <a:t>c</a:t>
            </a:r>
            <a:r>
              <a:rPr lang="en-US" sz="3000" baseline="30000" dirty="0">
                <a:latin typeface="Helvetica"/>
                <a:cs typeface="Helvetica"/>
                <a:sym typeface="Symbol"/>
              </a:rPr>
              <a:t> </a:t>
            </a:r>
            <a:r>
              <a:rPr lang="en-US" sz="3000" dirty="0">
                <a:latin typeface="Helvetica"/>
                <a:cs typeface="Helvetica"/>
                <a:sym typeface="Symbol"/>
              </a:rPr>
              <a:t>= Roll a 1,3,5 or 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2200" y="5638800"/>
            <a:ext cx="44753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Helvetica"/>
                <a:cs typeface="Helvetica"/>
              </a:rPr>
              <a:t>A</a:t>
            </a:r>
            <a:r>
              <a:rPr lang="en-US" sz="3000" baseline="30000" dirty="0">
                <a:latin typeface="Helvetica"/>
                <a:cs typeface="Helvetica"/>
                <a:sym typeface="Symbol"/>
              </a:rPr>
              <a:t>c</a:t>
            </a:r>
            <a:r>
              <a:rPr lang="en-US" sz="3000" dirty="0">
                <a:latin typeface="Helvetica"/>
                <a:cs typeface="Helvetica"/>
              </a:rPr>
              <a:t> </a:t>
            </a:r>
            <a:r>
              <a:rPr lang="en-US" sz="3000" dirty="0">
                <a:latin typeface="Helvetica"/>
                <a:cs typeface="Helvetica"/>
                <a:sym typeface="Symbol"/>
              </a:rPr>
              <a:t>  </a:t>
            </a:r>
            <a:r>
              <a:rPr lang="en-US" sz="3000" dirty="0" err="1">
                <a:latin typeface="Helvetica"/>
                <a:cs typeface="Helvetica"/>
                <a:sym typeface="Symbol"/>
              </a:rPr>
              <a:t>B</a:t>
            </a:r>
            <a:r>
              <a:rPr lang="en-US" sz="3000" baseline="30000" dirty="0" err="1">
                <a:latin typeface="Helvetica"/>
                <a:cs typeface="Helvetica"/>
                <a:sym typeface="Symbol"/>
              </a:rPr>
              <a:t>c</a:t>
            </a:r>
            <a:r>
              <a:rPr lang="en-US" sz="3000" baseline="30000" dirty="0">
                <a:latin typeface="Helvetica"/>
                <a:cs typeface="Helvetica"/>
                <a:sym typeface="Symbol"/>
              </a:rPr>
              <a:t> </a:t>
            </a:r>
            <a:r>
              <a:rPr lang="en-US" sz="3000" dirty="0">
                <a:latin typeface="Helvetica"/>
                <a:cs typeface="Helvetica"/>
                <a:sym typeface="Symbol"/>
              </a:rPr>
              <a:t> = Roll a 1,5 or 6</a:t>
            </a:r>
            <a:endParaRPr lang="en-US" sz="3000" dirty="0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8400" y="4876800"/>
            <a:ext cx="45110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Helvetica"/>
                <a:cs typeface="Helvetica"/>
              </a:rPr>
              <a:t>(A </a:t>
            </a:r>
            <a:r>
              <a:rPr lang="en-US" sz="3000" dirty="0">
                <a:latin typeface="Helvetica"/>
                <a:cs typeface="Helvetica"/>
                <a:sym typeface="Symbol"/>
              </a:rPr>
              <a:t> B)</a:t>
            </a:r>
            <a:r>
              <a:rPr lang="en-US" sz="3000" baseline="30000" dirty="0">
                <a:latin typeface="Helvetica"/>
                <a:cs typeface="Helvetica"/>
                <a:sym typeface="Symbol"/>
              </a:rPr>
              <a:t>c</a:t>
            </a:r>
            <a:r>
              <a:rPr lang="en-US" sz="3000" dirty="0">
                <a:latin typeface="Helvetica"/>
                <a:cs typeface="Helvetica"/>
                <a:sym typeface="Symbol"/>
              </a:rPr>
              <a:t>  = Roll a 1,5 or 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09800" y="4800600"/>
            <a:ext cx="4800600" cy="152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2" grpId="0"/>
      <p:bldP spid="23" grpId="0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1629</Words>
  <Application>Microsoft Office PowerPoint</Application>
  <PresentationFormat>On-screen Show (4:3)</PresentationFormat>
  <Paragraphs>206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</vt:lpstr>
      <vt:lpstr>Office Theme</vt:lpstr>
      <vt:lpstr>Math 32, Lecture #3</vt:lpstr>
      <vt:lpstr>Roadmap</vt:lpstr>
      <vt:lpstr>Probability/Statistics Podcasts</vt:lpstr>
      <vt:lpstr>Question from Lecture 2</vt:lpstr>
      <vt:lpstr>PowerPoint Presentation</vt:lpstr>
      <vt:lpstr>Now, let’s consider another classic problem in probability: rolling a die with six sides, numbered from 1 to 6</vt:lpstr>
      <vt:lpstr>Sample Space &amp; Events</vt:lpstr>
      <vt:lpstr>Set Complement</vt:lpstr>
      <vt:lpstr>De Morgan’s Law</vt:lpstr>
      <vt:lpstr>De Morgan’s Law</vt:lpstr>
      <vt:lpstr>P(A) + P(Ac) = 1</vt:lpstr>
      <vt:lpstr>What is the probability of rolling a die (D6) 5 times and seeing: 1,6,4,5,1</vt:lpstr>
      <vt:lpstr>Rolling a Die Until you get a 6</vt:lpstr>
      <vt:lpstr>How many rolls do you need to get your first 6?</vt:lpstr>
      <vt:lpstr>How many rolls do you need to get your first 6?</vt:lpstr>
      <vt:lpstr>Sample Space &amp; Events</vt:lpstr>
      <vt:lpstr>Total Probability</vt:lpstr>
      <vt:lpstr>Outcomes/State Space</vt:lpstr>
      <vt:lpstr>Now, let’s consider another classic problem in probability….</vt:lpstr>
      <vt:lpstr>Balls and Urns</vt:lpstr>
      <vt:lpstr>Independence</vt:lpstr>
      <vt:lpstr>Independence</vt:lpstr>
      <vt:lpstr>Dependence</vt:lpstr>
      <vt:lpstr>Balls &amp; Urn</vt:lpstr>
      <vt:lpstr>In Summary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Harish S. Bhat</dc:creator>
  <cp:lastModifiedBy>Lihong Zhao</cp:lastModifiedBy>
  <cp:revision>257</cp:revision>
  <dcterms:created xsi:type="dcterms:W3CDTF">2011-08-27T23:30:35Z</dcterms:created>
  <dcterms:modified xsi:type="dcterms:W3CDTF">2020-09-03T21:08:27Z</dcterms:modified>
</cp:coreProperties>
</file>