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5BCE4-E3DF-4013-BE3F-819422263558}">
  <a:tblStyle styleId="{B1C5BCE4-E3DF-4013-BE3F-8194222635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cb6e9a62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cb6e9a62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cb6e9a627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cb6e9a627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cb6e9a627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cb6e9a627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cb6e9a627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cb6e9a62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cb6e9a627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cb6e9a627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cb6e9a627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cb6e9a627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cb6e9a627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cb6e9a62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cb6e9a627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cb6e9a627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cb6e9a62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cb6e9a62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7cb6e9a627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7cb6e9a627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cb6e9a62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cb6e9a62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Math 32</a:t>
            </a:r>
            <a:endParaRPr/>
          </a:p>
        </p:txBody>
      </p:sp>
      <p:sp>
        <p:nvSpPr>
          <p:cNvPr id="278" name="Google Shape;278;p13"/>
          <p:cNvSpPr txBox="1">
            <a:spLocks noGrp="1"/>
          </p:cNvSpPr>
          <p:nvPr>
            <p:ph type="subTitle" idx="1"/>
          </p:nvPr>
        </p:nvSpPr>
        <p:spPr>
          <a:xfrm>
            <a:off x="824000" y="3596300"/>
            <a:ext cx="4448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1: Introduction</a:t>
            </a:r>
            <a:endParaRPr/>
          </a:p>
          <a:p>
            <a:pPr marL="0" lvl="0" indent="0" algn="l" rtl="0">
              <a:spcBef>
                <a:spcPts val="0"/>
              </a:spcBef>
              <a:spcAft>
                <a:spcPts val="0"/>
              </a:spcAft>
              <a:buNone/>
            </a:pPr>
            <a:r>
              <a:rPr lang="en"/>
              <a:t>Derek Sollberger (dsollberger@ucmerced.edu)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Assessment</a:t>
            </a:r>
            <a:endParaRPr/>
          </a:p>
        </p:txBody>
      </p:sp>
      <p:graphicFrame>
        <p:nvGraphicFramePr>
          <p:cNvPr id="344" name="Google Shape;344;p23"/>
          <p:cNvGraphicFramePr/>
          <p:nvPr>
            <p:extLst>
              <p:ext uri="{D42A27DB-BD31-4B8C-83A1-F6EECF244321}">
                <p14:modId xmlns:p14="http://schemas.microsoft.com/office/powerpoint/2010/main" val="510506660"/>
              </p:ext>
            </p:extLst>
          </p:nvPr>
        </p:nvGraphicFramePr>
        <p:xfrm>
          <a:off x="1303800" y="1115386"/>
          <a:ext cx="7239000" cy="3565890"/>
        </p:xfrm>
        <a:graphic>
          <a:graphicData uri="http://schemas.openxmlformats.org/drawingml/2006/table">
            <a:tbl>
              <a:tblPr>
                <a:noFill/>
                <a:tableStyleId>{B1C5BCE4-E3DF-4013-BE3F-819422263558}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4000">
                <a:tc>
                  <a:txBody>
                    <a:bodyPr/>
                    <a:lstStyle/>
                    <a:p>
                      <a:pPr marL="0" lvl="0" indent="0" algn="l" rtl="0">
                        <a:spcBef>
                          <a:spcPts val="0"/>
                        </a:spcBef>
                        <a:spcAft>
                          <a:spcPts val="0"/>
                        </a:spcAft>
                        <a:buNone/>
                      </a:pPr>
                      <a:r>
                        <a:rPr lang="en" sz="1200" b="1"/>
                        <a:t>Category</a:t>
                      </a:r>
                      <a:endParaRPr sz="1200" b="1"/>
                    </a:p>
                  </a:txBody>
                  <a:tcPr marL="91425" marR="91425" marT="91425" marB="91425"/>
                </a:tc>
                <a:tc>
                  <a:txBody>
                    <a:bodyPr/>
                    <a:lstStyle/>
                    <a:p>
                      <a:pPr marL="0" lvl="0" indent="0" algn="l" rtl="0">
                        <a:spcBef>
                          <a:spcPts val="0"/>
                        </a:spcBef>
                        <a:spcAft>
                          <a:spcPts val="0"/>
                        </a:spcAft>
                        <a:buNone/>
                      </a:pPr>
                      <a:r>
                        <a:rPr lang="en" b="1" dirty="0"/>
                        <a:t>Percentage</a:t>
                      </a:r>
                      <a:endParaRPr b="1" dirty="0"/>
                    </a:p>
                  </a:txBody>
                  <a:tcPr marL="91425" marR="91425" marT="91425" marB="91425"/>
                </a:tc>
                <a:extLst>
                  <a:ext uri="{0D108BD9-81ED-4DB2-BD59-A6C34878D82A}">
                    <a16:rowId xmlns:a16="http://schemas.microsoft.com/office/drawing/2014/main" val="10000"/>
                  </a:ext>
                </a:extLst>
              </a:tr>
              <a:tr h="387725">
                <a:tc>
                  <a:txBody>
                    <a:bodyPr/>
                    <a:lstStyle/>
                    <a:p>
                      <a:pPr marL="0" lvl="0" indent="0" algn="l" rtl="0">
                        <a:spcBef>
                          <a:spcPts val="0"/>
                        </a:spcBef>
                        <a:spcAft>
                          <a:spcPts val="0"/>
                        </a:spcAft>
                        <a:buNone/>
                      </a:pPr>
                      <a:r>
                        <a:rPr lang="en-US" sz="1200" dirty="0"/>
                        <a:t>Discussion section</a:t>
                      </a:r>
                      <a:r>
                        <a:rPr lang="en" sz="1200" dirty="0"/>
                        <a:t> participation</a:t>
                      </a:r>
                      <a:endParaRPr sz="1200" dirty="0"/>
                    </a:p>
                  </a:txBody>
                  <a:tcPr marL="91425" marR="91425" marT="91425" marB="91425"/>
                </a:tc>
                <a:tc>
                  <a:txBody>
                    <a:bodyPr/>
                    <a:lstStyle/>
                    <a:p>
                      <a:pPr marL="0" lvl="0" indent="0" algn="l" rtl="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01"/>
                  </a:ext>
                </a:extLst>
              </a:tr>
              <a:tr h="387725">
                <a:tc>
                  <a:txBody>
                    <a:bodyPr/>
                    <a:lstStyle/>
                    <a:p>
                      <a:pPr marL="0" lvl="0" indent="0" algn="l" rtl="0">
                        <a:spcBef>
                          <a:spcPts val="0"/>
                        </a:spcBef>
                        <a:spcAft>
                          <a:spcPts val="0"/>
                        </a:spcAft>
                        <a:buNone/>
                      </a:pPr>
                      <a:r>
                        <a:rPr lang="en-US" sz="1200" dirty="0"/>
                        <a:t>Surveys</a:t>
                      </a:r>
                      <a:endParaRPr sz="1200" dirty="0"/>
                    </a:p>
                  </a:txBody>
                  <a:tcPr marL="91425" marR="91425" marT="91425" marB="91425"/>
                </a:tc>
                <a:tc>
                  <a:txBody>
                    <a:bodyPr/>
                    <a:lstStyle/>
                    <a:p>
                      <a:pPr marL="0" lvl="0" indent="0" algn="l" rtl="0">
                        <a:spcBef>
                          <a:spcPts val="0"/>
                        </a:spcBef>
                        <a:spcAft>
                          <a:spcPts val="0"/>
                        </a:spcAft>
                        <a:buNone/>
                      </a:pPr>
                      <a:r>
                        <a:rPr lang="en-US" dirty="0"/>
                        <a:t>5</a:t>
                      </a:r>
                      <a:endParaRPr dirty="0"/>
                    </a:p>
                  </a:txBody>
                  <a:tcPr marL="91425" marR="91425" marT="91425" marB="91425"/>
                </a:tc>
                <a:extLst>
                  <a:ext uri="{0D108BD9-81ED-4DB2-BD59-A6C34878D82A}">
                    <a16:rowId xmlns:a16="http://schemas.microsoft.com/office/drawing/2014/main" val="10002"/>
                  </a:ext>
                </a:extLst>
              </a:tr>
              <a:tr h="387725">
                <a:tc>
                  <a:txBody>
                    <a:bodyPr/>
                    <a:lstStyle/>
                    <a:p>
                      <a:pPr marL="0" lvl="0" indent="0" algn="l" rtl="0">
                        <a:spcBef>
                          <a:spcPts val="0"/>
                        </a:spcBef>
                        <a:spcAft>
                          <a:spcPts val="0"/>
                        </a:spcAft>
                        <a:buNone/>
                      </a:pPr>
                      <a:r>
                        <a:rPr lang="en" sz="1200" dirty="0"/>
                        <a:t>Written homework</a:t>
                      </a:r>
                      <a:endParaRPr sz="1200" dirty="0"/>
                    </a:p>
                  </a:txBody>
                  <a:tcPr marL="91425" marR="91425" marT="91425" marB="91425"/>
                </a:tc>
                <a:tc>
                  <a:txBody>
                    <a:bodyPr/>
                    <a:lstStyle/>
                    <a:p>
                      <a:pPr marL="0" lvl="0" indent="0" algn="l" rtl="0">
                        <a:spcBef>
                          <a:spcPts val="0"/>
                        </a:spcBef>
                        <a:spcAft>
                          <a:spcPts val="0"/>
                        </a:spcAft>
                        <a:buNone/>
                      </a:pPr>
                      <a:r>
                        <a:rPr lang="en" dirty="0"/>
                        <a:t>25</a:t>
                      </a:r>
                      <a:endParaRPr dirty="0"/>
                    </a:p>
                  </a:txBody>
                  <a:tcPr marL="91425" marR="91425" marT="91425" marB="91425"/>
                </a:tc>
                <a:extLst>
                  <a:ext uri="{0D108BD9-81ED-4DB2-BD59-A6C34878D82A}">
                    <a16:rowId xmlns:a16="http://schemas.microsoft.com/office/drawing/2014/main" val="10003"/>
                  </a:ext>
                </a:extLst>
              </a:tr>
              <a:tr h="387725">
                <a:tc>
                  <a:txBody>
                    <a:bodyPr/>
                    <a:lstStyle/>
                    <a:p>
                      <a:pPr marL="0" lvl="0" indent="0" algn="l" rtl="0">
                        <a:spcBef>
                          <a:spcPts val="0"/>
                        </a:spcBef>
                        <a:spcAft>
                          <a:spcPts val="0"/>
                        </a:spcAft>
                        <a:buNone/>
                      </a:pPr>
                      <a:r>
                        <a:rPr lang="en" sz="1200" dirty="0"/>
                        <a:t>Programming homework</a:t>
                      </a:r>
                      <a:endParaRPr sz="1200" dirty="0"/>
                    </a:p>
                  </a:txBody>
                  <a:tcPr marL="91425" marR="91425" marT="91425" marB="91425"/>
                </a:tc>
                <a:tc>
                  <a:txBody>
                    <a:bodyPr/>
                    <a:lstStyle/>
                    <a:p>
                      <a:pPr marL="0" lvl="0" indent="0" algn="l" rtl="0">
                        <a:spcBef>
                          <a:spcPts val="0"/>
                        </a:spcBef>
                        <a:spcAft>
                          <a:spcPts val="0"/>
                        </a:spcAft>
                        <a:buNone/>
                      </a:pPr>
                      <a:r>
                        <a:rPr lang="en" dirty="0"/>
                        <a:t>25</a:t>
                      </a:r>
                      <a:endParaRPr dirty="0"/>
                    </a:p>
                  </a:txBody>
                  <a:tcPr marL="91425" marR="91425" marT="91425" marB="91425"/>
                </a:tc>
                <a:extLst>
                  <a:ext uri="{0D108BD9-81ED-4DB2-BD59-A6C34878D82A}">
                    <a16:rowId xmlns:a16="http://schemas.microsoft.com/office/drawing/2014/main" val="10004"/>
                  </a:ext>
                </a:extLst>
              </a:tr>
              <a:tr h="387725">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5"/>
                  </a:ext>
                </a:extLst>
              </a:tr>
              <a:tr h="387725">
                <a:tc>
                  <a:txBody>
                    <a:bodyPr/>
                    <a:lstStyle/>
                    <a:p>
                      <a:pPr marL="0" lvl="0" indent="0" algn="l" rtl="0">
                        <a:spcBef>
                          <a:spcPts val="0"/>
                        </a:spcBef>
                        <a:spcAft>
                          <a:spcPts val="0"/>
                        </a:spcAft>
                        <a:buNone/>
                      </a:pPr>
                      <a:r>
                        <a:rPr lang="en" sz="1200" dirty="0"/>
                        <a:t>Exam 1 (</a:t>
                      </a:r>
                      <a:r>
                        <a:rPr lang="en-US" sz="1200" dirty="0"/>
                        <a:t>Friday, February 26</a:t>
                      </a:r>
                      <a:r>
                        <a:rPr lang="en" sz="1200" dirty="0"/>
                        <a:t>)</a:t>
                      </a:r>
                      <a:endParaRPr sz="1200" dirty="0"/>
                    </a:p>
                  </a:txBody>
                  <a:tcPr marL="91425" marR="91425" marT="91425" marB="91425"/>
                </a:tc>
                <a:tc>
                  <a:txBody>
                    <a:bodyPr/>
                    <a:lstStyle/>
                    <a:p>
                      <a:pPr marL="0" lvl="0" indent="0" algn="l" rtl="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07"/>
                  </a:ext>
                </a:extLst>
              </a:tr>
              <a:tr h="387725">
                <a:tc>
                  <a:txBody>
                    <a:bodyPr/>
                    <a:lstStyle/>
                    <a:p>
                      <a:pPr marL="0" lvl="0" indent="0" algn="l" rtl="0">
                        <a:spcBef>
                          <a:spcPts val="0"/>
                        </a:spcBef>
                        <a:spcAft>
                          <a:spcPts val="0"/>
                        </a:spcAft>
                        <a:buNone/>
                      </a:pPr>
                      <a:r>
                        <a:rPr lang="en" sz="1200" dirty="0"/>
                        <a:t>Exam 2 (</a:t>
                      </a:r>
                      <a:r>
                        <a:rPr lang="en-US" sz="1200" dirty="0"/>
                        <a:t>Friday, April 16</a:t>
                      </a:r>
                      <a:r>
                        <a:rPr lang="en" sz="1200" dirty="0"/>
                        <a:t>)</a:t>
                      </a:r>
                      <a:endParaRPr sz="1200" dirty="0"/>
                    </a:p>
                  </a:txBody>
                  <a:tcPr marL="91425" marR="91425" marT="91425" marB="91425"/>
                </a:tc>
                <a:tc>
                  <a:txBody>
                    <a:bodyPr/>
                    <a:lstStyle/>
                    <a:p>
                      <a:pPr marL="0" lvl="0" indent="0" algn="l" rtl="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08"/>
                  </a:ext>
                </a:extLst>
              </a:tr>
              <a:tr h="387725">
                <a:tc>
                  <a:txBody>
                    <a:bodyPr/>
                    <a:lstStyle/>
                    <a:p>
                      <a:pPr marL="0" lvl="0" indent="0" algn="l" rtl="0">
                        <a:spcBef>
                          <a:spcPts val="0"/>
                        </a:spcBef>
                        <a:spcAft>
                          <a:spcPts val="0"/>
                        </a:spcAft>
                        <a:buNone/>
                      </a:pPr>
                      <a:r>
                        <a:rPr lang="en-US" sz="1200" dirty="0"/>
                        <a:t>Final Exam (Thursday, May 13)</a:t>
                      </a:r>
                      <a:endParaRPr sz="1200" dirty="0"/>
                    </a:p>
                  </a:txBody>
                  <a:tcPr marL="91425" marR="91425" marT="91425" marB="91425"/>
                </a:tc>
                <a:tc>
                  <a:txBody>
                    <a:bodyPr/>
                    <a:lstStyle/>
                    <a:p>
                      <a:pPr marL="0" lvl="0" indent="0" algn="l" rtl="0">
                        <a:spcBef>
                          <a:spcPts val="0"/>
                        </a:spcBef>
                        <a:spcAft>
                          <a:spcPts val="0"/>
                        </a:spcAft>
                        <a:buNone/>
                      </a:pPr>
                      <a:r>
                        <a:rPr lang="en-US" dirty="0"/>
                        <a:t>15</a:t>
                      </a: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note</a:t>
            </a:r>
            <a:endParaRPr/>
          </a:p>
        </p:txBody>
      </p:sp>
      <p:sp>
        <p:nvSpPr>
          <p:cNvPr id="350" name="Google Shape;350;p24"/>
          <p:cNvSpPr txBox="1">
            <a:spLocks noGrp="1"/>
          </p:cNvSpPr>
          <p:nvPr>
            <p:ph type="body" idx="1"/>
          </p:nvPr>
        </p:nvSpPr>
        <p:spPr>
          <a:xfrm>
            <a:off x="1303800" y="1348375"/>
            <a:ext cx="3268200" cy="318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t>Special Accommodations: University of California, Merced is committed to creating learning environments that are accessible to all. If you anticipate or experience physical or academic barriers based on a disability, please feel welcome to contact me privately so we can discuss options. In addition, please contact Student Accessibility Services (SAS) at (209) 228-6996 or disabilityservices@ucmerced.edu as soon as possible to explore reasonable accommodations. All accommodations must have prior approval from Student Accessibility Services on the basis of appropriate documentation. If you anticipate or experience barriers due to pregnancy, temporary medical condition, or injury,please feel welcome to contact me so we can discuss options. You are encouraged to contact the Dean of Students for support and resources at (209) 228-3633 or https://studentaffairs.ucmerced.edu/dean-students.</a:t>
            </a:r>
            <a:endParaRPr sz="1000"/>
          </a:p>
        </p:txBody>
      </p:sp>
      <p:sp>
        <p:nvSpPr>
          <p:cNvPr id="351" name="Google Shape;351;p24"/>
          <p:cNvSpPr txBox="1"/>
          <p:nvPr/>
        </p:nvSpPr>
        <p:spPr>
          <a:xfrm>
            <a:off x="4995275" y="1318725"/>
            <a:ext cx="3339000" cy="31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Academic Integrity: Academic integrity is the foundation of an academic community and without it none of the educational or research goals of the university can be achieved. All members of the community are responsible for its academic integrity. Existing policies forbid cheating on examinations, plagiarism and other forms of academic dishonesty. The UC Merced Academic Honesty Policy The UC</a:t>
            </a:r>
            <a:endParaRPr sz="1200">
              <a:latin typeface="Nunito"/>
              <a:ea typeface="Nunito"/>
              <a:cs typeface="Nunito"/>
              <a:sym typeface="Nunito"/>
            </a:endParaRPr>
          </a:p>
          <a:p>
            <a:pPr marL="0" lvl="0" indent="0" algn="l" rtl="0">
              <a:spcBef>
                <a:spcPts val="0"/>
              </a:spcBef>
              <a:spcAft>
                <a:spcPts val="0"/>
              </a:spcAft>
              <a:buNone/>
            </a:pPr>
            <a:r>
              <a:rPr lang="en" sz="1200">
                <a:latin typeface="Nunito"/>
                <a:ea typeface="Nunito"/>
                <a:cs typeface="Nunito"/>
                <a:sym typeface="Nunito"/>
              </a:rPr>
              <a:t>Merced Academic Honesty Policy can be found on the Student Conduct website. Infractions against academic integrity will incur consequences such as an “F” on the assignment/exam and/or a report to the Academic Senate.</a:t>
            </a:r>
            <a:endParaRPr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Nerdy Example</a:t>
            </a:r>
            <a:endParaRPr/>
          </a:p>
        </p:txBody>
      </p:sp>
      <p:sp>
        <p:nvSpPr>
          <p:cNvPr id="357" name="Google Shape;357;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many numbers between zero and one do we have to add up to have a sum that is greater than one?</a:t>
            </a:r>
            <a:endParaRPr sz="2400"/>
          </a:p>
          <a:p>
            <a:pPr marL="457200" lvl="0" indent="-381000" algn="l" rtl="0">
              <a:spcBef>
                <a:spcPts val="1600"/>
              </a:spcBef>
              <a:spcAft>
                <a:spcPts val="0"/>
              </a:spcAft>
              <a:buSzPts val="2400"/>
              <a:buChar char="●"/>
            </a:pPr>
            <a:r>
              <a:rPr lang="en" sz="2400"/>
              <a:t>Assume selection from a uniform distribution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A1E4-C655-4FFA-9012-5E19AA4D6121}"/>
              </a:ext>
            </a:extLst>
          </p:cNvPr>
          <p:cNvSpPr>
            <a:spLocks noGrp="1"/>
          </p:cNvSpPr>
          <p:nvPr>
            <p:ph type="title"/>
          </p:nvPr>
        </p:nvSpPr>
        <p:spPr/>
        <p:txBody>
          <a:bodyPr/>
          <a:lstStyle/>
          <a:p>
            <a:r>
              <a:rPr lang="en-US" dirty="0"/>
              <a:t>Upcoming</a:t>
            </a:r>
          </a:p>
        </p:txBody>
      </p:sp>
      <p:pic>
        <p:nvPicPr>
          <p:cNvPr id="4" name="Picture 3">
            <a:extLst>
              <a:ext uri="{FF2B5EF4-FFF2-40B4-BE49-F238E27FC236}">
                <a16:creationId xmlns:a16="http://schemas.microsoft.com/office/drawing/2014/main" id="{8A5F0612-8632-4409-A861-85ED0FCDCC32}"/>
              </a:ext>
            </a:extLst>
          </p:cNvPr>
          <p:cNvPicPr>
            <a:picLocks noChangeAspect="1"/>
          </p:cNvPicPr>
          <p:nvPr/>
        </p:nvPicPr>
        <p:blipFill>
          <a:blip r:embed="rId2"/>
          <a:stretch>
            <a:fillRect/>
          </a:stretch>
        </p:blipFill>
        <p:spPr>
          <a:xfrm>
            <a:off x="4572000" y="1597876"/>
            <a:ext cx="3762300" cy="2947050"/>
          </a:xfrm>
          <a:prstGeom prst="rect">
            <a:avLst/>
          </a:prstGeom>
        </p:spPr>
      </p:pic>
    </p:spTree>
    <p:extLst>
      <p:ext uri="{BB962C8B-B14F-4D97-AF65-F5344CB8AC3E}">
        <p14:creationId xmlns:p14="http://schemas.microsoft.com/office/powerpoint/2010/main" val="166077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the Presenter</a:t>
            </a:r>
            <a:endParaRPr/>
          </a:p>
        </p:txBody>
      </p:sp>
      <p:sp>
        <p:nvSpPr>
          <p:cNvPr id="284" name="Google Shape;284;p14"/>
          <p:cNvSpPr txBox="1">
            <a:spLocks noGrp="1"/>
          </p:cNvSpPr>
          <p:nvPr>
            <p:ph type="body" idx="1"/>
          </p:nvPr>
        </p:nvSpPr>
        <p:spPr>
          <a:xfrm>
            <a:off x="1303800" y="1960400"/>
            <a:ext cx="35211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Lecturer: Derek Sollberger</a:t>
            </a:r>
            <a:endParaRPr/>
          </a:p>
          <a:p>
            <a:pPr marL="0" lvl="0" indent="0" algn="l" rtl="0">
              <a:spcBef>
                <a:spcPts val="1600"/>
              </a:spcBef>
              <a:spcAft>
                <a:spcPts val="0"/>
              </a:spcAft>
              <a:buNone/>
            </a:pPr>
            <a:r>
              <a:rPr lang="en"/>
              <a:t>Originally from Los Angeles</a:t>
            </a:r>
            <a:endParaRPr/>
          </a:p>
          <a:p>
            <a:pPr marL="0" lvl="0" indent="0" algn="l" rtl="0">
              <a:spcBef>
                <a:spcPts val="1600"/>
              </a:spcBef>
              <a:spcAft>
                <a:spcPts val="0"/>
              </a:spcAft>
              <a:buNone/>
            </a:pPr>
            <a:r>
              <a:rPr lang="en"/>
              <a:t>BA in Applied Mathematics, UC Berkeley</a:t>
            </a:r>
            <a:endParaRPr/>
          </a:p>
          <a:p>
            <a:pPr marL="0" lvl="0" indent="0" algn="l" rtl="0">
              <a:spcBef>
                <a:spcPts val="1600"/>
              </a:spcBef>
              <a:spcAft>
                <a:spcPts val="0"/>
              </a:spcAft>
              <a:buNone/>
            </a:pPr>
            <a:r>
              <a:rPr lang="en"/>
              <a:t>MS in Applied Mathematics, CSULB</a:t>
            </a:r>
            <a:endParaRPr/>
          </a:p>
          <a:p>
            <a:pPr marL="0" lvl="0" indent="0" algn="l" rtl="0">
              <a:spcBef>
                <a:spcPts val="1600"/>
              </a:spcBef>
              <a:spcAft>
                <a:spcPts val="1600"/>
              </a:spcAft>
              <a:buNone/>
            </a:pPr>
            <a:r>
              <a:rPr lang="en"/>
              <a:t>MS in Applied Mathematics, UC Merced</a:t>
            </a:r>
            <a:endParaRPr/>
          </a:p>
        </p:txBody>
      </p:sp>
      <p:pic>
        <p:nvPicPr>
          <p:cNvPr id="285" name="Google Shape;285;p14"/>
          <p:cNvPicPr preferRelativeResize="0"/>
          <p:nvPr/>
        </p:nvPicPr>
        <p:blipFill>
          <a:blip r:embed="rId3">
            <a:alphaModFix/>
          </a:blip>
          <a:stretch>
            <a:fillRect/>
          </a:stretch>
        </p:blipFill>
        <p:spPr>
          <a:xfrm>
            <a:off x="4962475" y="1610800"/>
            <a:ext cx="3371826" cy="289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the Presenter</a:t>
            </a:r>
            <a:endParaRPr/>
          </a:p>
        </p:txBody>
      </p:sp>
      <p:sp>
        <p:nvSpPr>
          <p:cNvPr id="291" name="Google Shape;291;p15"/>
          <p:cNvSpPr txBox="1">
            <a:spLocks noGrp="1"/>
          </p:cNvSpPr>
          <p:nvPr>
            <p:ph type="body" idx="1"/>
          </p:nvPr>
        </p:nvSpPr>
        <p:spPr>
          <a:xfrm>
            <a:off x="4817400" y="1597875"/>
            <a:ext cx="35169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Continuing Lecturer in Applied Mathematics</a:t>
            </a:r>
            <a:endParaRPr dirty="0"/>
          </a:p>
          <a:p>
            <a:pPr marL="0" lvl="0" indent="0" algn="l" rtl="0">
              <a:spcBef>
                <a:spcPts val="1600"/>
              </a:spcBef>
              <a:spcAft>
                <a:spcPts val="0"/>
              </a:spcAft>
              <a:buNone/>
            </a:pPr>
            <a:r>
              <a:rPr lang="en" dirty="0"/>
              <a:t>8+ years of teaching at UC Merced</a:t>
            </a:r>
            <a:endParaRPr dirty="0"/>
          </a:p>
          <a:p>
            <a:pPr marL="0" lvl="0" indent="0" algn="l" rtl="0">
              <a:spcBef>
                <a:spcPts val="1600"/>
              </a:spcBef>
              <a:spcAft>
                <a:spcPts val="0"/>
              </a:spcAft>
              <a:buNone/>
            </a:pPr>
            <a:r>
              <a:rPr lang="en" dirty="0"/>
              <a:t>Courses:</a:t>
            </a:r>
            <a:endParaRPr dirty="0"/>
          </a:p>
          <a:p>
            <a:pPr marL="457200" lvl="0" indent="-311150" algn="l" rtl="0">
              <a:spcBef>
                <a:spcPts val="1600"/>
              </a:spcBef>
              <a:spcAft>
                <a:spcPts val="0"/>
              </a:spcAft>
              <a:buSzPts val="1300"/>
              <a:buChar char="●"/>
            </a:pPr>
            <a:r>
              <a:rPr lang="en" dirty="0"/>
              <a:t>Bio 18: Data Science</a:t>
            </a:r>
            <a:endParaRPr dirty="0"/>
          </a:p>
          <a:p>
            <a:pPr marL="457200" lvl="0" indent="-311150" algn="l" rtl="0">
              <a:spcBef>
                <a:spcPts val="0"/>
              </a:spcBef>
              <a:spcAft>
                <a:spcPts val="0"/>
              </a:spcAft>
              <a:buSzPts val="1300"/>
              <a:buChar char="●"/>
            </a:pPr>
            <a:r>
              <a:rPr lang="en" dirty="0"/>
              <a:t>Bio 175: BioStatistics</a:t>
            </a:r>
          </a:p>
          <a:p>
            <a:pPr marL="457200" lvl="0" indent="-311150" algn="l" rtl="0">
              <a:spcBef>
                <a:spcPts val="0"/>
              </a:spcBef>
              <a:spcAft>
                <a:spcPts val="0"/>
              </a:spcAft>
              <a:buSzPts val="1300"/>
              <a:buChar char="●"/>
            </a:pPr>
            <a:r>
              <a:rPr lang="en" dirty="0"/>
              <a:t>Bio 184: P</a:t>
            </a:r>
            <a:r>
              <a:rPr lang="en-US" dirty="0" err="1"/>
              <a:t>ython</a:t>
            </a:r>
            <a:r>
              <a:rPr lang="en-US" dirty="0"/>
              <a:t> for Bioinformatics</a:t>
            </a:r>
            <a:endParaRPr dirty="0"/>
          </a:p>
          <a:p>
            <a:pPr marL="457200" lvl="0" indent="-311150" algn="l" rtl="0">
              <a:spcBef>
                <a:spcPts val="0"/>
              </a:spcBef>
              <a:spcAft>
                <a:spcPts val="0"/>
              </a:spcAft>
              <a:buSzPts val="1300"/>
              <a:buChar char="●"/>
            </a:pPr>
            <a:r>
              <a:rPr lang="en" dirty="0"/>
              <a:t>Math 32: Probability and Statistics</a:t>
            </a:r>
            <a:endParaRPr dirty="0"/>
          </a:p>
          <a:p>
            <a:pPr marL="0" lvl="0" indent="0" algn="l" rtl="0">
              <a:spcBef>
                <a:spcPts val="1600"/>
              </a:spcBef>
              <a:spcAft>
                <a:spcPts val="0"/>
              </a:spcAft>
              <a:buNone/>
            </a:pPr>
            <a:r>
              <a:rPr lang="en" dirty="0"/>
              <a:t>Current research:</a:t>
            </a:r>
            <a:endParaRPr dirty="0"/>
          </a:p>
          <a:p>
            <a:pPr marL="457200" lvl="0" indent="-311150" algn="l" rtl="0">
              <a:spcBef>
                <a:spcPts val="1600"/>
              </a:spcBef>
              <a:spcAft>
                <a:spcPts val="0"/>
              </a:spcAft>
              <a:buSzPts val="1300"/>
              <a:buChar char="●"/>
            </a:pPr>
            <a:r>
              <a:rPr lang="en" dirty="0"/>
              <a:t>Pedagogy, sports analytics</a:t>
            </a:r>
            <a:endParaRPr dirty="0"/>
          </a:p>
        </p:txBody>
      </p:sp>
      <p:pic>
        <p:nvPicPr>
          <p:cNvPr id="292" name="Google Shape;292;p15"/>
          <p:cNvPicPr preferRelativeResize="0"/>
          <p:nvPr/>
        </p:nvPicPr>
        <p:blipFill>
          <a:blip r:embed="rId3">
            <a:alphaModFix/>
          </a:blip>
          <a:stretch>
            <a:fillRect/>
          </a:stretch>
        </p:blipFill>
        <p:spPr>
          <a:xfrm>
            <a:off x="1303800" y="1597875"/>
            <a:ext cx="3268200" cy="29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Probability?</a:t>
            </a:r>
            <a:endParaRPr/>
          </a:p>
        </p:txBody>
      </p:sp>
      <p:sp>
        <p:nvSpPr>
          <p:cNvPr id="305" name="Google Shape;305;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“classic” birthday problem:</a:t>
            </a:r>
            <a:endParaRPr dirty="0"/>
          </a:p>
          <a:p>
            <a:pPr marL="0" lvl="0" indent="0" algn="l" rtl="0">
              <a:spcBef>
                <a:spcPts val="1600"/>
              </a:spcBef>
              <a:spcAft>
                <a:spcPts val="1600"/>
              </a:spcAft>
              <a:buNone/>
            </a:pPr>
            <a:r>
              <a:rPr lang="en" sz="3000" dirty="0"/>
              <a:t>How many students have to enter the </a:t>
            </a:r>
            <a:r>
              <a:rPr lang="en-US" sz="3000" dirty="0"/>
              <a:t>Twitch stream </a:t>
            </a:r>
            <a:r>
              <a:rPr lang="en" sz="3000" dirty="0"/>
              <a:t>until there are two students that share a birthday?</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Deterministic vs Probabilistic</a:t>
            </a:r>
            <a:endParaRPr/>
          </a:p>
        </p:txBody>
      </p:sp>
      <p:sp>
        <p:nvSpPr>
          <p:cNvPr id="311" name="Google Shape;311;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Deterministic:  a situation that can be solved with equation solving and/or an algorithm</a:t>
            </a:r>
            <a:endParaRPr/>
          </a:p>
          <a:p>
            <a:pPr marL="457200" lvl="0" indent="-311150" algn="l" rtl="0">
              <a:spcBef>
                <a:spcPts val="1600"/>
              </a:spcBef>
              <a:spcAft>
                <a:spcPts val="0"/>
              </a:spcAft>
              <a:buSzPts val="1300"/>
              <a:buChar char="●"/>
            </a:pPr>
            <a:r>
              <a:rPr lang="en"/>
              <a:t>Example:  If water boils at 100 degrees Celsius, what is that threshold in Fahrenheit?</a:t>
            </a:r>
            <a:endParaRPr/>
          </a:p>
          <a:p>
            <a:pPr marL="0" lvl="0" indent="0" algn="l" rtl="0">
              <a:spcBef>
                <a:spcPts val="1600"/>
              </a:spcBef>
              <a:spcAft>
                <a:spcPts val="0"/>
              </a:spcAft>
              <a:buNone/>
            </a:pPr>
            <a:r>
              <a:rPr lang="en"/>
              <a:t>Probabilistic: a situation that cannot be completely solved due to an element of chance</a:t>
            </a:r>
            <a:endParaRPr/>
          </a:p>
          <a:p>
            <a:pPr marL="457200" lvl="0" indent="-311150" algn="l" rtl="0">
              <a:spcBef>
                <a:spcPts val="1600"/>
              </a:spcBef>
              <a:spcAft>
                <a:spcPts val="0"/>
              </a:spcAft>
              <a:buSzPts val="1300"/>
              <a:buChar char="●"/>
            </a:pPr>
            <a:r>
              <a:rPr lang="en"/>
              <a:t>Example:  What is the chance that it will rain tomorrow?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Probability and You</a:t>
            </a:r>
            <a:endParaRPr/>
          </a:p>
        </p:txBody>
      </p:sp>
      <p:sp>
        <p:nvSpPr>
          <p:cNvPr id="317" name="Google Shape;317;p19"/>
          <p:cNvSpPr txBox="1">
            <a:spLocks noGrp="1"/>
          </p:cNvSpPr>
          <p:nvPr>
            <p:ph type="body" idx="1"/>
          </p:nvPr>
        </p:nvSpPr>
        <p:spPr>
          <a:xfrm>
            <a:off x="1303800" y="1303900"/>
            <a:ext cx="3535800" cy="34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Applied Mathematics</a:t>
            </a:r>
            <a:endParaRPr/>
          </a:p>
          <a:p>
            <a:pPr marL="457200" lvl="0" indent="-311150" algn="l" rtl="0">
              <a:spcBef>
                <a:spcPts val="1600"/>
              </a:spcBef>
              <a:spcAft>
                <a:spcPts val="0"/>
              </a:spcAft>
              <a:buSzPts val="1300"/>
              <a:buChar char="●"/>
            </a:pPr>
            <a:r>
              <a:rPr lang="en"/>
              <a:t>Does a probabilistic sequence converge or diverge?</a:t>
            </a:r>
            <a:endParaRPr/>
          </a:p>
          <a:p>
            <a:pPr marL="0" lvl="0" indent="0" algn="l" rtl="0">
              <a:spcBef>
                <a:spcPts val="1600"/>
              </a:spcBef>
              <a:spcAft>
                <a:spcPts val="0"/>
              </a:spcAft>
              <a:buNone/>
            </a:pPr>
            <a:r>
              <a:rPr lang="en"/>
              <a:t>Bioengineering</a:t>
            </a:r>
            <a:endParaRPr/>
          </a:p>
          <a:p>
            <a:pPr marL="457200" lvl="0" indent="-311150" algn="l" rtl="0">
              <a:spcBef>
                <a:spcPts val="1600"/>
              </a:spcBef>
              <a:spcAft>
                <a:spcPts val="0"/>
              </a:spcAft>
              <a:buSzPts val="1300"/>
              <a:buChar char="●"/>
            </a:pPr>
            <a:r>
              <a:rPr lang="en"/>
              <a:t>What percentage of lyme disease patients would be cured with the current but experimental treatments?</a:t>
            </a:r>
            <a:endParaRPr/>
          </a:p>
        </p:txBody>
      </p:sp>
      <p:sp>
        <p:nvSpPr>
          <p:cNvPr id="318" name="Google Shape;318;p19"/>
          <p:cNvSpPr txBox="1"/>
          <p:nvPr/>
        </p:nvSpPr>
        <p:spPr>
          <a:xfrm>
            <a:off x="5158325" y="1303900"/>
            <a:ext cx="3176100" cy="34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2"/>
                </a:solidFill>
                <a:latin typeface="Nunito"/>
                <a:ea typeface="Nunito"/>
                <a:cs typeface="Nunito"/>
                <a:sym typeface="Nunito"/>
              </a:rPr>
              <a:t>Chemical Sciences</a:t>
            </a:r>
            <a:endParaRPr sz="1300">
              <a:solidFill>
                <a:schemeClr val="dk2"/>
              </a:solidFill>
              <a:latin typeface="Nunito"/>
              <a:ea typeface="Nunito"/>
              <a:cs typeface="Nunito"/>
              <a:sym typeface="Nunito"/>
            </a:endParaRPr>
          </a:p>
          <a:p>
            <a:pPr marL="457200" lvl="0" indent="-311150" algn="l" rtl="0">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What proportion of reactants undergo a reaction early in the reaction?</a:t>
            </a:r>
            <a:endParaRPr sz="1300">
              <a:solidFill>
                <a:schemeClr val="dk2"/>
              </a:solidFill>
              <a:latin typeface="Nunito"/>
              <a:ea typeface="Nunito"/>
              <a:cs typeface="Nunito"/>
              <a:sym typeface="Nunito"/>
            </a:endParaRPr>
          </a:p>
          <a:p>
            <a:pPr marL="0" lvl="0" indent="0" algn="l" rtl="0">
              <a:lnSpc>
                <a:spcPct val="115000"/>
              </a:lnSpc>
              <a:spcBef>
                <a:spcPts val="1600"/>
              </a:spcBef>
              <a:spcAft>
                <a:spcPts val="0"/>
              </a:spcAft>
              <a:buNone/>
            </a:pPr>
            <a:r>
              <a:rPr lang="en" sz="1300">
                <a:solidFill>
                  <a:schemeClr val="dk2"/>
                </a:solidFill>
                <a:latin typeface="Nunito"/>
                <a:ea typeface="Nunito"/>
                <a:cs typeface="Nunito"/>
                <a:sym typeface="Nunito"/>
              </a:rPr>
              <a:t>Computer Science and Engineering</a:t>
            </a:r>
            <a:endParaRPr sz="1300">
              <a:solidFill>
                <a:schemeClr val="dk2"/>
              </a:solidFill>
              <a:latin typeface="Nunito"/>
              <a:ea typeface="Nunito"/>
              <a:cs typeface="Nunito"/>
              <a:sym typeface="Nunito"/>
            </a:endParaRPr>
          </a:p>
          <a:p>
            <a:pPr marL="457200" lvl="0" indent="-311150" algn="l" rtl="0">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How many computers in a network would be affected after a virus infection?</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Probability and You</a:t>
            </a:r>
            <a:endParaRPr/>
          </a:p>
        </p:txBody>
      </p:sp>
      <p:sp>
        <p:nvSpPr>
          <p:cNvPr id="324" name="Google Shape;324;p20"/>
          <p:cNvSpPr txBox="1">
            <a:spLocks noGrp="1"/>
          </p:cNvSpPr>
          <p:nvPr>
            <p:ph type="body" idx="1"/>
          </p:nvPr>
        </p:nvSpPr>
        <p:spPr>
          <a:xfrm>
            <a:off x="1303800" y="1990050"/>
            <a:ext cx="32682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Engineering</a:t>
            </a:r>
            <a:endParaRPr/>
          </a:p>
          <a:p>
            <a:pPr marL="457200" lvl="0" indent="-311150" algn="l" rtl="0">
              <a:spcBef>
                <a:spcPts val="1600"/>
              </a:spcBef>
              <a:spcAft>
                <a:spcPts val="0"/>
              </a:spcAft>
              <a:buClr>
                <a:schemeClr val="dk2"/>
              </a:buClr>
              <a:buSzPts val="1300"/>
              <a:buFont typeface="Nunito"/>
              <a:buChar char="●"/>
            </a:pPr>
            <a:r>
              <a:rPr lang="en"/>
              <a:t>How many of a certain species of plants are in the Vernal Pools Reserve?</a:t>
            </a:r>
            <a:endParaRPr/>
          </a:p>
          <a:p>
            <a:pPr marL="0" lvl="0" indent="0" algn="l" rtl="0">
              <a:spcBef>
                <a:spcPts val="1600"/>
              </a:spcBef>
              <a:spcAft>
                <a:spcPts val="0"/>
              </a:spcAft>
              <a:buNone/>
            </a:pPr>
            <a:r>
              <a:rPr lang="en"/>
              <a:t>Materials Science and Engineering</a:t>
            </a:r>
            <a:endParaRPr/>
          </a:p>
          <a:p>
            <a:pPr marL="457200" lvl="0" indent="-311150" algn="l" rtl="0">
              <a:spcBef>
                <a:spcPts val="1600"/>
              </a:spcBef>
              <a:spcAft>
                <a:spcPts val="0"/>
              </a:spcAft>
              <a:buSzPts val="1300"/>
              <a:buChar char="●"/>
            </a:pPr>
            <a:r>
              <a:rPr lang="en"/>
              <a:t>What percentage of a semiconductor is made of impurities?</a:t>
            </a:r>
            <a:endParaRPr/>
          </a:p>
        </p:txBody>
      </p:sp>
      <p:sp>
        <p:nvSpPr>
          <p:cNvPr id="325" name="Google Shape;325;p20"/>
          <p:cNvSpPr txBox="1"/>
          <p:nvPr/>
        </p:nvSpPr>
        <p:spPr>
          <a:xfrm>
            <a:off x="5143500" y="2015900"/>
            <a:ext cx="3190800" cy="25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Mechanical Engineering</a:t>
            </a:r>
            <a:endParaRPr dirty="0">
              <a:latin typeface="Nunito"/>
              <a:ea typeface="Nunito"/>
              <a:cs typeface="Nunito"/>
              <a:sym typeface="Nunito"/>
            </a:endParaRPr>
          </a:p>
          <a:p>
            <a:pPr marL="457200" lvl="0" indent="0" algn="l" rtl="0">
              <a:spcBef>
                <a:spcPts val="0"/>
              </a:spcBef>
              <a:spcAft>
                <a:spcPts val="0"/>
              </a:spcAft>
              <a:buNone/>
            </a:pPr>
            <a:endParaRPr sz="1300" dirty="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Char char="●"/>
            </a:pPr>
            <a:r>
              <a:rPr lang="en-US" sz="1300" dirty="0">
                <a:solidFill>
                  <a:schemeClr val="dk2"/>
                </a:solidFill>
                <a:latin typeface="Nunito"/>
                <a:ea typeface="Nunito"/>
                <a:cs typeface="Nunito"/>
                <a:sym typeface="Nunito"/>
              </a:rPr>
              <a:t>For a commercial passenger airplane, what is the probability that at least two engines fail during a flight?</a:t>
            </a:r>
            <a:endParaRPr sz="1300" dirty="0">
              <a:solidFill>
                <a:schemeClr val="dk2"/>
              </a:solidFill>
              <a:latin typeface="Nunito"/>
              <a:ea typeface="Nunito"/>
              <a:cs typeface="Nunito"/>
              <a:sym typeface="Nunito"/>
            </a:endParaRPr>
          </a:p>
          <a:p>
            <a:pPr marL="457200" lvl="0" indent="0" algn="l" rtl="0">
              <a:spcBef>
                <a:spcPts val="0"/>
              </a:spcBef>
              <a:spcAft>
                <a:spcPts val="0"/>
              </a:spcAft>
              <a:buNone/>
            </a:pPr>
            <a:endParaRPr sz="1300" dirty="0">
              <a:solidFill>
                <a:schemeClr val="dk2"/>
              </a:solidFill>
              <a:latin typeface="Nunito"/>
              <a:ea typeface="Nunito"/>
              <a:cs typeface="Nunito"/>
              <a:sym typeface="Nunito"/>
            </a:endParaRPr>
          </a:p>
          <a:p>
            <a:pPr marL="0" lvl="0" indent="0" algn="l" rtl="0">
              <a:spcBef>
                <a:spcPts val="0"/>
              </a:spcBef>
              <a:spcAft>
                <a:spcPts val="0"/>
              </a:spcAft>
              <a:buNone/>
            </a:pPr>
            <a:r>
              <a:rPr lang="en" sz="1300" dirty="0">
                <a:solidFill>
                  <a:schemeClr val="dk2"/>
                </a:solidFill>
                <a:latin typeface="Nunito"/>
                <a:ea typeface="Nunito"/>
                <a:cs typeface="Nunito"/>
                <a:sym typeface="Nunito"/>
              </a:rPr>
              <a:t>Physics</a:t>
            </a:r>
            <a:endParaRPr sz="1300" dirty="0">
              <a:solidFill>
                <a:schemeClr val="dk2"/>
              </a:solidFill>
              <a:latin typeface="Nunito"/>
              <a:ea typeface="Nunito"/>
              <a:cs typeface="Nunito"/>
              <a:sym typeface="Nunito"/>
            </a:endParaRPr>
          </a:p>
          <a:p>
            <a:pPr marL="0" lvl="0" indent="0" algn="l" rtl="0">
              <a:spcBef>
                <a:spcPts val="0"/>
              </a:spcBef>
              <a:spcAft>
                <a:spcPts val="0"/>
              </a:spcAft>
              <a:buNone/>
            </a:pPr>
            <a:endParaRPr sz="1300" dirty="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Char char="●"/>
            </a:pPr>
            <a:r>
              <a:rPr lang="en" sz="1300" dirty="0">
                <a:solidFill>
                  <a:schemeClr val="dk2"/>
                </a:solidFill>
                <a:latin typeface="Nunito"/>
                <a:ea typeface="Nunito"/>
                <a:cs typeface="Nunito"/>
                <a:sym typeface="Nunito"/>
              </a:rPr>
              <a:t>How many stars are in the Milky Way?</a:t>
            </a:r>
            <a:endParaRPr sz="1300" dirty="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Ugh, the syllabus</a:t>
            </a:r>
            <a:endParaRPr/>
          </a:p>
        </p:txBody>
      </p:sp>
      <p:sp>
        <p:nvSpPr>
          <p:cNvPr id="331" name="Google Shape;331;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Course Description:</a:t>
            </a:r>
            <a:endParaRPr/>
          </a:p>
          <a:p>
            <a:pPr marL="0" lvl="0" indent="0" algn="l" rtl="0">
              <a:spcBef>
                <a:spcPts val="1600"/>
              </a:spcBef>
              <a:spcAft>
                <a:spcPts val="1600"/>
              </a:spcAft>
              <a:buNone/>
            </a:pPr>
            <a:r>
              <a:rPr lang="en" sz="1800"/>
              <a:t>Concepts of probability and statistics. Conditional probability, independence, random variables, distribution functions, descriptive statistics, transformations, sampling errors, confidence intervals, least squares and maximum likelihood. Exploratory data analysis and interactive computing.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School of Natural Sciences</a:t>
            </a:r>
            <a:endParaRPr/>
          </a:p>
        </p:txBody>
      </p:sp>
      <p:sp>
        <p:nvSpPr>
          <p:cNvPr id="337" name="Google Shape;337;p22"/>
          <p:cNvSpPr txBox="1">
            <a:spLocks noGrp="1"/>
          </p:cNvSpPr>
          <p:nvPr>
            <p:ph type="body" idx="1"/>
          </p:nvPr>
        </p:nvSpPr>
        <p:spPr>
          <a:xfrm>
            <a:off x="1303800" y="1333550"/>
            <a:ext cx="3268200" cy="3198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Course Learning Outcomes:</a:t>
            </a:r>
            <a:endParaRPr dirty="0"/>
          </a:p>
          <a:p>
            <a:pPr marL="457200" lvl="0" indent="-311150" algn="l" rtl="0">
              <a:spcBef>
                <a:spcPts val="1600"/>
              </a:spcBef>
              <a:spcAft>
                <a:spcPts val="0"/>
              </a:spcAft>
              <a:buSzPts val="1300"/>
              <a:buAutoNum type="arabicPeriod"/>
            </a:pPr>
            <a:r>
              <a:rPr lang="en" dirty="0"/>
              <a:t>Develop probabilistic models of random phenomena.</a:t>
            </a:r>
            <a:endParaRPr dirty="0"/>
          </a:p>
          <a:p>
            <a:pPr marL="457200" lvl="0" indent="-311150" algn="l" rtl="0">
              <a:spcBef>
                <a:spcPts val="0"/>
              </a:spcBef>
              <a:spcAft>
                <a:spcPts val="0"/>
              </a:spcAft>
              <a:buSzPts val="1300"/>
              <a:buAutoNum type="arabicPeriod"/>
            </a:pPr>
            <a:r>
              <a:rPr lang="en" dirty="0"/>
              <a:t>Infer statistical models from real data.</a:t>
            </a:r>
            <a:endParaRPr dirty="0"/>
          </a:p>
          <a:p>
            <a:pPr marL="457200" lvl="0" indent="-311150" algn="l" rtl="0">
              <a:spcBef>
                <a:spcPts val="0"/>
              </a:spcBef>
              <a:spcAft>
                <a:spcPts val="0"/>
              </a:spcAft>
              <a:buSzPts val="1300"/>
              <a:buAutoNum type="arabicPeriod"/>
            </a:pPr>
            <a:r>
              <a:rPr lang="en" dirty="0"/>
              <a:t>Apply mathematical methods to probabilistic/statistical models to</a:t>
            </a:r>
            <a:endParaRPr dirty="0"/>
          </a:p>
          <a:p>
            <a:pPr marL="914400" lvl="1" indent="-298450" algn="l" rtl="0">
              <a:spcBef>
                <a:spcPts val="0"/>
              </a:spcBef>
              <a:spcAft>
                <a:spcPts val="0"/>
              </a:spcAft>
              <a:buSzPts val="1100"/>
              <a:buAutoNum type="alphaLcPeriod"/>
            </a:pPr>
            <a:r>
              <a:rPr lang="en" dirty="0"/>
              <a:t>Make predictions and </a:t>
            </a:r>
            <a:endParaRPr dirty="0"/>
          </a:p>
          <a:p>
            <a:pPr marL="914400" lvl="1" indent="-298450" algn="l" rtl="0">
              <a:spcBef>
                <a:spcPts val="0"/>
              </a:spcBef>
              <a:spcAft>
                <a:spcPts val="0"/>
              </a:spcAft>
              <a:buSzPts val="1100"/>
              <a:buAutoNum type="alphaLcPeriod"/>
            </a:pPr>
            <a:r>
              <a:rPr lang="en" dirty="0"/>
              <a:t>Quantify the uncertainty in these predictions.</a:t>
            </a:r>
            <a:endParaRPr dirty="0"/>
          </a:p>
          <a:p>
            <a:pPr marL="457200" lvl="0" indent="-311150" algn="l" rtl="0">
              <a:spcBef>
                <a:spcPts val="0"/>
              </a:spcBef>
              <a:spcAft>
                <a:spcPts val="0"/>
              </a:spcAft>
              <a:buSzPts val="1300"/>
              <a:buAutoNum type="arabicPeriod"/>
            </a:pPr>
            <a:r>
              <a:rPr lang="en" dirty="0"/>
              <a:t>Write and run “simple” R programs for the purposes of data analysis, modeling, and visualization.</a:t>
            </a:r>
            <a:endParaRPr dirty="0"/>
          </a:p>
        </p:txBody>
      </p:sp>
      <p:sp>
        <p:nvSpPr>
          <p:cNvPr id="338" name="Google Shape;338;p22"/>
          <p:cNvSpPr txBox="1"/>
          <p:nvPr/>
        </p:nvSpPr>
        <p:spPr>
          <a:xfrm>
            <a:off x="5066100" y="1333550"/>
            <a:ext cx="3268200" cy="3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Nunito"/>
                <a:ea typeface="Nunito"/>
                <a:cs typeface="Nunito"/>
                <a:sym typeface="Nunito"/>
              </a:rPr>
              <a:t>Program Learning Outcomes</a:t>
            </a:r>
          </a:p>
          <a:p>
            <a:pPr marL="228600" lvl="0" indent="-228600" algn="l" rtl="0">
              <a:spcBef>
                <a:spcPts val="0"/>
              </a:spcBef>
              <a:spcAft>
                <a:spcPts val="0"/>
              </a:spcAft>
              <a:buFont typeface="+mj-lt"/>
              <a:buAutoNum type="arabicPeriod"/>
            </a:pPr>
            <a:r>
              <a:rPr lang="en-US" sz="1600" dirty="0">
                <a:latin typeface="Nunito"/>
                <a:ea typeface="Nunito"/>
                <a:cs typeface="Nunito"/>
                <a:sym typeface="Nunito"/>
              </a:rPr>
              <a:t>Solve mathematical problems using analytical methods</a:t>
            </a:r>
            <a:endParaRPr lang="en" sz="1600" dirty="0">
              <a:latin typeface="Nunito"/>
              <a:ea typeface="Nunito"/>
              <a:cs typeface="Nunito"/>
              <a:sym typeface="Nunito"/>
            </a:endParaRPr>
          </a:p>
          <a:p>
            <a:pPr marL="228600" lvl="0" indent="-228600" algn="l" rtl="0">
              <a:spcBef>
                <a:spcPts val="0"/>
              </a:spcBef>
              <a:spcAft>
                <a:spcPts val="0"/>
              </a:spcAft>
              <a:buFont typeface="+mj-lt"/>
              <a:buAutoNum type="arabicPeriod"/>
            </a:pPr>
            <a:r>
              <a:rPr lang="en-US" sz="1600" dirty="0">
                <a:latin typeface="Nunito"/>
                <a:ea typeface="Nunito"/>
                <a:cs typeface="Nunito"/>
                <a:sym typeface="Nunito"/>
              </a:rPr>
              <a:t>Solve mathematical problems using computational methods</a:t>
            </a:r>
            <a:endParaRPr lang="en" sz="1600" dirty="0">
              <a:latin typeface="Nunito"/>
              <a:ea typeface="Nunito"/>
              <a:cs typeface="Nunito"/>
              <a:sym typeface="Nunito"/>
            </a:endParaRPr>
          </a:p>
          <a:p>
            <a:pPr marL="228600" lvl="0" indent="-228600" algn="l" rtl="0">
              <a:spcBef>
                <a:spcPts val="0"/>
              </a:spcBef>
              <a:spcAft>
                <a:spcPts val="0"/>
              </a:spcAft>
              <a:buFont typeface="+mj-lt"/>
              <a:buAutoNum type="arabicPeriod"/>
            </a:pPr>
            <a:r>
              <a:rPr lang="en-US" sz="1600" dirty="0">
                <a:latin typeface="Nunito"/>
                <a:ea typeface="Nunito"/>
                <a:cs typeface="Nunito"/>
                <a:sym typeface="Nunito"/>
              </a:rPr>
              <a:t>Recognize the relationships between different areas of mathematics and the connections between mathematics and other disciplines</a:t>
            </a:r>
            <a:endParaRPr lang="en" sz="1600" dirty="0">
              <a:latin typeface="Nunito"/>
              <a:ea typeface="Nunito"/>
              <a:cs typeface="Nunito"/>
              <a:sym typeface="Nunito"/>
            </a:endParaRPr>
          </a:p>
          <a:p>
            <a:pPr marL="228600" lvl="0" indent="-228600" algn="l" rtl="0">
              <a:spcBef>
                <a:spcPts val="0"/>
              </a:spcBef>
              <a:spcAft>
                <a:spcPts val="0"/>
              </a:spcAft>
              <a:buFont typeface="+mj-lt"/>
              <a:buAutoNum type="arabicPeriod"/>
            </a:pPr>
            <a:r>
              <a:rPr lang="en" sz="1600" dirty="0">
                <a:latin typeface="Nunito"/>
                <a:ea typeface="Nunito"/>
                <a:cs typeface="Nunito"/>
                <a:sym typeface="Nunito"/>
              </a:rPr>
              <a:t>.</a:t>
            </a:r>
          </a:p>
          <a:p>
            <a:pPr marL="228600" lvl="0" indent="-228600" algn="l" rtl="0">
              <a:spcBef>
                <a:spcPts val="0"/>
              </a:spcBef>
              <a:spcAft>
                <a:spcPts val="0"/>
              </a:spcAft>
              <a:buFont typeface="+mj-lt"/>
              <a:buAutoNum type="arabicPeriod"/>
            </a:pPr>
            <a:endParaRPr lang="en" sz="1600" dirty="0">
              <a:latin typeface="Nunito"/>
              <a:ea typeface="Nunito"/>
              <a:cs typeface="Nunito"/>
              <a:sym typeface="Nunito"/>
            </a:endParaRPr>
          </a:p>
          <a:p>
            <a:pPr marL="228600" lvl="0" indent="-228600" algn="l" rtl="0">
              <a:spcBef>
                <a:spcPts val="0"/>
              </a:spcBef>
              <a:spcAft>
                <a:spcPts val="0"/>
              </a:spcAft>
              <a:buFont typeface="+mj-lt"/>
              <a:buAutoNum type="arabicPeriod"/>
            </a:pPr>
            <a:r>
              <a:rPr lang="en" sz="1600" dirty="0">
                <a:latin typeface="Nunito"/>
                <a:ea typeface="Nunito"/>
                <a:cs typeface="Nunito"/>
                <a:sym typeface="Nunito"/>
              </a:rPr>
              <a:t>.</a:t>
            </a:r>
            <a:endParaRPr sz="1600" dirty="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791</Words>
  <Application>Microsoft Office PowerPoint</Application>
  <PresentationFormat>On-screen Show (16:9)</PresentationFormat>
  <Paragraphs>91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Maven Pro</vt:lpstr>
      <vt:lpstr>Nunito</vt:lpstr>
      <vt:lpstr>Arial</vt:lpstr>
      <vt:lpstr>Momentum</vt:lpstr>
      <vt:lpstr>Math 32</vt:lpstr>
      <vt:lpstr>Introducing the Presenter</vt:lpstr>
      <vt:lpstr>Introducing the Presenter</vt:lpstr>
      <vt:lpstr>Why Probability?</vt:lpstr>
      <vt:lpstr>Deterministic vs Probabilistic</vt:lpstr>
      <vt:lpstr>Probability and You</vt:lpstr>
      <vt:lpstr>Probability and You</vt:lpstr>
      <vt:lpstr>Ugh, the syllabus</vt:lpstr>
      <vt:lpstr>For the School of Natural Sciences</vt:lpstr>
      <vt:lpstr>Assessment</vt:lpstr>
      <vt:lpstr>Of note</vt:lpstr>
      <vt:lpstr>Nerdy Example</vt:lpstr>
      <vt:lpstr>Upcoming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32</dc:title>
  <cp:lastModifiedBy>Derek Sollberger</cp:lastModifiedBy>
  <cp:revision>9</cp:revision>
  <dcterms:modified xsi:type="dcterms:W3CDTF">2021-01-20T21:18:47Z</dcterms:modified>
</cp:coreProperties>
</file>