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0" r:id="rId3"/>
    <p:sldId id="296" r:id="rId4"/>
    <p:sldId id="281" r:id="rId5"/>
    <p:sldId id="549" r:id="rId6"/>
    <p:sldId id="571" r:id="rId7"/>
    <p:sldId id="302" r:id="rId8"/>
    <p:sldId id="303" r:id="rId9"/>
    <p:sldId id="572" r:id="rId10"/>
    <p:sldId id="574" r:id="rId11"/>
    <p:sldId id="576" r:id="rId12"/>
    <p:sldId id="575" r:id="rId13"/>
    <p:sldId id="573" r:id="rId14"/>
    <p:sldId id="577" r:id="rId15"/>
    <p:sldId id="311" r:id="rId16"/>
    <p:sldId id="312" r:id="rId17"/>
    <p:sldId id="313" r:id="rId18"/>
    <p:sldId id="578" r:id="rId19"/>
    <p:sldId id="555" r:id="rId20"/>
    <p:sldId id="559" r:id="rId21"/>
    <p:sldId id="560" r:id="rId22"/>
    <p:sldId id="563" r:id="rId23"/>
    <p:sldId id="582" r:id="rId24"/>
    <p:sldId id="583" r:id="rId25"/>
    <p:sldId id="581" r:id="rId26"/>
    <p:sldId id="584" r:id="rId27"/>
    <p:sldId id="28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50"/>
    <p:restoredTop sz="94694"/>
  </p:normalViewPr>
  <p:slideViewPr>
    <p:cSldViewPr>
      <p:cViewPr varScale="1">
        <p:scale>
          <a:sx n="85" d="100"/>
          <a:sy n="85" d="100"/>
        </p:scale>
        <p:origin x="1272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2FCCC-F49B-4EEC-90A6-A360588B0EEB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7E21F2-916E-4407-8EA3-3600E340D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71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E21F2-916E-4407-8EA3-3600E340D012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133A2-E1E2-4A84-9F77-446D1F8B94F1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7B9E-CC8B-4971-8B54-4CCE54AD9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133A2-E1E2-4A84-9F77-446D1F8B94F1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7B9E-CC8B-4971-8B54-4CCE54AD9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133A2-E1E2-4A84-9F77-446D1F8B94F1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7B9E-CC8B-4971-8B54-4CCE54AD9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133A2-E1E2-4A84-9F77-446D1F8B94F1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7B9E-CC8B-4971-8B54-4CCE54AD9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133A2-E1E2-4A84-9F77-446D1F8B94F1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7B9E-CC8B-4971-8B54-4CCE54AD9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133A2-E1E2-4A84-9F77-446D1F8B94F1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7B9E-CC8B-4971-8B54-4CCE54AD9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133A2-E1E2-4A84-9F77-446D1F8B94F1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7B9E-CC8B-4971-8B54-4CCE54AD9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133A2-E1E2-4A84-9F77-446D1F8B94F1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7B9E-CC8B-4971-8B54-4CCE54AD9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133A2-E1E2-4A84-9F77-446D1F8B94F1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7B9E-CC8B-4971-8B54-4CCE54AD9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133A2-E1E2-4A84-9F77-446D1F8B94F1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7B9E-CC8B-4971-8B54-4CCE54AD9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133A2-E1E2-4A84-9F77-446D1F8B94F1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7B9E-CC8B-4971-8B54-4CCE54AD9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133A2-E1E2-4A84-9F77-446D1F8B94F1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17B9E-CC8B-4971-8B54-4CCE54AD9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studio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Hypothesis Testing &amp; t Tests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 32, Fall 2020</a:t>
            </a:r>
          </a:p>
          <a:p>
            <a:r>
              <a:rPr lang="en-US" dirty="0"/>
              <a:t>Discussion Section #11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910131C-ECCE-0542-B185-752CAE4D52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39" t="15773" r="11177" b="31299"/>
          <a:stretch/>
        </p:blipFill>
        <p:spPr>
          <a:xfrm>
            <a:off x="-13138" y="44535"/>
            <a:ext cx="7391400" cy="64015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37E0E9-2E6E-1B4D-828F-217F3F741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0" y="104638"/>
            <a:ext cx="45720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binom.test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E3355BA-CA10-5846-9708-73813BB068DD}"/>
              </a:ext>
            </a:extLst>
          </p:cNvPr>
          <p:cNvGrpSpPr/>
          <p:nvPr/>
        </p:nvGrpSpPr>
        <p:grpSpPr>
          <a:xfrm>
            <a:off x="215976" y="1943100"/>
            <a:ext cx="7381398" cy="838200"/>
            <a:chOff x="215976" y="1943100"/>
            <a:chExt cx="7381398" cy="8382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5044467-7D54-9048-A02D-C27689828E73}"/>
                </a:ext>
              </a:extLst>
            </p:cNvPr>
            <p:cNvSpPr/>
            <p:nvPr/>
          </p:nvSpPr>
          <p:spPr>
            <a:xfrm>
              <a:off x="215976" y="1943100"/>
              <a:ext cx="5727623" cy="8382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F14E19A-62C8-034E-88CF-8B9A6DD2B2E3}"/>
                </a:ext>
              </a:extLst>
            </p:cNvPr>
            <p:cNvGrpSpPr/>
            <p:nvPr/>
          </p:nvGrpSpPr>
          <p:grpSpPr>
            <a:xfrm>
              <a:off x="6035815" y="2145268"/>
              <a:ext cx="1561559" cy="369332"/>
              <a:chOff x="5562600" y="1137972"/>
              <a:chExt cx="1561559" cy="615777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86D8B540-E305-5240-BA4B-6F6A1406FE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62600" y="1445860"/>
                <a:ext cx="6096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9C83A1-4093-384C-BD35-A6801DAB58EB}"/>
                  </a:ext>
                </a:extLst>
              </p:cNvPr>
              <p:cNvSpPr txBox="1"/>
              <p:nvPr/>
            </p:nvSpPr>
            <p:spPr>
              <a:xfrm>
                <a:off x="6234172" y="1137972"/>
                <a:ext cx="889987" cy="615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Syntax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5991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910131C-ECCE-0542-B185-752CAE4D52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39" t="15773" r="11177" b="31299"/>
          <a:stretch/>
        </p:blipFill>
        <p:spPr>
          <a:xfrm>
            <a:off x="-13138" y="44535"/>
            <a:ext cx="7391400" cy="64015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37E0E9-2E6E-1B4D-828F-217F3F741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0" y="104638"/>
            <a:ext cx="45720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binom.test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E3355BA-CA10-5846-9708-73813BB068DD}"/>
              </a:ext>
            </a:extLst>
          </p:cNvPr>
          <p:cNvGrpSpPr/>
          <p:nvPr/>
        </p:nvGrpSpPr>
        <p:grpSpPr>
          <a:xfrm>
            <a:off x="152400" y="2133600"/>
            <a:ext cx="7992516" cy="3048000"/>
            <a:chOff x="215976" y="900578"/>
            <a:chExt cx="7992516" cy="304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5044467-7D54-9048-A02D-C27689828E73}"/>
                </a:ext>
              </a:extLst>
            </p:cNvPr>
            <p:cNvSpPr/>
            <p:nvPr/>
          </p:nvSpPr>
          <p:spPr>
            <a:xfrm>
              <a:off x="215976" y="1943100"/>
              <a:ext cx="7162800" cy="200547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F14E19A-62C8-034E-88CF-8B9A6DD2B2E3}"/>
                </a:ext>
              </a:extLst>
            </p:cNvPr>
            <p:cNvGrpSpPr/>
            <p:nvPr/>
          </p:nvGrpSpPr>
          <p:grpSpPr>
            <a:xfrm>
              <a:off x="5541489" y="900578"/>
              <a:ext cx="2667003" cy="947957"/>
              <a:chOff x="5068274" y="-937265"/>
              <a:chExt cx="2667003" cy="1580503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86D8B540-E305-5240-BA4B-6F6A1406FE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68274" y="-556126"/>
                <a:ext cx="922887" cy="119936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9C83A1-4093-384C-BD35-A6801DAB58EB}"/>
                  </a:ext>
                </a:extLst>
              </p:cNvPr>
              <p:cNvSpPr txBox="1"/>
              <p:nvPr/>
            </p:nvSpPr>
            <p:spPr>
              <a:xfrm>
                <a:off x="6075848" y="-937265"/>
                <a:ext cx="1659429" cy="1077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Description of </a:t>
                </a:r>
              </a:p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Arguments</a:t>
                </a:r>
              </a:p>
            </p:txBody>
          </p:sp>
        </p:grp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47F8D9-7EAF-E241-9F7C-E5EF08C0F31F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5257801" y="4779805"/>
            <a:ext cx="1259626" cy="1731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25C1D36-C79D-094C-B82A-A8F8ED238BB3}"/>
              </a:ext>
            </a:extLst>
          </p:cNvPr>
          <p:cNvSpPr txBox="1"/>
          <p:nvPr/>
        </p:nvSpPr>
        <p:spPr>
          <a:xfrm>
            <a:off x="6517427" y="4179640"/>
            <a:ext cx="23622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 will compute a confidence interval for p based on your data!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028CAC5-58B1-084B-8992-EB2AAE0A9C13}"/>
              </a:ext>
            </a:extLst>
          </p:cNvPr>
          <p:cNvCxnSpPr>
            <a:cxnSpLocks/>
          </p:cNvCxnSpPr>
          <p:nvPr/>
        </p:nvCxnSpPr>
        <p:spPr>
          <a:xfrm flipH="1">
            <a:off x="4953604" y="4827673"/>
            <a:ext cx="1600200" cy="8439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504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3A811-101F-9340-862C-0382BCBC1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Binomial Hypothesis Test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0D9696-0CB7-574F-9A01-A9263D4125C6}"/>
              </a:ext>
            </a:extLst>
          </p:cNvPr>
          <p:cNvSpPr/>
          <p:nvPr/>
        </p:nvSpPr>
        <p:spPr>
          <a:xfrm>
            <a:off x="190500" y="1095703"/>
            <a:ext cx="8763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###############################</a:t>
            </a:r>
          </a:p>
          <a:p>
            <a:r>
              <a:rPr lang="en-US" dirty="0">
                <a:latin typeface="Courier" pitchFamily="2" charset="0"/>
              </a:rPr>
              <a:t># Binomial Hypothesis Testing #</a:t>
            </a:r>
          </a:p>
          <a:p>
            <a:r>
              <a:rPr lang="en-US" dirty="0">
                <a:latin typeface="Courier" pitchFamily="2" charset="0"/>
              </a:rPr>
              <a:t>###############################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N = 100;</a:t>
            </a:r>
          </a:p>
          <a:p>
            <a:r>
              <a:rPr lang="en-US" dirty="0">
                <a:latin typeface="Courier" pitchFamily="2" charset="0"/>
              </a:rPr>
              <a:t>X = 70;</a:t>
            </a:r>
          </a:p>
          <a:p>
            <a:r>
              <a:rPr lang="en-US" dirty="0">
                <a:latin typeface="Courier" pitchFamily="2" charset="0"/>
              </a:rPr>
              <a:t>p0 = 0.50;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 err="1">
                <a:latin typeface="Courier" pitchFamily="2" charset="0"/>
              </a:rPr>
              <a:t>hTest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binom.test</a:t>
            </a:r>
            <a:r>
              <a:rPr lang="en-US" dirty="0">
                <a:latin typeface="Courier" pitchFamily="2" charset="0"/>
              </a:rPr>
              <a:t>(X,N,p0,alternative=c('greater'),</a:t>
            </a:r>
            <a:r>
              <a:rPr lang="en-US" dirty="0" err="1">
                <a:latin typeface="Courier" pitchFamily="2" charset="0"/>
              </a:rPr>
              <a:t>conf.level</a:t>
            </a:r>
            <a:r>
              <a:rPr lang="en-US" dirty="0">
                <a:latin typeface="Courier" pitchFamily="2" charset="0"/>
              </a:rPr>
              <a:t>=0.95)</a:t>
            </a:r>
          </a:p>
          <a:p>
            <a:r>
              <a:rPr lang="en-US" dirty="0">
                <a:latin typeface="Courier" pitchFamily="2" charset="0"/>
              </a:rPr>
              <a:t>print(</a:t>
            </a:r>
            <a:r>
              <a:rPr lang="en-US" dirty="0" err="1">
                <a:latin typeface="Courier" pitchFamily="2" charset="0"/>
              </a:rPr>
              <a:t>hTest</a:t>
            </a:r>
            <a:r>
              <a:rPr lang="en-US" dirty="0">
                <a:latin typeface="Courier" pitchFamily="2" charset="0"/>
              </a:rPr>
              <a:t>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34CC4A-CA9B-DA49-B03D-BC26C9E9F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4495800"/>
            <a:ext cx="8229600" cy="1905000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latin typeface="Courier" pitchFamily="2" charset="0"/>
              </a:rPr>
              <a:t>X</a:t>
            </a:r>
            <a:r>
              <a:rPr lang="en-US" dirty="0"/>
              <a:t> = number of observed successes (i.e., Heads)</a:t>
            </a:r>
          </a:p>
          <a:p>
            <a:r>
              <a:rPr lang="en-US" dirty="0">
                <a:latin typeface="Courier" pitchFamily="2" charset="0"/>
              </a:rPr>
              <a:t>N</a:t>
            </a:r>
            <a:r>
              <a:rPr lang="en-US" dirty="0"/>
              <a:t> = total number of trials</a:t>
            </a:r>
          </a:p>
          <a:p>
            <a:r>
              <a:rPr lang="en-US" dirty="0">
                <a:latin typeface="Courier" pitchFamily="2" charset="0"/>
              </a:rPr>
              <a:t>p0 = 0.50 </a:t>
            </a:r>
            <a:r>
              <a:rPr lang="en-US" dirty="0"/>
              <a:t>is the null hypothesis of a “fair coin”</a:t>
            </a:r>
          </a:p>
          <a:p>
            <a:r>
              <a:rPr lang="en-US" dirty="0">
                <a:latin typeface="Courier" pitchFamily="2" charset="0"/>
              </a:rPr>
              <a:t>alternative = c(‘greater’) </a:t>
            </a:r>
            <a:r>
              <a:rPr lang="en-US" dirty="0"/>
              <a:t>is our one-sided hypothesis test</a:t>
            </a:r>
          </a:p>
          <a:p>
            <a:r>
              <a:rPr lang="en-US" dirty="0" err="1">
                <a:latin typeface="Courier" pitchFamily="2" charset="0"/>
              </a:rPr>
              <a:t>conf.level</a:t>
            </a:r>
            <a:r>
              <a:rPr lang="en-US" dirty="0">
                <a:latin typeface="Courier" pitchFamily="2" charset="0"/>
              </a:rPr>
              <a:t> = 0.95 </a:t>
            </a:r>
            <a:r>
              <a:rPr lang="en-US" dirty="0"/>
              <a:t>specifies the confidence interval R will report in p based on our data. </a:t>
            </a:r>
            <a:endParaRPr lang="en-US" dirty="0">
              <a:latin typeface="Courier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982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7E0E9-2E6E-1B4D-828F-217F3F741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152400"/>
            <a:ext cx="5652657" cy="639762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binom.test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10131C-ECCE-0542-B185-752CAE4D52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39" t="74431" r="31860" b="10663"/>
          <a:stretch/>
        </p:blipFill>
        <p:spPr>
          <a:xfrm>
            <a:off x="152400" y="980718"/>
            <a:ext cx="6650184" cy="21966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E0C1DF7-FC14-3246-A205-DC497CF626B4}"/>
              </a:ext>
            </a:extLst>
          </p:cNvPr>
          <p:cNvSpPr/>
          <p:nvPr/>
        </p:nvSpPr>
        <p:spPr>
          <a:xfrm>
            <a:off x="296916" y="3155534"/>
            <a:ext cx="8915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&gt; print(</a:t>
            </a:r>
            <a:r>
              <a:rPr lang="en-US" dirty="0" err="1">
                <a:latin typeface="Courier" pitchFamily="2" charset="0"/>
              </a:rPr>
              <a:t>hTest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	Exact binomial test</a:t>
            </a:r>
          </a:p>
          <a:p>
            <a:r>
              <a:rPr lang="en-US" dirty="0">
                <a:latin typeface="Courier" pitchFamily="2" charset="0"/>
              </a:rPr>
              <a:t>data:  X and N</a:t>
            </a:r>
          </a:p>
          <a:p>
            <a:r>
              <a:rPr lang="en-US" dirty="0">
                <a:latin typeface="Courier" pitchFamily="2" charset="0"/>
              </a:rPr>
              <a:t>number of successes = 70, number of trials = 100, </a:t>
            </a:r>
          </a:p>
          <a:p>
            <a:r>
              <a:rPr lang="en-US" dirty="0">
                <a:latin typeface="Courier" pitchFamily="2" charset="0"/>
              </a:rPr>
              <a:t>p-value = 3.925e-05</a:t>
            </a:r>
          </a:p>
          <a:p>
            <a:r>
              <a:rPr lang="en-US" dirty="0">
                <a:latin typeface="Courier" pitchFamily="2" charset="0"/>
              </a:rPr>
              <a:t>alternative hypothesis: true probability of success is greater than 0.5</a:t>
            </a:r>
          </a:p>
          <a:p>
            <a:r>
              <a:rPr lang="en-US" dirty="0">
                <a:latin typeface="Courier" pitchFamily="2" charset="0"/>
              </a:rPr>
              <a:t>95 percent confidence interval:</a:t>
            </a:r>
          </a:p>
          <a:p>
            <a:r>
              <a:rPr lang="en-US" dirty="0">
                <a:latin typeface="Courier" pitchFamily="2" charset="0"/>
              </a:rPr>
              <a:t> 0.6157794 1.0000000</a:t>
            </a:r>
          </a:p>
          <a:p>
            <a:r>
              <a:rPr lang="en-US" dirty="0">
                <a:latin typeface="Courier" pitchFamily="2" charset="0"/>
              </a:rPr>
              <a:t>sample estimates:</a:t>
            </a:r>
          </a:p>
          <a:p>
            <a:r>
              <a:rPr lang="en-US" dirty="0">
                <a:latin typeface="Courier" pitchFamily="2" charset="0"/>
              </a:rPr>
              <a:t>probability of success </a:t>
            </a:r>
          </a:p>
          <a:p>
            <a:r>
              <a:rPr lang="en-US" dirty="0">
                <a:latin typeface="Courier" pitchFamily="2" charset="0"/>
              </a:rPr>
              <a:t>                   0.7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3A75B91-08CA-954A-A897-17F0E9F04032}"/>
              </a:ext>
            </a:extLst>
          </p:cNvPr>
          <p:cNvGrpSpPr/>
          <p:nvPr/>
        </p:nvGrpSpPr>
        <p:grpSpPr>
          <a:xfrm>
            <a:off x="296917" y="2834877"/>
            <a:ext cx="8575023" cy="1737123"/>
            <a:chOff x="-952793" y="967977"/>
            <a:chExt cx="8575023" cy="173712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D826651-2CEC-314A-86FA-4F7A9B5DE23B}"/>
                </a:ext>
              </a:extLst>
            </p:cNvPr>
            <p:cNvSpPr/>
            <p:nvPr/>
          </p:nvSpPr>
          <p:spPr>
            <a:xfrm>
              <a:off x="-952793" y="2435908"/>
              <a:ext cx="3055883" cy="26919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0B5E87E-1CDA-CF49-B837-B512A007A0D0}"/>
                </a:ext>
              </a:extLst>
            </p:cNvPr>
            <p:cNvGrpSpPr/>
            <p:nvPr/>
          </p:nvGrpSpPr>
          <p:grpSpPr>
            <a:xfrm>
              <a:off x="2179290" y="967977"/>
              <a:ext cx="5442940" cy="1584723"/>
              <a:chOff x="1706075" y="-824893"/>
              <a:chExt cx="5442940" cy="2642165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A4941D1E-13CB-F44E-814E-90F9771AB9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06075" y="-55172"/>
                <a:ext cx="1325616" cy="187244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6286502-D4BF-5949-A28A-66F4BC4938E9}"/>
                  </a:ext>
                </a:extLst>
              </p:cNvPr>
              <p:cNvSpPr txBox="1"/>
              <p:nvPr/>
            </p:nvSpPr>
            <p:spPr>
              <a:xfrm>
                <a:off x="2870096" y="-824893"/>
                <a:ext cx="4278919" cy="1539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Same value we calculated (See Slide 8)</a:t>
                </a:r>
              </a:p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Since it’s less than 0.05 we reject the null hypothesis</a:t>
                </a: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7B5EF27-83A7-4441-BB7E-526C6F65756E}"/>
              </a:ext>
            </a:extLst>
          </p:cNvPr>
          <p:cNvGrpSpPr/>
          <p:nvPr/>
        </p:nvGrpSpPr>
        <p:grpSpPr>
          <a:xfrm>
            <a:off x="228600" y="5017929"/>
            <a:ext cx="8271146" cy="679490"/>
            <a:chOff x="-1105193" y="2335768"/>
            <a:chExt cx="8271146" cy="67949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769403A-2552-734D-B45B-80F276E97BDD}"/>
                </a:ext>
              </a:extLst>
            </p:cNvPr>
            <p:cNvSpPr/>
            <p:nvPr/>
          </p:nvSpPr>
          <p:spPr>
            <a:xfrm>
              <a:off x="-1105193" y="2435907"/>
              <a:ext cx="4495800" cy="57935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45D354D-2CED-DB4D-A681-CD3CE92E2304}"/>
                </a:ext>
              </a:extLst>
            </p:cNvPr>
            <p:cNvGrpSpPr/>
            <p:nvPr/>
          </p:nvGrpSpPr>
          <p:grpSpPr>
            <a:xfrm>
              <a:off x="3572404" y="2335768"/>
              <a:ext cx="3593549" cy="646331"/>
              <a:chOff x="3099189" y="1455587"/>
              <a:chExt cx="3593549" cy="1077610"/>
            </a:xfrm>
          </p:grpSpPr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B740F009-54BB-BA4A-8E5D-8B1CC1BADF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99189" y="2109610"/>
                <a:ext cx="6096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812841-6994-814B-A1F7-E9847943DE94}"/>
                  </a:ext>
                </a:extLst>
              </p:cNvPr>
              <p:cNvSpPr txBox="1"/>
              <p:nvPr/>
            </p:nvSpPr>
            <p:spPr>
              <a:xfrm>
                <a:off x="3403989" y="1455587"/>
                <a:ext cx="3288749" cy="1077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Confidence interval on p estimated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007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C1FEB-D48D-A445-9EE2-0C4B2ADBA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about Normal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FA5A4-D93F-E64F-AD4A-4BB553F47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this case we have a normal distribution with a </a:t>
            </a:r>
            <a:r>
              <a:rPr lang="en-US" b="1" dirty="0"/>
              <a:t>known variance</a:t>
            </a:r>
            <a:r>
              <a:rPr lang="en-US" dirty="0"/>
              <a:t> and want to test the null hypothesis.</a:t>
            </a:r>
          </a:p>
          <a:p>
            <a:r>
              <a:rPr lang="en-US" dirty="0"/>
              <a:t>These next slides go through another example from Lecture 25.</a:t>
            </a:r>
          </a:p>
        </p:txBody>
      </p:sp>
    </p:spTree>
    <p:extLst>
      <p:ext uri="{BB962C8B-B14F-4D97-AF65-F5344CB8AC3E}">
        <p14:creationId xmlns:p14="http://schemas.microsoft.com/office/powerpoint/2010/main" val="2629271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Body Weight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 the 1970s, 20–29 years old men in the U.S. had a mean </a:t>
            </a:r>
            <a:r>
              <a:rPr lang="el-GR" sz="2800" dirty="0"/>
              <a:t>μ</a:t>
            </a:r>
            <a:r>
              <a:rPr lang="en-US" sz="2800" dirty="0"/>
              <a:t> body weight of 170 pounds with standard deviation </a:t>
            </a:r>
            <a:r>
              <a:rPr lang="el-GR" sz="2800" dirty="0"/>
              <a:t>σ</a:t>
            </a:r>
            <a:r>
              <a:rPr lang="en-US" sz="2800" dirty="0"/>
              <a:t> of 40 pounds. Today, is there is a difference in mean body weight from the 1970’s value?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latin typeface="Arial" charset="0"/>
              </a:rPr>
              <a:t>Null hypothesis </a:t>
            </a:r>
            <a:r>
              <a:rPr lang="en-US" sz="2800" i="1" dirty="0">
                <a:latin typeface="Arial" charset="0"/>
              </a:rPr>
              <a:t>H</a:t>
            </a:r>
            <a:r>
              <a:rPr lang="en-US" sz="2800" baseline="-25000" dirty="0">
                <a:latin typeface="Arial" charset="0"/>
              </a:rPr>
              <a:t>0: </a:t>
            </a:r>
            <a:r>
              <a:rPr lang="el-GR" sz="2800" dirty="0">
                <a:latin typeface="Arial" charset="0"/>
                <a:cs typeface="Arial" charset="0"/>
              </a:rPr>
              <a:t>μ</a:t>
            </a:r>
            <a:r>
              <a:rPr lang="en-US" sz="2800" dirty="0">
                <a:latin typeface="Arial" charset="0"/>
                <a:cs typeface="Arial" charset="0"/>
              </a:rPr>
              <a:t> = 170</a:t>
            </a:r>
            <a:r>
              <a:rPr lang="en-US" sz="2400" dirty="0">
                <a:latin typeface="Arial" charset="0"/>
                <a:cs typeface="Arial" charset="0"/>
              </a:rPr>
              <a:t> (</a:t>
            </a:r>
            <a:r>
              <a:rPr lang="ja-JP" altLang="en-US" sz="2400" dirty="0">
                <a:latin typeface="Arial" charset="0"/>
                <a:cs typeface="Arial" charset="0"/>
              </a:rPr>
              <a:t>“</a:t>
            </a:r>
            <a:r>
              <a:rPr lang="en-US" sz="2400" dirty="0">
                <a:latin typeface="Arial" charset="0"/>
                <a:cs typeface="Arial" charset="0"/>
              </a:rPr>
              <a:t>no difference</a:t>
            </a:r>
            <a:r>
              <a:rPr lang="ja-JP" altLang="en-US" sz="2400" dirty="0">
                <a:latin typeface="Arial" charset="0"/>
                <a:cs typeface="Arial" charset="0"/>
              </a:rPr>
              <a:t>”</a:t>
            </a:r>
            <a:r>
              <a:rPr lang="en-US" sz="2400" dirty="0">
                <a:latin typeface="Arial" charset="0"/>
                <a:cs typeface="Arial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cs typeface="Arial" charset="0"/>
              </a:rPr>
              <a:t>Let’s consider a two-sided </a:t>
            </a:r>
            <a:r>
              <a:rPr lang="en-US" sz="2800" b="1" dirty="0">
                <a:latin typeface="Arial" charset="0"/>
                <a:cs typeface="Arial" charset="0"/>
              </a:rPr>
              <a:t>alternative hypothesis </a:t>
            </a:r>
            <a:r>
              <a:rPr lang="en-US" sz="2800" dirty="0">
                <a:latin typeface="Arial" charset="0"/>
                <a:cs typeface="Arial" charset="0"/>
              </a:rPr>
              <a:t>can be either </a:t>
            </a:r>
            <a:br>
              <a:rPr lang="en-US" sz="2800" dirty="0">
                <a:latin typeface="Arial" charset="0"/>
                <a:cs typeface="Arial" charset="0"/>
              </a:rPr>
            </a:br>
            <a:r>
              <a:rPr lang="en-US" sz="2800" i="1" dirty="0">
                <a:latin typeface="Arial" charset="0"/>
              </a:rPr>
              <a:t>H</a:t>
            </a:r>
            <a:r>
              <a:rPr lang="en-US" sz="2800" baseline="-25000" dirty="0">
                <a:latin typeface="Arial" charset="0"/>
              </a:rPr>
              <a:t>1: </a:t>
            </a:r>
            <a:r>
              <a:rPr lang="el-GR" sz="2800" dirty="0">
                <a:latin typeface="Arial" charset="0"/>
                <a:cs typeface="Arial" charset="0"/>
              </a:rPr>
              <a:t>μ</a:t>
            </a:r>
            <a:r>
              <a:rPr lang="en-US" sz="2800" dirty="0">
                <a:latin typeface="Arial" charset="0"/>
                <a:cs typeface="Arial" charset="0"/>
              </a:rPr>
              <a:t> ≠ 170 (</a:t>
            </a:r>
            <a:r>
              <a:rPr lang="en-US" sz="2800" b="1" dirty="0">
                <a:latin typeface="Arial" charset="0"/>
                <a:cs typeface="Arial" charset="0"/>
              </a:rPr>
              <a:t>two-sided test</a:t>
            </a:r>
            <a:r>
              <a:rPr lang="en-US" sz="2800" dirty="0">
                <a:latin typeface="Arial" charset="0"/>
                <a:cs typeface="Arial" charset="0"/>
              </a:rPr>
              <a:t>)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060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Suppose we assume that the standard deviation has not changed (</a:t>
            </a: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40).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analyze 64 different individuals and observe an average body weight of 185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avg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= 185).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will decide to accept or reject the null hypothesis if our sample average is either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much higher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much lower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based on the null hypothesis the mean is </a:t>
            </a: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170.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select a significance level of 0.05.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conduct the hypothesis test we will: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Convert our sample average to a z-statistic.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Determine our two critical values (we have two because it’s a two-sided hypothesis test).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Determine if our z-value lies outside our two critical values.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Body Weight</a:t>
            </a:r>
          </a:p>
        </p:txBody>
      </p:sp>
    </p:spTree>
    <p:extLst>
      <p:ext uri="{BB962C8B-B14F-4D97-AF65-F5344CB8AC3E}">
        <p14:creationId xmlns:p14="http://schemas.microsoft.com/office/powerpoint/2010/main" val="415204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311" y="1417638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We first standardize our observation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We look up that  </a:t>
            </a:r>
          </a:p>
          <a:p>
            <a:pPr lvl="1"/>
            <a:r>
              <a:rPr lang="en-US" sz="2400" dirty="0"/>
              <a:t>z</a:t>
            </a:r>
            <a:r>
              <a:rPr lang="en-US" sz="2400" baseline="-25000" dirty="0"/>
              <a:t>0.025</a:t>
            </a:r>
            <a:r>
              <a:rPr lang="en-US" sz="2400" dirty="0"/>
              <a:t> is equal to 1.96</a:t>
            </a:r>
            <a:r>
              <a:rPr lang="en-US" sz="2400" baseline="-25000" dirty="0"/>
              <a:t> </a:t>
            </a:r>
          </a:p>
          <a:p>
            <a:pPr lvl="1"/>
            <a:r>
              <a:rPr lang="en-US" sz="2400" dirty="0"/>
              <a:t>- z</a:t>
            </a:r>
            <a:r>
              <a:rPr lang="en-US" sz="2400" baseline="-25000" dirty="0"/>
              <a:t>0.025</a:t>
            </a:r>
            <a:r>
              <a:rPr lang="en-US" sz="2400" dirty="0"/>
              <a:t> is equal to -1.96</a:t>
            </a:r>
          </a:p>
          <a:p>
            <a:r>
              <a:rPr lang="en-US" sz="2800" dirty="0"/>
              <a:t>Since </a:t>
            </a:r>
            <a:r>
              <a:rPr lang="en-US" sz="2800" baseline="-25000" dirty="0"/>
              <a:t> </a:t>
            </a:r>
            <a:r>
              <a:rPr lang="en-US" sz="2800" dirty="0"/>
              <a:t>z= 3.00 is outside the interval (-1.96,1.96) we reject the null hypothesis.</a:t>
            </a:r>
            <a:endParaRPr lang="en-US" sz="2800" baseline="-25000" dirty="0"/>
          </a:p>
          <a:p>
            <a:pPr lvl="1"/>
            <a:endParaRPr lang="en-US" sz="2400" baseline="-25000" dirty="0"/>
          </a:p>
          <a:p>
            <a:pPr lvl="1"/>
            <a:endParaRPr lang="en-US" sz="2000" baseline="-25000" dirty="0">
              <a:latin typeface="Arial" charset="0"/>
              <a:cs typeface="Arial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Body Weight</a:t>
            </a:r>
          </a:p>
        </p:txBody>
      </p: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863" y="2220148"/>
            <a:ext cx="5254273" cy="91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733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31E2C-D577-D544-9B64-5A237AC45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Body Weight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DE7F4-6679-7C46-8D6D-DE45FCD23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600200"/>
            <a:ext cx="91440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still need to determine our z-statistic in R, but we can determine the critical values for the normal distribution computationally.</a:t>
            </a:r>
          </a:p>
          <a:p>
            <a:r>
              <a:rPr lang="en-US" dirty="0"/>
              <a:t>Upper Tail (CDF = 1-0.025) </a:t>
            </a:r>
          </a:p>
          <a:p>
            <a:pPr marL="0" indent="0">
              <a:buNone/>
            </a:pPr>
            <a:r>
              <a:rPr lang="en-US" sz="2200" dirty="0">
                <a:latin typeface="Courier" pitchFamily="2" charset="0"/>
              </a:rPr>
              <a:t>&gt; </a:t>
            </a:r>
            <a:r>
              <a:rPr lang="en-US" sz="2200" dirty="0" err="1">
                <a:latin typeface="Courier" pitchFamily="2" charset="0"/>
              </a:rPr>
              <a:t>qnorm</a:t>
            </a:r>
            <a:r>
              <a:rPr lang="en-US" sz="2200" dirty="0">
                <a:latin typeface="Courier" pitchFamily="2" charset="0"/>
              </a:rPr>
              <a:t>(0.025, mean = 0, </a:t>
            </a:r>
            <a:r>
              <a:rPr lang="en-US" sz="2200" dirty="0" err="1">
                <a:latin typeface="Courier" pitchFamily="2" charset="0"/>
              </a:rPr>
              <a:t>sd</a:t>
            </a:r>
            <a:r>
              <a:rPr lang="en-US" sz="2200" dirty="0">
                <a:latin typeface="Courier" pitchFamily="2" charset="0"/>
              </a:rPr>
              <a:t> = 1, </a:t>
            </a:r>
            <a:r>
              <a:rPr lang="en-US" sz="2200" b="1" dirty="0" err="1">
                <a:solidFill>
                  <a:srgbClr val="FF0000"/>
                </a:solidFill>
                <a:latin typeface="Courier" pitchFamily="2" charset="0"/>
              </a:rPr>
              <a:t>lower.tail</a:t>
            </a:r>
            <a:r>
              <a:rPr lang="en-US" sz="2200" b="1" dirty="0">
                <a:solidFill>
                  <a:srgbClr val="FF0000"/>
                </a:solidFill>
                <a:latin typeface="Courier" pitchFamily="2" charset="0"/>
              </a:rPr>
              <a:t> = FALSE</a:t>
            </a:r>
            <a:r>
              <a:rPr lang="en-US" sz="2200" dirty="0"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latin typeface="Courier" pitchFamily="2" charset="0"/>
              </a:rPr>
              <a:t>[1] 1.959964</a:t>
            </a:r>
          </a:p>
          <a:p>
            <a:r>
              <a:rPr lang="en-US" dirty="0"/>
              <a:t>Lower Value (CDF = 0.025)</a:t>
            </a:r>
          </a:p>
          <a:p>
            <a:pPr marL="0" indent="0">
              <a:buNone/>
            </a:pPr>
            <a:r>
              <a:rPr lang="en-US" sz="2200" dirty="0">
                <a:latin typeface="Courier" pitchFamily="2" charset="0"/>
              </a:rPr>
              <a:t>&gt; </a:t>
            </a:r>
            <a:r>
              <a:rPr lang="en-US" sz="2200" dirty="0" err="1">
                <a:latin typeface="Courier" pitchFamily="2" charset="0"/>
              </a:rPr>
              <a:t>qnorm</a:t>
            </a:r>
            <a:r>
              <a:rPr lang="en-US" sz="2200" dirty="0">
                <a:latin typeface="Courier" pitchFamily="2" charset="0"/>
              </a:rPr>
              <a:t>(0.025, mean = 0, </a:t>
            </a:r>
            <a:r>
              <a:rPr lang="en-US" sz="2200" dirty="0" err="1">
                <a:latin typeface="Courier" pitchFamily="2" charset="0"/>
              </a:rPr>
              <a:t>sd</a:t>
            </a:r>
            <a:r>
              <a:rPr lang="en-US" sz="2200" dirty="0">
                <a:latin typeface="Courier" pitchFamily="2" charset="0"/>
              </a:rPr>
              <a:t> = 1, </a:t>
            </a:r>
            <a:r>
              <a:rPr lang="en-US" sz="2200" dirty="0" err="1">
                <a:latin typeface="Courier" pitchFamily="2" charset="0"/>
              </a:rPr>
              <a:t>lower.tail</a:t>
            </a:r>
            <a:r>
              <a:rPr lang="en-US" sz="2200" dirty="0">
                <a:latin typeface="Courier" pitchFamily="2" charset="0"/>
              </a:rPr>
              <a:t> = TRUE)</a:t>
            </a:r>
          </a:p>
          <a:p>
            <a:pPr marL="0" indent="0">
              <a:buNone/>
            </a:pPr>
            <a:r>
              <a:rPr lang="en-US" sz="2200" dirty="0">
                <a:latin typeface="Courier" pitchFamily="2" charset="0"/>
              </a:rPr>
              <a:t>[1] -1.959964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Note: Since the normal distribution is symmetric, we only needed to compute 1 of these values. But we like learning about R! So we did both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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192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DBE50-ADC7-604A-8DA6-99E0C55D8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Problems #3 and #4: </a:t>
            </a:r>
            <a:br>
              <a:rPr lang="en-US" dirty="0"/>
            </a:br>
            <a:r>
              <a:rPr lang="en-US" dirty="0"/>
              <a:t>t-Tests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98182-2768-054E-95AC-9B5183BB8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These next few slides are from Lecture 26 and illustrate the basics of t-Tests</a:t>
            </a:r>
            <a:r>
              <a:rPr lang="en-US" b="1" dirty="0"/>
              <a:t>.</a:t>
            </a:r>
          </a:p>
          <a:p>
            <a:r>
              <a:rPr lang="en-US" dirty="0"/>
              <a:t>You will be:</a:t>
            </a:r>
          </a:p>
          <a:p>
            <a:pPr lvl="1"/>
            <a:r>
              <a:rPr lang="en-US" dirty="0"/>
              <a:t>Reminded of the basics of t-Tests.</a:t>
            </a:r>
          </a:p>
          <a:p>
            <a:pPr lvl="1"/>
            <a:r>
              <a:rPr lang="en-US" dirty="0"/>
              <a:t>The different types assumptions of t-Tests.</a:t>
            </a:r>
          </a:p>
          <a:p>
            <a:r>
              <a:rPr lang="en-US" dirty="0"/>
              <a:t>You will learn how to conduct t-Tests in R using their built-in functions.</a:t>
            </a:r>
          </a:p>
          <a:p>
            <a:endParaRPr lang="en-US" b="1" i="1" u="sng" dirty="0"/>
          </a:p>
        </p:txBody>
      </p:sp>
    </p:spTree>
    <p:extLst>
      <p:ext uri="{BB962C8B-B14F-4D97-AF65-F5344CB8AC3E}">
        <p14:creationId xmlns:p14="http://schemas.microsoft.com/office/powerpoint/2010/main" val="2773121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Section #11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class (and on Homework #12) you have been working on problems in </a:t>
            </a:r>
          </a:p>
          <a:p>
            <a:pPr lvl="1"/>
            <a:r>
              <a:rPr lang="en-US" dirty="0"/>
              <a:t>Hypothesis testing</a:t>
            </a:r>
          </a:p>
          <a:p>
            <a:pPr lvl="1"/>
            <a:r>
              <a:rPr lang="en-US" dirty="0"/>
              <a:t>t-Tests</a:t>
            </a:r>
          </a:p>
          <a:p>
            <a:r>
              <a:rPr lang="en-US" dirty="0"/>
              <a:t>Today in Lab, you will do computational versions in R of problems like those on Homework #12.</a:t>
            </a:r>
          </a:p>
        </p:txBody>
      </p:sp>
    </p:spTree>
    <p:extLst>
      <p:ext uri="{BB962C8B-B14F-4D97-AF65-F5344CB8AC3E}">
        <p14:creationId xmlns:p14="http://schemas.microsoft.com/office/powerpoint/2010/main" val="3405133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D8051-13FE-46AC-8085-45FCDA160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8337"/>
          </a:xfrm>
        </p:spPr>
        <p:txBody>
          <a:bodyPr>
            <a:noAutofit/>
          </a:bodyPr>
          <a:lstStyle/>
          <a:p>
            <a:r>
              <a:rPr lang="en-US" sz="4000" dirty="0"/>
              <a:t>The t-test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B42CD-BBF3-4EB0-8114-E1305C3F2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85851"/>
            <a:ext cx="8229600" cy="5357812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T-tests are handy hypothesis tests in statistics when you want to compare means</a:t>
            </a:r>
          </a:p>
          <a:p>
            <a:r>
              <a:rPr lang="en-US" sz="2800" dirty="0"/>
              <a:t>Three types: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One sample t-test --- compares the mean of your sample to some a priori specified value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Two-sample t-test/independent samples t-test --- compare the means of two (statistically independent) samples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Paired samples t-test/dependent samples t-test --- compare the means of two samples in which observations in one sample can be paired with observations in the other sample, e.g., before and after treatments</a:t>
            </a:r>
          </a:p>
          <a:p>
            <a:r>
              <a:rPr lang="en-US" sz="2800" dirty="0"/>
              <a:t>In Lab #11 and (on Homework #12) you will consider the first two kinds.</a:t>
            </a:r>
          </a:p>
        </p:txBody>
      </p:sp>
    </p:spTree>
    <p:extLst>
      <p:ext uri="{BB962C8B-B14F-4D97-AF65-F5344CB8AC3E}">
        <p14:creationId xmlns:p14="http://schemas.microsoft.com/office/powerpoint/2010/main" val="404914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D8051-13FE-46AC-8085-45FCDA160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8337"/>
          </a:xfrm>
        </p:spPr>
        <p:txBody>
          <a:bodyPr>
            <a:noAutofit/>
          </a:bodyPr>
          <a:lstStyle/>
          <a:p>
            <a:r>
              <a:rPr lang="en-US" sz="4000" dirty="0"/>
              <a:t>The t-test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DB42CD-BBF3-4EB0-8114-E1305C3F27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57324"/>
                <a:ext cx="8229600" cy="4714875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The t-tests follow the same four-step procedure that was used with hypothesis test showed in Lecture 25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State the Null and Alternate hypotheses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Construct the test statistic and locate the critical region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Determine the significance level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24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Decide whether to reject the Null hypothesis or not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DB42CD-BBF3-4EB0-8114-E1305C3F27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57324"/>
                <a:ext cx="8229600" cy="4714875"/>
              </a:xfrm>
              <a:blipFill>
                <a:blip r:embed="rId2"/>
                <a:stretch>
                  <a:fillRect l="-1389" t="-1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6455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D8051-13FE-46AC-8085-45FCDA160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8337"/>
          </a:xfrm>
        </p:spPr>
        <p:txBody>
          <a:bodyPr>
            <a:noAutofit/>
          </a:bodyPr>
          <a:lstStyle/>
          <a:p>
            <a:r>
              <a:rPr lang="en-US" sz="4000" dirty="0"/>
              <a:t>One-Sample t-Test in 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DB42CD-BBF3-4EB0-8114-E1305C3F27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990600"/>
                <a:ext cx="8229600" cy="5357812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Suppose that researchers have previously determined that the height of certain kinds of fir trees after one year follows a normal distribution with mean 5.</a:t>
                </a:r>
              </a:p>
              <a:p>
                <a:r>
                  <a:rPr lang="en-US" sz="2800" dirty="0"/>
                  <a:t>We gather data on 10 trees </a:t>
                </a:r>
                <a:br>
                  <a:rPr lang="en-US" sz="2800" dirty="0"/>
                </a:br>
                <a:r>
                  <a:rPr lang="en-US" sz="2200" dirty="0">
                    <a:latin typeface="Courier" pitchFamily="2" charset="0"/>
                  </a:rPr>
                  <a:t>data = c(4.687359,3.942873,4.696985,4.407805,4.665741,3.486479,6.950038,4.947215,4.849678,4.817171);</a:t>
                </a:r>
                <a:endParaRPr lang="en-US" sz="2800" dirty="0"/>
              </a:p>
              <a:p>
                <a:r>
                  <a:rPr lang="en-US" sz="2800" dirty="0"/>
                  <a:t>We want to decide between null and alternative hypotheses at the 0.05 level of significance</a:t>
                </a:r>
                <a:br>
                  <a:rPr lang="en-US" sz="28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:</m:t>
                    </m:r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5  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𝑣𝑠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:</m:t>
                    </m:r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5.</m:t>
                    </m:r>
                  </m:oMath>
                </a14:m>
                <a:br>
                  <a:rPr lang="en-US" sz="280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DB42CD-BBF3-4EB0-8114-E1305C3F27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990600"/>
                <a:ext cx="8229600" cy="5357812"/>
              </a:xfrm>
              <a:blipFill>
                <a:blip r:embed="rId2"/>
                <a:stretch>
                  <a:fillRect l="-1389" t="-1422" r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6189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D8051-13FE-46AC-8085-45FCDA160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68337"/>
          </a:xfrm>
        </p:spPr>
        <p:txBody>
          <a:bodyPr>
            <a:noAutofit/>
          </a:bodyPr>
          <a:lstStyle/>
          <a:p>
            <a:r>
              <a:rPr lang="en-US" sz="4000" dirty="0"/>
              <a:t>One-Sample t-Test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B42CD-BBF3-4EB0-8114-E1305C3F2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670964"/>
            <a:ext cx="8229600" cy="5882235"/>
          </a:xfrm>
        </p:spPr>
        <p:txBody>
          <a:bodyPr>
            <a:noAutofit/>
          </a:bodyPr>
          <a:lstStyle/>
          <a:p>
            <a:r>
              <a:rPr lang="en-US" sz="2000" dirty="0"/>
              <a:t>In the example we did in class we had to translate things into T statistics, but in R, we have a 1-line command for a two-sided test!!</a:t>
            </a:r>
          </a:p>
          <a:p>
            <a:pPr marL="0" indent="0">
              <a:buNone/>
            </a:pPr>
            <a:r>
              <a:rPr lang="en-US" sz="2000" dirty="0" err="1">
                <a:latin typeface="Courier" pitchFamily="2" charset="0"/>
              </a:rPr>
              <a:t>hTest</a:t>
            </a:r>
            <a:r>
              <a:rPr lang="en-US" sz="2000" dirty="0">
                <a:latin typeface="Courier" pitchFamily="2" charset="0"/>
              </a:rPr>
              <a:t> = </a:t>
            </a:r>
            <a:r>
              <a:rPr lang="en-US" sz="2000" dirty="0" err="1">
                <a:latin typeface="Courier" pitchFamily="2" charset="0"/>
              </a:rPr>
              <a:t>t.test</a:t>
            </a:r>
            <a:r>
              <a:rPr lang="en-US" sz="2000" dirty="0">
                <a:latin typeface="Courier" pitchFamily="2" charset="0"/>
              </a:rPr>
              <a:t>(data, mu = mu0)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print(</a:t>
            </a:r>
            <a:r>
              <a:rPr lang="en-US" sz="2000" dirty="0" err="1">
                <a:latin typeface="Courier" pitchFamily="2" charset="0"/>
              </a:rPr>
              <a:t>hTest</a:t>
            </a:r>
            <a:r>
              <a:rPr lang="en-US" sz="2000" dirty="0"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	One Sample t-test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data:  data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t = -0.89661, df = 9, p-value = 0.3933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alternative hypothesis: true mean is not equal to 5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95 percent confidence interval: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4.102102 5.388167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sample estimates: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mean of x 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4.745134</a:t>
            </a:r>
            <a:endParaRPr lang="en-US" sz="2000" dirty="0"/>
          </a:p>
          <a:p>
            <a:r>
              <a:rPr lang="en-US" sz="2000" dirty="0"/>
              <a:t>In this case we can see our t statistic is -0.89661 and we have 9 degrees of freedom. </a:t>
            </a:r>
          </a:p>
          <a:p>
            <a:r>
              <a:rPr lang="en-US" sz="2000" dirty="0"/>
              <a:t>Since the p-value of 0.3933 is larger than 0.05 we do not reject H</a:t>
            </a:r>
            <a:r>
              <a:rPr lang="en-US" sz="2000" baseline="-25000" dirty="0"/>
              <a:t>0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8290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D8051-13FE-46AC-8085-45FCDA160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68337"/>
          </a:xfrm>
        </p:spPr>
        <p:txBody>
          <a:bodyPr>
            <a:noAutofit/>
          </a:bodyPr>
          <a:lstStyle/>
          <a:p>
            <a:r>
              <a:rPr lang="en-US" sz="4000" dirty="0"/>
              <a:t>One-Sample t-Test in 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DB42CD-BBF3-4EB0-8114-E1305C3F27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752600"/>
                <a:ext cx="8839200" cy="3124967"/>
              </a:xfrm>
            </p:spPr>
            <p:txBody>
              <a:bodyPr>
                <a:noAutofit/>
              </a:bodyPr>
              <a:lstStyle/>
              <a:p>
                <a:r>
                  <a:rPr lang="en-US" sz="3000" dirty="0"/>
                  <a:t>Note, we can use the same command to </a:t>
                </a:r>
                <a:r>
                  <a:rPr lang="en-US" sz="3000"/>
                  <a:t>do one-sided </a:t>
                </a:r>
                <a:r>
                  <a:rPr lang="en-US" sz="3000" dirty="0"/>
                  <a:t>t-tests with the option alternative.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</a:rPr>
                      <m:t>:</m:t>
                    </m:r>
                    <m:acc>
                      <m:accPr>
                        <m:chr m:val="̅"/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3000" i="1">
                        <a:latin typeface="Cambria Math" panose="02040503050406030204" pitchFamily="18" charset="0"/>
                      </a:rPr>
                      <m:t>=5  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𝑣𝑠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</a:rPr>
                      <m:t>:</m:t>
                    </m:r>
                    <m:acc>
                      <m:accPr>
                        <m:chr m:val="̅"/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sz="3000" dirty="0"/>
              </a:p>
              <a:p>
                <a:pPr marL="0" indent="0">
                  <a:buNone/>
                </a:pPr>
                <a:r>
                  <a:rPr lang="en-US" sz="2000" dirty="0" err="1">
                    <a:latin typeface="Courier" pitchFamily="2" charset="0"/>
                  </a:rPr>
                  <a:t>hTest</a:t>
                </a:r>
                <a:r>
                  <a:rPr lang="en-US" sz="2000" dirty="0">
                    <a:latin typeface="Courier" pitchFamily="2" charset="0"/>
                  </a:rPr>
                  <a:t> = </a:t>
                </a:r>
                <a:r>
                  <a:rPr lang="en-US" sz="2000" dirty="0" err="1">
                    <a:latin typeface="Courier" pitchFamily="2" charset="0"/>
                  </a:rPr>
                  <a:t>t.test</a:t>
                </a:r>
                <a:r>
                  <a:rPr lang="en-US" sz="2000" dirty="0">
                    <a:latin typeface="Courier" pitchFamily="2" charset="0"/>
                  </a:rPr>
                  <a:t>(data, mu = mu0, alternative = “greater”)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</a:rPr>
                      <m:t>:</m:t>
                    </m:r>
                    <m:acc>
                      <m:accPr>
                        <m:chr m:val="̅"/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3000" i="1">
                        <a:latin typeface="Cambria Math" panose="02040503050406030204" pitchFamily="18" charset="0"/>
                      </a:rPr>
                      <m:t>=5  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𝑣𝑠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</a:rPr>
                      <m:t>:</m:t>
                    </m:r>
                    <m:acc>
                      <m:accPr>
                        <m:chr m:val="̅"/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sz="3000" dirty="0">
                  <a:latin typeface="Courier" pitchFamily="2" charset="0"/>
                </a:endParaRPr>
              </a:p>
              <a:p>
                <a:pPr marL="0" indent="0">
                  <a:buNone/>
                </a:pPr>
                <a:r>
                  <a:rPr lang="en-US" sz="2000" dirty="0" err="1">
                    <a:latin typeface="Courier" pitchFamily="2" charset="0"/>
                  </a:rPr>
                  <a:t>hTest</a:t>
                </a:r>
                <a:r>
                  <a:rPr lang="en-US" sz="2000" dirty="0">
                    <a:latin typeface="Courier" pitchFamily="2" charset="0"/>
                  </a:rPr>
                  <a:t> = </a:t>
                </a:r>
                <a:r>
                  <a:rPr lang="en-US" sz="2000" dirty="0" err="1">
                    <a:latin typeface="Courier" pitchFamily="2" charset="0"/>
                  </a:rPr>
                  <a:t>t.test</a:t>
                </a:r>
                <a:r>
                  <a:rPr lang="en-US" sz="2000" dirty="0">
                    <a:latin typeface="Courier" pitchFamily="2" charset="0"/>
                  </a:rPr>
                  <a:t>(data, mu = mu0, alternative = “less”)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DB42CD-BBF3-4EB0-8114-E1305C3F27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752600"/>
                <a:ext cx="8839200" cy="3124967"/>
              </a:xfrm>
              <a:blipFill>
                <a:blip r:embed="rId2"/>
                <a:stretch>
                  <a:fillRect l="-1379" t="-2539" r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52577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D8051-13FE-46AC-8085-45FCDA160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8337"/>
          </a:xfrm>
        </p:spPr>
        <p:txBody>
          <a:bodyPr>
            <a:noAutofit/>
          </a:bodyPr>
          <a:lstStyle/>
          <a:p>
            <a:r>
              <a:rPr lang="en-US" sz="4000" dirty="0"/>
              <a:t>Two Sample t-test in 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DB42CD-BBF3-4EB0-8114-E1305C3F27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42976"/>
                <a:ext cx="8229600" cy="5640386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Calculate an independent samples t test for the following data sets with significance level 5%:</a:t>
                </a:r>
                <a:endParaRPr lang="en-US" sz="2800" dirty="0">
                  <a:latin typeface="Courier" pitchFamily="2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Courier" pitchFamily="2" charset="0"/>
                  </a:rPr>
                  <a:t>A = c(1,2,2,3,3,4,4,4,5,6,7);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Courier" pitchFamily="2" charset="0"/>
                  </a:rPr>
                  <a:t>B = c(1,3,4,5,5,6,7,7,8,9,10);</a:t>
                </a:r>
                <a:endParaRPr lang="en-US" sz="2800" dirty="0"/>
              </a:p>
              <a:p>
                <a:r>
                  <a:rPr lang="en-US" sz="2800" dirty="0"/>
                  <a:t>The variances are not assumed to be equal. In class we calculated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800" dirty="0"/>
                  <a:t> and determined a complicated expression for the t statistic, ended up with a non-integer degree of freedom and looked up values. That’s too much man! </a:t>
                </a:r>
                <a:r>
                  <a:rPr lang="en-US" sz="2800" dirty="0">
                    <a:sym typeface="Wingdings" pitchFamily="2" charset="2"/>
                  </a:rPr>
                  <a:t></a:t>
                </a:r>
                <a:endParaRPr lang="en-US" sz="2800" dirty="0"/>
              </a:p>
              <a:p>
                <a:r>
                  <a:rPr lang="en-US" sz="2800" dirty="0"/>
                  <a:t>R’s t-test command also handles two sample t-tests.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DB42CD-BBF3-4EB0-8114-E1305C3F27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42976"/>
                <a:ext cx="8229600" cy="5640386"/>
              </a:xfrm>
              <a:blipFill>
                <a:blip r:embed="rId2"/>
                <a:stretch>
                  <a:fillRect l="-1698" t="-1124" r="-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49051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D8051-13FE-46AC-8085-45FCDA160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8337"/>
          </a:xfrm>
        </p:spPr>
        <p:txBody>
          <a:bodyPr>
            <a:noAutofit/>
          </a:bodyPr>
          <a:lstStyle/>
          <a:p>
            <a:r>
              <a:rPr lang="en-US" sz="4000" dirty="0"/>
              <a:t>Two Sample t-test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B42CD-BBF3-4EB0-8114-E1305C3F2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42976"/>
            <a:ext cx="8229600" cy="564038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800" dirty="0">
                <a:latin typeface="Courier" pitchFamily="2" charset="0"/>
              </a:rPr>
              <a:t>A = c(1,2,2,3,3,4,4,4,5,6,7);</a:t>
            </a:r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</a:rPr>
              <a:t>B = c(1,3,4,5,5,6,7,7,8,9,10);</a:t>
            </a:r>
          </a:p>
          <a:p>
            <a:pPr marL="0" indent="0">
              <a:buNone/>
            </a:pPr>
            <a:endParaRPr lang="en-US" sz="2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Courier" pitchFamily="2" charset="0"/>
              </a:rPr>
              <a:t>hTest</a:t>
            </a:r>
            <a:r>
              <a:rPr lang="en-US" sz="2800" dirty="0">
                <a:latin typeface="Courier" pitchFamily="2" charset="0"/>
              </a:rPr>
              <a:t> = </a:t>
            </a:r>
            <a:r>
              <a:rPr lang="en-US" sz="2800" dirty="0" err="1">
                <a:latin typeface="Courier" pitchFamily="2" charset="0"/>
              </a:rPr>
              <a:t>t.test</a:t>
            </a:r>
            <a:r>
              <a:rPr lang="en-US" sz="2800" dirty="0">
                <a:latin typeface="Courier" pitchFamily="2" charset="0"/>
              </a:rPr>
              <a:t>(A,B)</a:t>
            </a:r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</a:rPr>
              <a:t>print(</a:t>
            </a:r>
            <a:r>
              <a:rPr lang="en-US" sz="2800" dirty="0" err="1">
                <a:latin typeface="Courier" pitchFamily="2" charset="0"/>
              </a:rPr>
              <a:t>hTest</a:t>
            </a:r>
            <a:r>
              <a:rPr lang="en-US" sz="2800" dirty="0"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endParaRPr lang="en-US" sz="2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</a:rPr>
              <a:t>	Welch Two Sample t-test</a:t>
            </a:r>
          </a:p>
          <a:p>
            <a:pPr marL="0" indent="0">
              <a:buNone/>
            </a:pPr>
            <a:endParaRPr lang="en-US" sz="2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</a:rPr>
              <a:t>data:  A and B</a:t>
            </a:r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</a:rPr>
              <a:t>t = -2.2537, df = 17.527, p-value = 0.03728</a:t>
            </a:r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</a:rPr>
              <a:t>alternative hypothesis: true difference in means is not equal to 0</a:t>
            </a:r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</a:rPr>
              <a:t>95 percent confidence interval:</a:t>
            </a:r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</a:rPr>
              <a:t> -4.2196357 -0.1440007</a:t>
            </a:r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</a:rPr>
              <a:t>sample estimates:</a:t>
            </a:r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</a:rPr>
              <a:t>mean of x mean of y </a:t>
            </a:r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</a:rPr>
              <a:t> 3.727273  5.909091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D68DCEC-49BB-AA47-ADBF-645853B7B718}"/>
              </a:ext>
            </a:extLst>
          </p:cNvPr>
          <p:cNvGrpSpPr/>
          <p:nvPr/>
        </p:nvGrpSpPr>
        <p:grpSpPr>
          <a:xfrm>
            <a:off x="4419600" y="1981200"/>
            <a:ext cx="4646177" cy="2001181"/>
            <a:chOff x="-952793" y="703919"/>
            <a:chExt cx="4646177" cy="200118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3DAA5BF-4837-6D4A-A27B-4AC43BE76642}"/>
                </a:ext>
              </a:extLst>
            </p:cNvPr>
            <p:cNvSpPr/>
            <p:nvPr/>
          </p:nvSpPr>
          <p:spPr>
            <a:xfrm>
              <a:off x="-952793" y="2435908"/>
              <a:ext cx="3055883" cy="26919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CEF768D-B094-5A4B-989F-EFD869C3361E}"/>
                </a:ext>
              </a:extLst>
            </p:cNvPr>
            <p:cNvGrpSpPr/>
            <p:nvPr/>
          </p:nvGrpSpPr>
          <p:grpSpPr>
            <a:xfrm>
              <a:off x="-38393" y="703919"/>
              <a:ext cx="3731777" cy="1615716"/>
              <a:chOff x="-511608" y="-1265150"/>
              <a:chExt cx="3731777" cy="2693839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B56DD194-3785-4D45-81CD-255A166596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259" y="5062"/>
                <a:ext cx="479533" cy="142362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E06D54E-B4A3-384C-BFD5-574484D350E1}"/>
                  </a:ext>
                </a:extLst>
              </p:cNvPr>
              <p:cNvSpPr txBox="1"/>
              <p:nvPr/>
            </p:nvSpPr>
            <p:spPr>
              <a:xfrm>
                <a:off x="-511608" y="-1265150"/>
                <a:ext cx="3731777" cy="1077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Since p-value is less than 0.05 we reject the null hypothesis!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356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/>
              <a:t>Lab #11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267200"/>
          </a:xfrm>
        </p:spPr>
        <p:txBody>
          <a:bodyPr>
            <a:normAutofit/>
          </a:bodyPr>
          <a:lstStyle/>
          <a:p>
            <a:r>
              <a:rPr lang="en-US" dirty="0"/>
              <a:t>Complete the Lab #11 (Lab11.pdf) worksheet. </a:t>
            </a:r>
          </a:p>
          <a:p>
            <a:r>
              <a:rPr lang="en-US" b="1" dirty="0"/>
              <a:t>Note:</a:t>
            </a:r>
            <a:r>
              <a:rPr lang="en-US" dirty="0"/>
              <a:t> These problems are very similar to Homework #12 and will (hopefully) help you with this assignment and Homework #12 Quiz.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68324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1AC07-E09C-C142-89AB-75643BC4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Section #11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FC3B7-87BA-2446-BF04-37FDF7CB7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 today, you will receive 2 R scripts (Lab11FollowAlong.R and Lab11.R) and 4 CSV files (1 for each problem).</a:t>
            </a:r>
          </a:p>
          <a:p>
            <a:pPr lvl="1"/>
            <a:r>
              <a:rPr lang="en-US" dirty="0"/>
              <a:t>Lab11FollowAlong.R: Will go through this lecture</a:t>
            </a:r>
          </a:p>
          <a:p>
            <a:pPr lvl="1"/>
            <a:r>
              <a:rPr lang="en-US" dirty="0"/>
              <a:t>Lab11.R: Template for your worksheet</a:t>
            </a:r>
          </a:p>
          <a:p>
            <a:r>
              <a:rPr lang="en-US" dirty="0"/>
              <a:t>It is important to have all of these in the same directory on your computer and this directory needs to be set as the </a:t>
            </a:r>
            <a:r>
              <a:rPr lang="en-US" b="1" dirty="0"/>
              <a:t>working directory.</a:t>
            </a:r>
            <a:endParaRPr lang="en-US" dirty="0"/>
          </a:p>
          <a:p>
            <a:r>
              <a:rPr lang="en-US" dirty="0"/>
              <a:t>You can set the </a:t>
            </a:r>
            <a:r>
              <a:rPr lang="en-US" b="1" dirty="0"/>
              <a:t>working directory </a:t>
            </a:r>
            <a:r>
              <a:rPr lang="en-US" dirty="0"/>
              <a:t>in R by with the “Session menu” (Session -&gt; Set Working Directory)</a:t>
            </a:r>
            <a:endParaRPr lang="en-US" b="1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240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R: Programming Environment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Most people use an integrated programming environment (IDE) for R that lets you interact with:</a:t>
            </a:r>
          </a:p>
          <a:p>
            <a:pPr lvl="1"/>
            <a:r>
              <a:rPr lang="en-US" b="1" dirty="0"/>
              <a:t>The console: </a:t>
            </a:r>
            <a:r>
              <a:rPr lang="en-US" dirty="0"/>
              <a:t>where you tell the computer which R programs/files or commands to run</a:t>
            </a:r>
          </a:p>
          <a:p>
            <a:pPr lvl="1"/>
            <a:r>
              <a:rPr lang="en-US" b="1" dirty="0"/>
              <a:t>R Source Code/Files: </a:t>
            </a:r>
            <a:r>
              <a:rPr lang="en-US" dirty="0"/>
              <a:t>open/edit any R code you have written. (Typically you write R code in files with a .R suffix.)</a:t>
            </a:r>
          </a:p>
          <a:p>
            <a:pPr lvl="1"/>
            <a:r>
              <a:rPr lang="en-US" b="1" dirty="0"/>
              <a:t>Program output: </a:t>
            </a:r>
            <a:r>
              <a:rPr lang="en-US" dirty="0"/>
              <a:t>Figures/charts you produce </a:t>
            </a:r>
          </a:p>
          <a:p>
            <a:endParaRPr lang="en-US" dirty="0"/>
          </a:p>
          <a:p>
            <a:r>
              <a:rPr lang="en-US" dirty="0"/>
              <a:t>Prof Sindi uses and recommends </a:t>
            </a:r>
            <a:r>
              <a:rPr lang="en-US" dirty="0" err="1"/>
              <a:t>RStudio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https://www.rstudio.com/</a:t>
            </a:r>
            <a:r>
              <a:rPr lang="en-US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70179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DBE50-ADC7-604A-8DA6-99E0C55D8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Problems #1 and 2: </a:t>
            </a:r>
            <a:br>
              <a:rPr lang="en-US" dirty="0"/>
            </a:br>
            <a:r>
              <a:rPr lang="en-US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98182-2768-054E-95AC-9B5183BB8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next few slides are from Lecture 25 and illustrate </a:t>
            </a:r>
            <a:r>
              <a:rPr lang="en-US" b="1" dirty="0"/>
              <a:t>hypothesis testing.</a:t>
            </a:r>
          </a:p>
          <a:p>
            <a:r>
              <a:rPr lang="en-US" dirty="0"/>
              <a:t>You will walk through:</a:t>
            </a:r>
          </a:p>
          <a:p>
            <a:pPr lvl="1"/>
            <a:r>
              <a:rPr lang="en-US" dirty="0"/>
              <a:t>The basics of hypothesis testing</a:t>
            </a:r>
          </a:p>
          <a:p>
            <a:pPr lvl="1"/>
            <a:r>
              <a:rPr lang="en-US" dirty="0"/>
              <a:t>The example you did in class</a:t>
            </a:r>
          </a:p>
          <a:p>
            <a:r>
              <a:rPr lang="en-US" dirty="0"/>
              <a:t>We will demonstrate in R how to conduct the same hypothesis test.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466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8B3A-0103-0548-AD14-85B682CF750E}" type="slidenum">
              <a:rPr lang="en-US"/>
              <a:pPr/>
              <a:t>6</a:t>
            </a:fld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You only reject the null hypothesis if there is strong evidence that your outcome would be </a:t>
            </a:r>
            <a:r>
              <a:rPr lang="en-US" sz="2800" b="1" dirty="0"/>
              <a:t>extremely unlikely.</a:t>
            </a:r>
          </a:p>
          <a:p>
            <a:pPr>
              <a:lnSpc>
                <a:spcPct val="90000"/>
              </a:lnSpc>
            </a:pPr>
            <a:r>
              <a:rPr lang="en-US" sz="2800" b="1" dirty="0"/>
              <a:t>Steps in a Hypothesis Test: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400" dirty="0"/>
              <a:t>Formulate the Null and Alternate Hypothesis.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400" dirty="0"/>
              <a:t>Construct a </a:t>
            </a:r>
            <a:r>
              <a:rPr lang="en-US" sz="2400" b="1" dirty="0"/>
              <a:t>test statistic </a:t>
            </a:r>
            <a:r>
              <a:rPr lang="en-US" sz="2400" dirty="0"/>
              <a:t>and</a:t>
            </a:r>
            <a:r>
              <a:rPr lang="en-US" sz="2400" b="1" dirty="0"/>
              <a:t> </a:t>
            </a:r>
            <a:r>
              <a:rPr lang="en-US" sz="2400" dirty="0"/>
              <a:t>locate the </a:t>
            </a:r>
            <a:r>
              <a:rPr lang="en-US" sz="2400" b="1" dirty="0"/>
              <a:t>critical region</a:t>
            </a:r>
            <a:r>
              <a:rPr lang="en-US" sz="2400" dirty="0"/>
              <a:t> (what you are going to test to decide whether you will reject the null or not).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400" dirty="0"/>
              <a:t>Determine your “cut-off” level to reject the null hypothesis (significance level, denoted by α).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400" dirty="0"/>
              <a:t>Decide whether you reject the null hypothesis.</a:t>
            </a:r>
          </a:p>
        </p:txBody>
      </p:sp>
    </p:spTree>
    <p:extLst>
      <p:ext uri="{BB962C8B-B14F-4D97-AF65-F5344CB8AC3E}">
        <p14:creationId xmlns:p14="http://schemas.microsoft.com/office/powerpoint/2010/main" val="356817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9584"/>
          </a:xfrm>
        </p:spPr>
        <p:txBody>
          <a:bodyPr>
            <a:normAutofit/>
          </a:bodyPr>
          <a:lstStyle/>
          <a:p>
            <a:r>
              <a:rPr lang="en-US" dirty="0"/>
              <a:t>Example: Fair/Biased Coin Flip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7112"/>
            <a:ext cx="8229600" cy="4969052"/>
          </a:xfrm>
        </p:spPr>
        <p:txBody>
          <a:bodyPr>
            <a:normAutofit/>
          </a:bodyPr>
          <a:lstStyle/>
          <a:p>
            <a:r>
              <a:rPr lang="en-US" sz="2800" b="1" dirty="0"/>
              <a:t>Goal:</a:t>
            </a:r>
            <a:r>
              <a:rPr lang="en-US" sz="2800" dirty="0"/>
              <a:t> Determine if a coin is fair if we observe 70 out of 100 flips are heads.</a:t>
            </a:r>
          </a:p>
          <a:p>
            <a:r>
              <a:rPr lang="en-US" sz="2800" b="1" dirty="0"/>
              <a:t>Formulate the Hypotheses:</a:t>
            </a:r>
          </a:p>
          <a:p>
            <a:pPr lvl="1"/>
            <a:r>
              <a:rPr lang="en-US" sz="2400" dirty="0"/>
              <a:t>H</a:t>
            </a:r>
            <a:r>
              <a:rPr lang="en-US" sz="2400" baseline="-25000" dirty="0"/>
              <a:t>0</a:t>
            </a:r>
            <a:r>
              <a:rPr lang="en-US" sz="2400" dirty="0"/>
              <a:t>: p = ½ (The coin is fair)</a:t>
            </a:r>
          </a:p>
          <a:p>
            <a:pPr lvl="1"/>
            <a:r>
              <a:rPr lang="en-US" sz="2400" dirty="0"/>
              <a:t>H</a:t>
            </a:r>
            <a:r>
              <a:rPr lang="en-US" sz="2400" baseline="-25000" dirty="0"/>
              <a:t>1</a:t>
            </a:r>
            <a:r>
              <a:rPr lang="en-US" sz="2400" dirty="0"/>
              <a:t>: p &gt; ½ (The coin is biased for heads)</a:t>
            </a:r>
          </a:p>
          <a:p>
            <a:r>
              <a:rPr lang="en-US" sz="2800" b="1" dirty="0"/>
              <a:t>Construct the Test Statistic and Critical Region: </a:t>
            </a:r>
            <a:r>
              <a:rPr lang="en-US" sz="2800" dirty="0"/>
              <a:t>Since we observe 70 heads, we will see if ≥ 70 heads is likely under H</a:t>
            </a:r>
            <a:r>
              <a:rPr lang="en-US" sz="2800" baseline="-25000" dirty="0"/>
              <a:t>0</a:t>
            </a:r>
            <a:r>
              <a:rPr lang="en-US" sz="2800" dirty="0"/>
              <a:t>. </a:t>
            </a:r>
          </a:p>
          <a:p>
            <a:r>
              <a:rPr lang="en-US" sz="2800" b="1" dirty="0"/>
              <a:t>Significance Level: </a:t>
            </a:r>
            <a:r>
              <a:rPr lang="en-US" sz="2800" dirty="0"/>
              <a:t>We choose </a:t>
            </a:r>
            <a:r>
              <a:rPr lang="en-US" sz="2800" b="1" dirty="0">
                <a:latin typeface="Lucida Grande" charset="0"/>
              </a:rPr>
              <a:t>α</a:t>
            </a:r>
            <a:r>
              <a:rPr lang="en-US" sz="2800" b="1" dirty="0"/>
              <a:t> = 0.05</a:t>
            </a:r>
          </a:p>
          <a:p>
            <a:r>
              <a:rPr lang="en-US" sz="2800" b="1" dirty="0"/>
              <a:t>Compute Outcome: </a:t>
            </a:r>
            <a:r>
              <a:rPr lang="en-US" sz="2800" dirty="0"/>
              <a:t>P( ≥ 70 Heads | H</a:t>
            </a:r>
            <a:r>
              <a:rPr lang="en-US" sz="2800" baseline="-25000" dirty="0"/>
              <a:t>0</a:t>
            </a:r>
            <a:r>
              <a:rPr lang="en-US" sz="2800" dirty="0"/>
              <a:t>)</a:t>
            </a:r>
            <a:endParaRPr lang="en-US" sz="2800" b="1" dirty="0"/>
          </a:p>
          <a:p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152200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Fair/Biased Coin Flip</a:t>
            </a:r>
          </a:p>
        </p:txBody>
      </p:sp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Autofit/>
          </a:bodyPr>
          <a:lstStyle/>
          <a:p>
            <a:r>
              <a:rPr lang="en-US" sz="2800" b="1" dirty="0"/>
              <a:t>Compute Outcome: </a:t>
            </a:r>
            <a:r>
              <a:rPr lang="en-US" sz="2800" dirty="0"/>
              <a:t>P( ≥  70 Heads | H</a:t>
            </a:r>
            <a:r>
              <a:rPr lang="en-US" sz="2800" baseline="-25000" dirty="0"/>
              <a:t>0</a:t>
            </a:r>
            <a:r>
              <a:rPr lang="en-US" sz="2800" dirty="0"/>
              <a:t>)</a:t>
            </a:r>
          </a:p>
          <a:p>
            <a:endParaRPr lang="en-US" sz="2800" b="1" dirty="0"/>
          </a:p>
          <a:p>
            <a:endParaRPr lang="en-US" sz="2800" b="1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Because the outcome of at least 70 heads occurs with probability 0.00004 &lt; 0.05, we reject the null hypothesis in favor of the alternate.</a:t>
            </a:r>
          </a:p>
          <a:p>
            <a:r>
              <a:rPr lang="en-US" sz="2800" dirty="0"/>
              <a:t>That is, since the outcome we observe has less than a 5% chance of being true under the null hypothesis, we reject it.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55" y="2156416"/>
            <a:ext cx="7834489" cy="145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38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C1FEB-D48D-A445-9EE2-0C4B2ADBA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Conduct this </a:t>
            </a:r>
            <a:br>
              <a:rPr lang="en-US" dirty="0"/>
            </a:br>
            <a:r>
              <a:rPr lang="en-US" dirty="0"/>
              <a:t>Same Test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FA5A4-D93F-E64F-AD4A-4BB553F47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previous example, we implicitly used a computer to sum values from n = 70 to 100.</a:t>
            </a:r>
          </a:p>
          <a:p>
            <a:r>
              <a:rPr lang="en-US" dirty="0"/>
              <a:t>Now let’s see how we can use R to do this calculation and obtain important information related to the hypothesis test.</a:t>
            </a:r>
          </a:p>
          <a:p>
            <a:r>
              <a:rPr lang="en-US" dirty="0"/>
              <a:t>We will use the R function </a:t>
            </a:r>
            <a:r>
              <a:rPr lang="en-US" dirty="0" err="1">
                <a:latin typeface="Courier" pitchFamily="2" charset="0"/>
              </a:rPr>
              <a:t>binom.test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>
                <a:latin typeface="Courier" pitchFamily="2" charset="0"/>
              </a:rPr>
              <a:t>? </a:t>
            </a:r>
            <a:r>
              <a:rPr lang="en-US" dirty="0" err="1">
                <a:latin typeface="Courier" pitchFamily="2" charset="0"/>
              </a:rPr>
              <a:t>binom.test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gives the help information</a:t>
            </a:r>
          </a:p>
        </p:txBody>
      </p:sp>
    </p:spTree>
    <p:extLst>
      <p:ext uri="{BB962C8B-B14F-4D97-AF65-F5344CB8AC3E}">
        <p14:creationId xmlns:p14="http://schemas.microsoft.com/office/powerpoint/2010/main" val="1876974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9539</TotalTime>
  <Words>1968</Words>
  <Application>Microsoft Office PowerPoint</Application>
  <PresentationFormat>On-screen Show (4:3)</PresentationFormat>
  <Paragraphs>198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Courier</vt:lpstr>
      <vt:lpstr>Lucida Grande</vt:lpstr>
      <vt:lpstr>Arial</vt:lpstr>
      <vt:lpstr>Calibri</vt:lpstr>
      <vt:lpstr>Cambria Math</vt:lpstr>
      <vt:lpstr>Courier New</vt:lpstr>
      <vt:lpstr>Wingdings</vt:lpstr>
      <vt:lpstr>Office Theme</vt:lpstr>
      <vt:lpstr>Hypothesis Testing &amp; t Tests</vt:lpstr>
      <vt:lpstr>Discussion Section #11</vt:lpstr>
      <vt:lpstr>Discussion Section #11</vt:lpstr>
      <vt:lpstr>R: Programming Environment </vt:lpstr>
      <vt:lpstr>Problems #1 and 2:  Hypothesis Testing</vt:lpstr>
      <vt:lpstr>Hypothesis Testing</vt:lpstr>
      <vt:lpstr>Example: Fair/Biased Coin Flip</vt:lpstr>
      <vt:lpstr>Example: Fair/Biased Coin Flip</vt:lpstr>
      <vt:lpstr>How to Conduct this  Same Test in R</vt:lpstr>
      <vt:lpstr>? binom.test</vt:lpstr>
      <vt:lpstr>? binom.test</vt:lpstr>
      <vt:lpstr>Binomial Hypothesis Test</vt:lpstr>
      <vt:lpstr>binom.test Output</vt:lpstr>
      <vt:lpstr>What about Normal Distribution</vt:lpstr>
      <vt:lpstr>Example: Body Weight</vt:lpstr>
      <vt:lpstr>Example: Body Weight</vt:lpstr>
      <vt:lpstr>Example: Body Weight</vt:lpstr>
      <vt:lpstr>Example: Body Weight in R</vt:lpstr>
      <vt:lpstr>Problems #3 and #4:  t-Tests</vt:lpstr>
      <vt:lpstr>The t-test</vt:lpstr>
      <vt:lpstr>The t-test</vt:lpstr>
      <vt:lpstr>One-Sample t-Test in R</vt:lpstr>
      <vt:lpstr>One-Sample t-Test in R</vt:lpstr>
      <vt:lpstr>One-Sample t-Test in R</vt:lpstr>
      <vt:lpstr>Two Sample t-test in R</vt:lpstr>
      <vt:lpstr>Two Sample t-test in R</vt:lpstr>
      <vt:lpstr>Lab #11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Harish S. Bhat</dc:creator>
  <cp:lastModifiedBy>Lihong Zhao</cp:lastModifiedBy>
  <cp:revision>252</cp:revision>
  <dcterms:created xsi:type="dcterms:W3CDTF">2011-08-25T16:29:15Z</dcterms:created>
  <dcterms:modified xsi:type="dcterms:W3CDTF">2020-12-06T22:32:28Z</dcterms:modified>
</cp:coreProperties>
</file>