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58" r:id="rId14"/>
    <p:sldId id="259" r:id="rId15"/>
    <p:sldId id="260" r:id="rId16"/>
    <p:sldId id="261" r:id="rId17"/>
    <p:sldId id="266" r:id="rId18"/>
    <p:sldId id="268" r:id="rId19"/>
    <p:sldId id="269" r:id="rId20"/>
    <p:sldId id="267" r:id="rId21"/>
    <p:sldId id="270" r:id="rId22"/>
    <p:sldId id="273" r:id="rId23"/>
    <p:sldId id="274" r:id="rId24"/>
    <p:sldId id="272" r:id="rId25"/>
    <p:sldId id="275" r:id="rId26"/>
    <p:sldId id="276" r:id="rId27"/>
    <p:sldId id="285" r:id="rId28"/>
    <p:sldId id="284" r:id="rId29"/>
    <p:sldId id="283" r:id="rId30"/>
    <p:sldId id="277" r:id="rId31"/>
    <p:sldId id="278" r:id="rId32"/>
    <p:sldId id="279" r:id="rId33"/>
    <p:sldId id="280" r:id="rId34"/>
    <p:sldId id="281" r:id="rId35"/>
    <p:sldId id="282" r:id="rId3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1196C-7484-0385-68C9-D828F40291BD}" v="1190" dt="2024-12-17T20:44:40.304"/>
    <p1510:client id="{D609D40F-94F3-6F87-AAC7-7F4BC389F44A}" v="1077" dt="2024-12-17T18:38:00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31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77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0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40675" y="233539"/>
            <a:ext cx="9144000" cy="962562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ea typeface="+mj-lt"/>
                <a:cs typeface="+mj-lt"/>
              </a:rPr>
              <a:t>Project </a:t>
            </a:r>
            <a:r>
              <a:rPr lang="pl-PL" sz="5400" err="1">
                <a:latin typeface="Times New Roman"/>
                <a:ea typeface="+mj-lt"/>
                <a:cs typeface="+mj-lt"/>
              </a:rPr>
              <a:t>Vision</a:t>
            </a:r>
            <a:r>
              <a:rPr lang="pl-PL" sz="5400">
                <a:latin typeface="Times New Roman"/>
                <a:ea typeface="+mj-lt"/>
                <a:cs typeface="+mj-lt"/>
              </a:rPr>
              <a:t> and </a:t>
            </a:r>
            <a:r>
              <a:rPr lang="pl-PL" sz="5400" err="1">
                <a:latin typeface="Times New Roman"/>
                <a:ea typeface="+mj-lt"/>
                <a:cs typeface="+mj-lt"/>
              </a:rPr>
              <a:t>Scope</a:t>
            </a:r>
            <a:endParaRPr lang="pl-PL" sz="5400">
              <a:latin typeface="Times New Roman"/>
              <a:cs typeface="Times New Roman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77637" y="1548736"/>
            <a:ext cx="10460181" cy="951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 sz="2800" b="1">
                <a:latin typeface="Times New Roman"/>
                <a:cs typeface="Times New Roman"/>
              </a:rPr>
              <a:t>Wizja projektu</a:t>
            </a:r>
          </a:p>
          <a:p>
            <a:pPr algn="ctr"/>
            <a:endParaRPr lang="pl-PL" sz="28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2DCA01D-5013-C2D9-046D-A291340EBF89}"/>
              </a:ext>
            </a:extLst>
          </p:cNvPr>
          <p:cNvSpPr txBox="1"/>
          <p:nvPr/>
        </p:nvSpPr>
        <p:spPr>
          <a:xfrm>
            <a:off x="1838426" y="2364158"/>
            <a:ext cx="751742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pl-PL" sz="2000" dirty="0">
                <a:latin typeface="Times New Roman"/>
                <a:ea typeface="+mn-lt"/>
                <a:cs typeface="Times New Roman"/>
              </a:rPr>
              <a:t> Stworzenie nowoczesnej, intuicyjnej aplikacji internetowej, umożliwiającej użytkownikom porównywanie aktualnych cen paliw na stacjach w całej Polsce. Aplikacja ma na celu ułatwienie codziennych decyzji kierowcom poprzez zapewnienie dostępu do rzetelnych i aktualnych informacji o cenach paliw.</a:t>
            </a:r>
            <a:endParaRPr lang="pl-PL" sz="20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pl-PL" sz="20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000" dirty="0">
                <a:latin typeface="Times New Roman"/>
                <a:ea typeface="+mn-lt"/>
                <a:cs typeface="Times New Roman"/>
              </a:rPr>
              <a:t> Dzięki funkcjonalnościom takim jak interaktywna mapa, filtrowanie wyników i personalizowane powiadomienia, aplikacja stanie się niezbędnym narzędziem dla kierowców, jednocześnie przyczyniając się do budowy świadomości oszczędności i optymalizacji wydatków na paliwo.</a:t>
            </a:r>
            <a:endParaRPr lang="pl-PL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endParaRPr lang="pl-PL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FAF95-D8BA-6382-A408-4202A6F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FE309-DB96-462A-06C8-3F8F2628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ea typeface="+mn-lt"/>
                <a:cs typeface="Times New Roman"/>
              </a:rPr>
              <a:t>Potencjalny wpływ</a:t>
            </a:r>
            <a:endParaRPr lang="pl-PL" sz="2400" b="1" dirty="0">
              <a:latin typeface="Times New Roman"/>
              <a:cs typeface="Times New Roman"/>
            </a:endParaRPr>
          </a:p>
          <a:p>
            <a:pPr algn="ctr"/>
            <a:endParaRPr lang="pl-PL" sz="2400" b="1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5F6BF54-BD33-70C2-5C56-88B3FCA63016}"/>
              </a:ext>
            </a:extLst>
          </p:cNvPr>
          <p:cNvSpPr txBox="1"/>
          <p:nvPr/>
        </p:nvSpPr>
        <p:spPr>
          <a:xfrm>
            <a:off x="2872555" y="2835436"/>
            <a:ext cx="8633868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wypełni braki rynkowe, dostarczając intuicyjne narzędzie, które stanie się podstawowym źródłem informacji dla kierowców.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Dzięki promocji w mediach społecznościowych aplikacja będzie miała możliwość szybkiego wzrostu i zaangażowania dużej liczby użytkowników.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Możliwość rozwoju w przyszłości o funkcjonalności związane z pojazdami elektrycznymi pozwoli utrzymać aktualność aplikacji w zmieniającym się rynku.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419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6D40B1-2402-6F82-553D-21CC7B6C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CEE5BE-7C67-A109-B569-0568C001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65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Planowane funkcjonalności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4289815-A551-E883-4DFE-94AE405C5B1F}"/>
              </a:ext>
            </a:extLst>
          </p:cNvPr>
          <p:cNvSpPr txBox="1"/>
          <p:nvPr/>
        </p:nvSpPr>
        <p:spPr>
          <a:xfrm>
            <a:off x="2342658" y="2700631"/>
            <a:ext cx="941242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Automatyczne pozyskiwanie danych o cenach paliw za pomocą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web </a:t>
            </a:r>
            <a:r>
              <a:rPr lang="pl-PL" sz="2200" b="1" err="1">
                <a:latin typeface="Times New Roman"/>
                <a:ea typeface="+mn-lt"/>
                <a:cs typeface="Times New Roman"/>
              </a:rPr>
              <a:t>scrapingu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 Cenapaliw.pl.</a:t>
            </a:r>
            <a:endParaRPr lang="pl-PL"/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Wyświetlanie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interaktywnej mapy stacji paliw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 możliwością filtrowania według ceny, lokalizacji i rodzaju paliwa.</a:t>
            </a: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Personalizowane powiadomienia e-mail o najniższych cenach paliw (integracja z </a:t>
            </a:r>
            <a:r>
              <a:rPr lang="pl-PL" sz="2200" err="1">
                <a:latin typeface="Times New Roman"/>
                <a:ea typeface="+mn-lt"/>
                <a:cs typeface="Times New Roman"/>
              </a:rPr>
              <a:t>Gmail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),</a:t>
            </a: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Możliwość ręcznego zmieniania cen przez użytkowników, aby zwiększyć dokładność danych.</a:t>
            </a: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39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BE56B4-D08F-8AB5-5728-FF2D7D1D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17E942-E30F-C531-92F8-7DFC71DF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8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Zakres czasowy i budżetowy</a:t>
            </a:r>
            <a:endParaRPr lang="pl-PL" sz="240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sz="2400" b="1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1F66058-E623-0793-049B-6A423E8F05BB}"/>
              </a:ext>
            </a:extLst>
          </p:cNvPr>
          <p:cNvSpPr txBox="1"/>
          <p:nvPr/>
        </p:nvSpPr>
        <p:spPr>
          <a:xfrm>
            <a:off x="2863190" y="2812108"/>
            <a:ext cx="891275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Deployment aplikacji planowany jest na styczeń 2025 roku. Projekt zostanie wdrożony w modelu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MVP (Minimum </a:t>
            </a:r>
            <a:r>
              <a:rPr lang="pl-PL" sz="2200" b="1" dirty="0" err="1">
                <a:latin typeface="Times New Roman"/>
                <a:ea typeface="+mn-lt"/>
                <a:cs typeface="Times New Roman"/>
              </a:rPr>
              <a:t>Viable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 Product)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 podstawowym zestawem funkcji.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Przewidywany budżet startowy: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500 zł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(koszty minimalne na hosting i podstawowe narzędzia). Docelowo finansowanie zostanie zwiększone poprzez współpracę z inwestorami</a:t>
            </a:r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74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163023-E436-1D63-6C4A-BA1F709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205" y="434099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 </a:t>
            </a:r>
            <a:r>
              <a:rPr lang="pl-PL" sz="5400" err="1">
                <a:latin typeface="Times New Roman"/>
                <a:cs typeface="Times New Roman"/>
              </a:rPr>
              <a:t>Privacy</a:t>
            </a:r>
            <a:r>
              <a:rPr lang="pl-PL" sz="540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F3790F-86EC-1008-C326-B320D6E3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689" y="2646261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sz="2200">
                <a:latin typeface="Times New Roman"/>
                <a:ea typeface="+mn-lt"/>
                <a:cs typeface="+mn-lt"/>
              </a:rPr>
              <a:t>Aby zapobiegać atakom typu "SQL </a:t>
            </a:r>
            <a:r>
              <a:rPr lang="pl-PL" sz="2200" err="1">
                <a:latin typeface="Times New Roman"/>
                <a:ea typeface="+mn-lt"/>
                <a:cs typeface="+mn-lt"/>
              </a:rPr>
              <a:t>Injection</a:t>
            </a:r>
            <a:r>
              <a:rPr lang="pl-PL" sz="2200">
                <a:latin typeface="Times New Roman"/>
                <a:ea typeface="+mn-lt"/>
                <a:cs typeface="+mn-lt"/>
              </a:rPr>
              <a:t>", stosujemy sparametryzowane zapytania, unikając konkatenacji stringów w zapytaniach SQL, co skutecznie minimalizuje ryzyko wstrzyknięcia złośliwego kodu. Ponadto ograniczamy uprawnienia użytkowników do absolutnego minimum, zgodnie z zasadą najmniejszych uprawnień, co pozwala na dodatkowe zabezpieczenie bazy danych przed nieautoryzowanym dostępem.</a:t>
            </a:r>
            <a:endParaRPr lang="pl-PL" sz="22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5A51325-26AF-0925-3724-C6D33AFE9EBD}"/>
              </a:ext>
            </a:extLst>
          </p:cNvPr>
          <p:cNvSpPr txBox="1"/>
          <p:nvPr/>
        </p:nvSpPr>
        <p:spPr>
          <a:xfrm>
            <a:off x="2978680" y="1712209"/>
            <a:ext cx="623319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Ochrona przed atakami SQL </a:t>
            </a:r>
            <a:r>
              <a:rPr lang="pl-PL" sz="2800" b="1" err="1">
                <a:solidFill>
                  <a:srgbClr val="404040"/>
                </a:solidFill>
                <a:latin typeface="Times New Roman"/>
                <a:cs typeface="Times New Roman"/>
              </a:rPr>
              <a:t>Injection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01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CA1C94-3B9C-8F21-2263-54C7A121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08" y="428964"/>
            <a:ext cx="8911687" cy="1280890"/>
          </a:xfrm>
        </p:spPr>
        <p:txBody>
          <a:bodyPr/>
          <a:lstStyle/>
          <a:p>
            <a:pPr algn="ctr"/>
            <a:r>
              <a:rPr lang="pl-PL" sz="4800">
                <a:latin typeface="Times New Roman"/>
                <a:cs typeface="Times New Roman"/>
              </a:rPr>
              <a:t>Data </a:t>
            </a:r>
            <a:r>
              <a:rPr lang="pl-PL" sz="4800" err="1">
                <a:latin typeface="Times New Roman"/>
                <a:cs typeface="Times New Roman"/>
              </a:rPr>
              <a:t>Privacy</a:t>
            </a:r>
            <a:r>
              <a:rPr lang="pl-PL" sz="4800">
                <a:latin typeface="Times New Roman"/>
                <a:cs typeface="Times New Roman"/>
              </a:rPr>
              <a:t> and Security Plan 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EFD13C-8A03-13DC-EF7F-D072FC13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85" y="242436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endParaRPr lang="pl-PL" b="1">
              <a:latin typeface="Times New Roman"/>
              <a:ea typeface="+mn-lt"/>
              <a:cs typeface="+mn-lt"/>
            </a:endParaRPr>
          </a:p>
          <a:p>
            <a:pPr algn="just">
              <a:buFont typeface="Arial" charset="2"/>
              <a:buChar char="•"/>
            </a:pPr>
            <a:r>
              <a:rPr lang="pl-PL" sz="2400" dirty="0">
                <a:latin typeface="Times New Roman"/>
                <a:ea typeface="+mn-lt"/>
                <a:cs typeface="+mn-lt"/>
              </a:rPr>
              <a:t>Używamy </a:t>
            </a:r>
            <a:r>
              <a:rPr lang="pl-PL" sz="2400" dirty="0" err="1">
                <a:latin typeface="Times New Roman"/>
                <a:ea typeface="+mn-lt"/>
                <a:cs typeface="+mn-lt"/>
              </a:rPr>
              <a:t>SQLAlchemy</a:t>
            </a:r>
            <a:r>
              <a:rPr lang="pl-PL" sz="2400" dirty="0">
                <a:latin typeface="Times New Roman"/>
                <a:ea typeface="+mn-lt"/>
                <a:cs typeface="+mn-lt"/>
              </a:rPr>
              <a:t>, narzędzia typu ORM (</a:t>
            </a:r>
            <a:r>
              <a:rPr lang="pl-PL" sz="2400" i="1" dirty="0">
                <a:latin typeface="Times New Roman"/>
                <a:ea typeface="+mn-lt"/>
                <a:cs typeface="+mn-lt"/>
              </a:rPr>
              <a:t>Object-</a:t>
            </a:r>
            <a:r>
              <a:rPr lang="pl-PL" sz="2400" i="1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pl-PL" sz="2400" i="1" dirty="0">
                <a:latin typeface="Times New Roman"/>
                <a:ea typeface="+mn-lt"/>
                <a:cs typeface="+mn-lt"/>
              </a:rPr>
              <a:t> </a:t>
            </a:r>
            <a:r>
              <a:rPr lang="pl-PL" sz="2400" i="1" dirty="0" err="1">
                <a:latin typeface="Times New Roman"/>
                <a:ea typeface="+mn-lt"/>
                <a:cs typeface="+mn-lt"/>
              </a:rPr>
              <a:t>Mapper</a:t>
            </a:r>
            <a:r>
              <a:rPr lang="pl-PL" sz="2400" dirty="0">
                <a:latin typeface="Times New Roman"/>
                <a:ea typeface="+mn-lt"/>
                <a:cs typeface="+mn-lt"/>
              </a:rPr>
              <a:t>), które zapewnia większe bezpieczeństwo niż korzystanie z surowych zapytań SQL.</a:t>
            </a:r>
          </a:p>
          <a:p>
            <a:pPr algn="just">
              <a:buFont typeface="Arial" charset="2"/>
              <a:buChar char="•"/>
            </a:pPr>
            <a:r>
              <a:rPr lang="pl-PL" sz="2400" dirty="0">
                <a:latin typeface="Times New Roman"/>
                <a:ea typeface="+mn-lt"/>
                <a:cs typeface="+mn-lt"/>
              </a:rPr>
              <a:t> </a:t>
            </a:r>
            <a:r>
              <a:rPr lang="pl-PL" sz="2400" err="1">
                <a:latin typeface="Times New Roman"/>
                <a:ea typeface="+mn-lt"/>
                <a:cs typeface="+mn-lt"/>
              </a:rPr>
              <a:t>SQLAlchemy</a:t>
            </a:r>
            <a:r>
              <a:rPr lang="pl-PL" sz="2400" dirty="0">
                <a:latin typeface="Times New Roman"/>
                <a:ea typeface="+mn-lt"/>
                <a:cs typeface="+mn-lt"/>
              </a:rPr>
              <a:t> pozwala na pisanie bardziej czytelnego kodu, który automatycznie sparametryzuje zapytania, a także ułatwia zarządzanie transakcjami i sesjami, co zwiększa bezpieczeństwo danych.</a:t>
            </a:r>
            <a:endParaRPr lang="pl-PL" sz="24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38F4986-3CF5-5568-3FEF-0D604882CA0C}"/>
              </a:ext>
            </a:extLst>
          </p:cNvPr>
          <p:cNvSpPr txBox="1"/>
          <p:nvPr/>
        </p:nvSpPr>
        <p:spPr>
          <a:xfrm>
            <a:off x="2853076" y="1475256"/>
            <a:ext cx="794027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Bezpieczna warstwa danych z </a:t>
            </a:r>
            <a:r>
              <a:rPr lang="pl-PL" sz="2800" b="1" err="1">
                <a:solidFill>
                  <a:srgbClr val="404040"/>
                </a:solidFill>
                <a:latin typeface="Times New Roman"/>
                <a:cs typeface="Times New Roman"/>
              </a:rPr>
              <a:t>SQLAlchemy</a:t>
            </a:r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 ORM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101094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F84159-D285-173E-5F1B-66D82446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188" y="403531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 </a:t>
            </a:r>
            <a:r>
              <a:rPr lang="pl-PL" sz="5400" err="1">
                <a:latin typeface="Times New Roman"/>
                <a:cs typeface="Times New Roman"/>
              </a:rPr>
              <a:t>Privacy</a:t>
            </a:r>
            <a:r>
              <a:rPr lang="pl-PL" sz="540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301B03-F38D-4BEC-BBA7-FD7E052E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23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endParaRPr lang="pl-PL" sz="2200" b="1">
              <a:latin typeface="Times New Roman"/>
              <a:ea typeface="+mn-lt"/>
              <a:cs typeface="+mn-lt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+mn-lt"/>
              </a:rPr>
              <a:t>Użycie algorytmów szyfrujących, np. SHA-256 zabezpiecza informacje nawet w przypadku ewentualnego wycieku danych. Dodatkowo wrażliwe dane, takie jak hasła użytkowników, są </a:t>
            </a:r>
            <a:r>
              <a:rPr lang="pl-PL" sz="2200" dirty="0" err="1">
                <a:latin typeface="Times New Roman"/>
                <a:ea typeface="+mn-lt"/>
                <a:cs typeface="+mn-lt"/>
              </a:rPr>
              <a:t>hashowane</a:t>
            </a:r>
            <a:r>
              <a:rPr lang="pl-PL" sz="2200" dirty="0">
                <a:latin typeface="Times New Roman"/>
                <a:ea typeface="+mn-lt"/>
                <a:cs typeface="+mn-lt"/>
              </a:rPr>
              <a:t> z wykorzystaniem </a:t>
            </a:r>
            <a:r>
              <a:rPr lang="pl-PL" sz="2200" dirty="0" err="1">
                <a:latin typeface="Times New Roman"/>
                <a:ea typeface="+mn-lt"/>
                <a:cs typeface="+mn-lt"/>
              </a:rPr>
              <a:t>saltingu</a:t>
            </a:r>
            <a:r>
              <a:rPr lang="pl-PL" sz="2200" dirty="0">
                <a:latin typeface="Times New Roman"/>
                <a:ea typeface="+mn-lt"/>
                <a:cs typeface="+mn-lt"/>
              </a:rPr>
              <a:t> i </a:t>
            </a:r>
            <a:r>
              <a:rPr lang="pl-PL" sz="2200" dirty="0" err="1">
                <a:latin typeface="Times New Roman"/>
                <a:ea typeface="+mn-lt"/>
                <a:cs typeface="+mn-lt"/>
              </a:rPr>
              <a:t>hashowania</a:t>
            </a:r>
            <a:r>
              <a:rPr lang="pl-PL" sz="2200" dirty="0">
                <a:latin typeface="Times New Roman"/>
                <a:ea typeface="+mn-lt"/>
                <a:cs typeface="+mn-lt"/>
              </a:rPr>
              <a:t>, co minimalizuje ryzyko ich odtworzenia przez atakujących.</a:t>
            </a:r>
            <a:endParaRPr lang="pl-PL" sz="22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AD635BD-9A2D-1393-E7FB-D71A00A3B45A}"/>
              </a:ext>
            </a:extLst>
          </p:cNvPr>
          <p:cNvSpPr txBox="1"/>
          <p:nvPr/>
        </p:nvSpPr>
        <p:spPr>
          <a:xfrm>
            <a:off x="2758136" y="1556763"/>
            <a:ext cx="725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Algorytmy szyfrujące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1343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ADE4F-C24E-A320-A33E-2938B94C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 </a:t>
            </a:r>
            <a:r>
              <a:rPr lang="pl-PL" sz="5400" err="1">
                <a:latin typeface="Times New Roman"/>
                <a:cs typeface="Times New Roman"/>
              </a:rPr>
              <a:t>Privacy</a:t>
            </a:r>
            <a:r>
              <a:rPr lang="pl-PL" sz="540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70B42B-B31A-FC6B-0F4E-02581732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endParaRPr lang="pl-PL" sz="2200" b="1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Codzienne tworzenie kopii zapasowych pomaga na bieżąco aktualizować informacje użytkowników oraz chronić przed potencjalnymi atakami </a:t>
            </a:r>
            <a:r>
              <a:rPr lang="pl-PL" sz="2200" dirty="0" err="1">
                <a:latin typeface="Times New Roman"/>
                <a:cs typeface="Times New Roman"/>
              </a:rPr>
              <a:t>ransomware</a:t>
            </a:r>
            <a:r>
              <a:rPr lang="pl-PL" sz="2200" dirty="0">
                <a:latin typeface="Times New Roman"/>
                <a:cs typeface="Times New Roman"/>
              </a:rPr>
              <a:t>.</a:t>
            </a:r>
          </a:p>
          <a:p>
            <a:pPr algn="just">
              <a:buFont typeface="Arial" charset="2"/>
              <a:buChar char="•"/>
            </a:pPr>
            <a:endParaRPr lang="pl-PL" sz="22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A10D17F-3B4B-2B6A-8A53-DE7AE4CC03C2}"/>
              </a:ext>
            </a:extLst>
          </p:cNvPr>
          <p:cNvSpPr txBox="1"/>
          <p:nvPr/>
        </p:nvSpPr>
        <p:spPr>
          <a:xfrm>
            <a:off x="2910940" y="1655122"/>
            <a:ext cx="72668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Kopie zapasowe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4889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FCA2B-1565-07A9-C192-7526E700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5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2D79E0-6767-135C-8B4D-DCE4599F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5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cs typeface="Times New Roman"/>
              </a:rPr>
              <a:t>Typ bazy danych</a:t>
            </a:r>
            <a:endParaRPr lang="pl-PL" sz="28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CE9EF03-DD04-3C5D-2AFF-14399D3D1C24}"/>
              </a:ext>
            </a:extLst>
          </p:cNvPr>
          <p:cNvSpPr txBox="1"/>
          <p:nvPr/>
        </p:nvSpPr>
        <p:spPr>
          <a:xfrm>
            <a:off x="1636466" y="2935412"/>
            <a:ext cx="758360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będzie wykorzystywała relacyjny model bazodanowy, bazując na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SQLite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.</a:t>
            </a:r>
            <a:endParaRPr lang="pl-PL" dirty="0"/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Wybrano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SQLite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ze względu na jego prostotę, szybkość i brak konieczności instalowania osobnego serwera bazodanowego, co idealnie wpisuje się w potrzeby projektu MVP.</a:t>
            </a: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W przyszłości możliwe jest przejście na bardziej zaawansowane rozwiązanie, takie jak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PostgreSQL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, w przypadku zwiększenia wymagań aplikacji.</a:t>
            </a:r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061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6D4DF-DC30-D6A9-1C17-71B81199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5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0666EB-2197-6A37-820B-CD133229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cs typeface="Times New Roman"/>
              </a:rPr>
              <a:t>Indeksowanie</a:t>
            </a:r>
            <a:endParaRPr lang="pl-PL" sz="280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sz="28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633947F-B632-DD17-C22A-9407C0EDDEA0}"/>
              </a:ext>
            </a:extLst>
          </p:cNvPr>
          <p:cNvSpPr txBox="1"/>
          <p:nvPr/>
        </p:nvSpPr>
        <p:spPr>
          <a:xfrm>
            <a:off x="1540244" y="3132699"/>
            <a:ext cx="858881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Tworzone będą unikalne indeksy dla kluczowych pól w celu przyspieszenia operacji wyszukiwania.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Wdrożenie metody EXPLAIN pozwoli na analizę wydajności zapytań, umożliwiając optymalizację ich struktury.</a:t>
            </a: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Zastosowanie indeksów wielokolumnowych na często filtrowanych danych (np. cena i lokalizacja) usprawni procesy filtrowania i sortowania wyników.</a:t>
            </a:r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66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70806-4F16-A1BB-9D31-E2D633D8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820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D2E885-6666-D576-C84F-8FD0512B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ea typeface="+mn-lt"/>
                <a:cs typeface="Times New Roman"/>
              </a:rPr>
              <a:t>Optymalizacja wydajności</a:t>
            </a:r>
            <a:endParaRPr lang="pl-PL" sz="28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8C184C-5B66-20E1-6AA1-9BBE56C50272}"/>
              </a:ext>
            </a:extLst>
          </p:cNvPr>
          <p:cNvSpPr txBox="1"/>
          <p:nvPr/>
        </p:nvSpPr>
        <p:spPr>
          <a:xfrm>
            <a:off x="1370130" y="2722349"/>
            <a:ext cx="8562713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Normalizację schematu bazy danych, co redukuje nadmiarowość i zwiększa spójność danych.</a:t>
            </a:r>
            <a:endParaRPr lang="pl-PL" dirty="0"/>
          </a:p>
          <a:p>
            <a:pPr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Regularne stosowanie komendy VACUUM, aby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defragmentować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oraz zminimalizować rozmiar pliku bazy danych.</a:t>
            </a:r>
          </a:p>
          <a:p>
            <a:pPr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Wykorzystanie parametru PRAGMA, kontrolującego cache w pamięci operacyjnej, w celu przyspieszenia dostępu do danych.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Wdrożenie transakcji, które znacznie poprawiają wydajność podczas obsługi dużych ilości danych, minimalizując czas blokad na poziomie bazy.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093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47E237-14B5-EFAC-16BF-BB85D39D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827" y="428964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13EA64-D03F-0D27-DC90-2C3593D9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14" y="2672576"/>
            <a:ext cx="8915400" cy="1686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ts val="0"/>
              </a:spcBef>
              <a:buFont typeface="Arial" charset="2"/>
              <a:buChar char="•"/>
            </a:pPr>
            <a:r>
              <a:rPr lang="pl-PL" sz="2200" dirty="0">
                <a:solidFill>
                  <a:srgbClr val="000000"/>
                </a:solidFill>
                <a:latin typeface="Times New Roman"/>
                <a:cs typeface="Times New Roman"/>
              </a:rPr>
              <a:t>Projekt przewiduje rozwój w kierunku stworzenia dynamicznej firmy technologicznej, która dostarczy innowacyjne rozwiązania także w obszarze pojazdów elektrycznych i analizy trendów cenowych w branży paliwowej.</a:t>
            </a:r>
            <a:endParaRPr lang="pl-PL" sz="2200"/>
          </a:p>
          <a:p>
            <a:pPr algn="just">
              <a:spcBef>
                <a:spcPts val="0"/>
              </a:spcBef>
              <a:buFont typeface="Arial" charset="2"/>
              <a:buChar char="•"/>
            </a:pP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endParaRPr lang="pl-PL" sz="22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65A4839-9269-72A1-9FF8-E1101CFBFCD7}"/>
              </a:ext>
            </a:extLst>
          </p:cNvPr>
          <p:cNvSpPr txBox="1"/>
          <p:nvPr/>
        </p:nvSpPr>
        <p:spPr>
          <a:xfrm>
            <a:off x="3132678" y="1715217"/>
            <a:ext cx="6797864" cy="10823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000"/>
              </a:spcBef>
            </a:pPr>
            <a:r>
              <a:rPr lang="pl-PL" sz="2800" b="1">
                <a:solidFill>
                  <a:srgbClr val="595959"/>
                </a:solidFill>
                <a:latin typeface="Times New Roman"/>
                <a:cs typeface="Times New Roman"/>
              </a:rPr>
              <a:t>Wizja Projektu</a:t>
            </a:r>
          </a:p>
          <a:p>
            <a:pPr algn="ctr">
              <a:spcBef>
                <a:spcPts val="1000"/>
              </a:spcBef>
            </a:pPr>
            <a:endParaRPr lang="pl-PL" sz="2800" b="1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783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09697B-6720-37AC-E514-9BD524BF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030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E9744B-8CB4-8AEA-B3FF-2A56F905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6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cs typeface="Times New Roman"/>
              </a:rPr>
              <a:t>Przykładowe dane uzyskane poprzez web </a:t>
            </a:r>
            <a:r>
              <a:rPr lang="pl-PL" sz="2800" b="1" err="1">
                <a:latin typeface="Times New Roman"/>
                <a:cs typeface="Times New Roman"/>
              </a:rPr>
              <a:t>scraping</a:t>
            </a:r>
            <a:endParaRPr lang="pl-PL" sz="2800" b="1">
              <a:latin typeface="Times New Roman"/>
              <a:cs typeface="Times New Roman"/>
            </a:endParaRPr>
          </a:p>
        </p:txBody>
      </p:sp>
      <p:pic>
        <p:nvPicPr>
          <p:cNvPr id="4" name="Obraz 3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D2D7D0D5-EB8C-1E20-5373-E173B93C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04" y="2816200"/>
            <a:ext cx="7369097" cy="37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485C7-3F67-15FA-5AB2-FB3F9986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340" y="426188"/>
            <a:ext cx="8911687" cy="1280890"/>
          </a:xfrm>
        </p:spPr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and Non-</a:t>
            </a:r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Requirements</a:t>
            </a:r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FFF069-B1F4-4804-7230-54868874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627" y="2064327"/>
            <a:ext cx="8915400" cy="4569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200" b="1" dirty="0" err="1">
                <a:latin typeface="Times New Roman"/>
                <a:ea typeface="+mn-lt"/>
                <a:cs typeface="Times New Roman"/>
              </a:rPr>
              <a:t>Functional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 </a:t>
            </a:r>
            <a:r>
              <a:rPr lang="pl-PL" sz="2400" b="1" dirty="0" err="1">
                <a:latin typeface="Times New Roman"/>
                <a:ea typeface="+mn-lt"/>
                <a:cs typeface="Times New Roman"/>
              </a:rPr>
              <a:t>Requirements</a:t>
            </a:r>
            <a:endParaRPr lang="pl-PL" sz="2400" b="1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Wyszukiwanie stacji paliw w pobliżu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Użytkownik powinien mieć możliwość wyszukiwania stacji paliw na całym obszarze Polski.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Wyświetlanie aktualnych cen paliw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System powinien pokazywać aktualne ceny różnych typów paliwa (np. benzyna, diesel, LPG) na wybranych stacjach.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Filtrowanie wyników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Użytkownik powinien mieć możliwość filtrowania wyników według typu paliwa, ceny, województwa oraz nazwy stacji.</a:t>
            </a:r>
            <a:endParaRPr lang="pl-PL" sz="2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l-PL" sz="2200">
              <a:latin typeface="Times New Roman"/>
              <a:cs typeface="Times New Roman"/>
            </a:endParaRPr>
          </a:p>
          <a:p>
            <a:pPr>
              <a:buFont typeface="Arial" charset="2"/>
              <a:buChar char="•"/>
            </a:pPr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532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E2D786-9267-B1D0-E7CE-F7BA585A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and Non-</a:t>
            </a:r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Requirements</a:t>
            </a:r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3BD97-4CC4-0CC4-E374-D2BA5318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lvl="1" indent="0" algn="ctr">
              <a:buNone/>
            </a:pPr>
            <a:r>
              <a:rPr lang="pl-PL" sz="2400" b="1" dirty="0" err="1">
                <a:latin typeface="Times New Roman"/>
                <a:cs typeface="Times New Roman"/>
              </a:rPr>
              <a:t>Functional</a:t>
            </a:r>
            <a:r>
              <a:rPr lang="pl-PL" sz="2400" b="1" dirty="0">
                <a:latin typeface="Times New Roman"/>
                <a:cs typeface="Times New Roman"/>
              </a:rPr>
              <a:t> </a:t>
            </a:r>
            <a:r>
              <a:rPr lang="pl-PL" sz="2400" b="1" dirty="0" err="1">
                <a:latin typeface="Times New Roman"/>
                <a:cs typeface="Times New Roman"/>
              </a:rPr>
              <a:t>Requirements</a:t>
            </a:r>
            <a:endParaRPr lang="pl-PL" sz="2400" b="1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Sortowanie wyników</a:t>
            </a:r>
            <a:r>
              <a:rPr lang="pl-PL" sz="2200" dirty="0">
                <a:latin typeface="Times New Roman"/>
                <a:cs typeface="Times New Roman"/>
              </a:rPr>
              <a:t> – Wyniki wyszukiwania powinny być sortowane według preferencji użytkownika (np. od najniższej ceny, najbliższej stacji lub najwyżej ocenianej stacji).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Aktualizacja cen w czasie rzeczywistym</a:t>
            </a:r>
            <a:r>
              <a:rPr lang="pl-PL" sz="2200" dirty="0">
                <a:latin typeface="Times New Roman"/>
                <a:cs typeface="Times New Roman"/>
              </a:rPr>
              <a:t> – Oprogramowanie powinno umożliwiać regularną aktualizację cen paliw przez użytkowników, aby były zgodne z rzeczywistymi wartościami na stacjach.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Interaktywna mapa stacji paliw</a:t>
            </a:r>
            <a:r>
              <a:rPr lang="pl-PL" sz="2200" dirty="0">
                <a:latin typeface="Times New Roman"/>
                <a:cs typeface="Times New Roman"/>
              </a:rPr>
              <a:t> – System powinien wyświetlać interaktywną mapę z oznaczeniem lokalizacji stacji oraz ich szczegółami, takimi jak ceny i godziny otwarcia.</a:t>
            </a:r>
          </a:p>
        </p:txBody>
      </p:sp>
    </p:spTree>
    <p:extLst>
      <p:ext uri="{BB962C8B-B14F-4D97-AF65-F5344CB8AC3E}">
        <p14:creationId xmlns:p14="http://schemas.microsoft.com/office/powerpoint/2010/main" val="389685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B64E6E-010C-EBDA-F82A-D8F8E8A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and Non-</a:t>
            </a:r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Requirements</a:t>
            </a:r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C34AC1-AA35-2AAD-8763-68709EA8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23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ea typeface="+mn-lt"/>
                <a:cs typeface="Times New Roman"/>
              </a:rPr>
              <a:t>Non-</a:t>
            </a:r>
            <a:r>
              <a:rPr lang="pl-PL" sz="2400" b="1" dirty="0" err="1">
                <a:latin typeface="Times New Roman"/>
                <a:ea typeface="+mn-lt"/>
                <a:cs typeface="Times New Roman"/>
              </a:rPr>
              <a:t>Functional</a:t>
            </a:r>
            <a:r>
              <a:rPr lang="pl-PL" sz="2400" b="1" dirty="0">
                <a:latin typeface="Times New Roman"/>
                <a:ea typeface="+mn-lt"/>
                <a:cs typeface="Times New Roman"/>
              </a:rPr>
              <a:t> </a:t>
            </a:r>
            <a:r>
              <a:rPr lang="pl-PL" sz="2400" b="1" dirty="0" err="1">
                <a:latin typeface="Times New Roman"/>
                <a:ea typeface="+mn-lt"/>
                <a:cs typeface="Times New Roman"/>
              </a:rPr>
              <a:t>Requirements</a:t>
            </a:r>
            <a:endParaRPr lang="pl-PL" sz="2400" b="1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Wysoka wydajność i szybkość odpowiedzi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System powinien być w stanie przetwarzać zapytania użytkownika i wyświetlać wyniki w czasie ok. dwóch sekund.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Dostępność na różnych platformach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Oprogramowanie powinno działać na aplikacjach desktopowych (Google Chrome, Mozilla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Firefox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).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Bezpieczeństwo danych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System powinien zapewniać odpowiednią ochronę danych użytkownika, takich jak dane osobowe, lokalizacja, poprzez szyfrowanie.</a:t>
            </a:r>
            <a:endParaRPr lang="pl-PL" sz="2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l-PL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71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5C239D-6E19-0018-A561-171F7CC2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187DF-042C-406C-13E3-8383A70F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2338"/>
            <a:ext cx="8915400" cy="46690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Testy Jednostkowe</a:t>
            </a:r>
            <a:endParaRPr lang="pl-PL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Narzędzia:</a:t>
            </a:r>
            <a:endParaRPr lang="pl-PL" sz="2200" dirty="0"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dirty="0" err="1">
                <a:latin typeface="Times New Roman"/>
                <a:cs typeface="Times New Roman"/>
              </a:rPr>
              <a:t>unittest.mock</a:t>
            </a:r>
            <a:r>
              <a:rPr lang="pl-PL" sz="2200" b="1" dirty="0">
                <a:latin typeface="Times New Roman"/>
                <a:cs typeface="Times New Roman"/>
              </a:rPr>
              <a:t>,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err="1">
                <a:latin typeface="Times New Roman"/>
                <a:cs typeface="Times New Roman"/>
              </a:rPr>
              <a:t>Pytest</a:t>
            </a:r>
            <a:endParaRPr lang="pl-PL" sz="2200" b="1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Cel:</a:t>
            </a: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Testowanie na odizolowanych fragmentach kodu bez dodatkowych modułów.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Stosowanie </a:t>
            </a:r>
            <a:r>
              <a:rPr lang="pl-PL" sz="2200" b="1" dirty="0" err="1">
                <a:latin typeface="Times New Roman"/>
                <a:cs typeface="Times New Roman"/>
              </a:rPr>
              <a:t>mocków</a:t>
            </a:r>
            <a:r>
              <a:rPr lang="pl-PL" sz="2200" b="1" dirty="0">
                <a:latin typeface="Times New Roman"/>
                <a:cs typeface="Times New Roman"/>
              </a:rPr>
              <a:t>, aby symulować brakujące zależności.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Sprawdzanie pojedynczych funkcji/metod przy różnych rodzajach danych wejściowych.</a:t>
            </a:r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10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57A578-65FB-C17B-C64F-D145C4B3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9E29DA-A16B-2917-3DC8-2E10E570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99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Testy integracyjne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Narzędzia:</a:t>
            </a: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nose2,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err="1">
                <a:latin typeface="Times New Roman"/>
                <a:cs typeface="Times New Roman"/>
              </a:rPr>
              <a:t>pytest</a:t>
            </a:r>
            <a:endParaRPr lang="pl-PL" sz="22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Cel:</a:t>
            </a: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Testowanie wymieniania danych między modułami.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Są wykonywane wówczas, gdy reszta modułów przeszła testy jednostkowe.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Calibri" charset="2"/>
              <a:buChar char="-"/>
            </a:pP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Calibri" charset="2"/>
              <a:buChar char="-"/>
            </a:pP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Calibri" charset="2"/>
              <a:buChar char="-"/>
            </a:pPr>
            <a:endParaRPr lang="pl-PL" sz="240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486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AF6AA5-CB9C-90F3-68E1-A2C5A51F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377B85-0701-ACF3-245D-57BB2A4E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043" y="1371600"/>
            <a:ext cx="8915400" cy="4490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pl-PL" sz="2400" b="1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Testy systemowe</a:t>
            </a:r>
            <a:endParaRPr lang="pl-PL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Narzędzia: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algn="just">
              <a:buFont typeface="Wingdings,Sans-Serif" charset="2"/>
              <a:buChar char="§"/>
            </a:pPr>
            <a:r>
              <a:rPr lang="pl-PL" sz="2000" b="1" dirty="0" err="1">
                <a:latin typeface="Times New Roman"/>
                <a:cs typeface="Times New Roman"/>
              </a:rPr>
              <a:t>Selenium</a:t>
            </a:r>
            <a:r>
              <a:rPr lang="pl-PL" sz="2000" b="1" dirty="0">
                <a:latin typeface="Times New Roman"/>
                <a:cs typeface="Times New Roman"/>
              </a:rPr>
              <a:t>,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algn="just">
              <a:buFont typeface="Wingdings,Sans-Serif" charset="2"/>
              <a:buChar char="§"/>
            </a:pPr>
            <a:r>
              <a:rPr lang="pl-PL" sz="2000" b="1" err="1">
                <a:latin typeface="Times New Roman"/>
                <a:cs typeface="Times New Roman"/>
              </a:rPr>
              <a:t>JMeter</a:t>
            </a:r>
            <a:endParaRPr lang="pl-PL" sz="2000" b="1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Cel:</a:t>
            </a:r>
            <a:endParaRPr lang="pl-PL"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000" b="1" dirty="0">
                <a:latin typeface="Times New Roman"/>
                <a:cs typeface="Times New Roman"/>
              </a:rPr>
              <a:t>Sprawdzenie czy system działa zgodnie z wymaganiami funkcjonalnymi i niefunkcjonalnymi.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000" b="1" dirty="0">
                <a:latin typeface="Times New Roman"/>
                <a:cs typeface="Times New Roman"/>
              </a:rPr>
              <a:t>Testowania bezpieczeństwa, wydajności aplikacji.</a:t>
            </a:r>
            <a:endParaRPr lang="pl-P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6080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BD658-F3DB-9F7C-8810-82AF5A42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834" y="178785"/>
            <a:ext cx="8911687" cy="1280890"/>
          </a:xfrm>
        </p:spPr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66BA37-D7C0-45E2-4852-AE90AAB2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836" y="817418"/>
            <a:ext cx="10003971" cy="58162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Funkcjonalność:</a:t>
            </a:r>
            <a:endParaRPr lang="pl-PL" dirty="0"/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Aktualizacja cen w czasie rzeczywistym</a:t>
            </a: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Rodzaj testu:</a:t>
            </a: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Test jednostkowy</a:t>
            </a:r>
            <a:endParaRPr lang="pl-PL" sz="2200" b="1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Opis:</a:t>
            </a: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Sprawdzenie, czy ceny są aktualizowane co godzinę.</a:t>
            </a:r>
            <a:endParaRPr lang="pl-PL" sz="2200" b="1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Testowanie:</a:t>
            </a: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1. Zmiana ceny paliwa w API dostawcy danych.</a:t>
            </a:r>
            <a:endParaRPr lang="pl-PL" sz="2200" b="1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2. Sprawdzenie widoku w aplikacji po 60 minutach.</a:t>
            </a:r>
            <a:endParaRPr lang="pl-PL" sz="2200" b="1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Oczekiwania:</a:t>
            </a:r>
          </a:p>
          <a:p>
            <a:pPr lvl="1" algn="just">
              <a:buFont typeface="Arial" charset="2"/>
              <a:buChar char="•"/>
            </a:pPr>
            <a:r>
              <a:rPr lang="pl-PL" sz="2200" b="1">
                <a:latin typeface="Times New Roman"/>
                <a:ea typeface="+mn-lt"/>
                <a:cs typeface="Times New Roman"/>
              </a:rPr>
              <a:t>Cena w aplikacji odzwierciedla aktualizację z API.</a:t>
            </a:r>
            <a:endParaRPr lang="pl-PL" sz="2200" b="1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l-PL" sz="2200" b="1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l-PL" sz="2200" b="1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l-PL" sz="2200" b="1">
              <a:latin typeface="Times New Roman"/>
              <a:cs typeface="Times New Roman"/>
            </a:endParaRPr>
          </a:p>
          <a:p>
            <a:endParaRPr lang="pl-PL" sz="22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721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053419-DB51-FA40-9C1D-D46E9BC5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042" y="119409"/>
            <a:ext cx="8911687" cy="1280890"/>
          </a:xfrm>
        </p:spPr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>
              <a:latin typeface="Times New Roman"/>
              <a:cs typeface="Times New Roman"/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6C71DE5F-3769-73F6-F2BC-E5C92208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446" y="965860"/>
            <a:ext cx="9509166" cy="51135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Funkcjonalność:</a:t>
            </a:r>
            <a:endParaRPr lang="en-US" sz="2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Sortowanie wyników</a:t>
            </a:r>
            <a:endParaRPr lang="pl-PL" sz="22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Rodzaj testu:</a:t>
            </a:r>
            <a:endParaRPr lang="pl-PL" sz="2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Test integracyjny</a:t>
            </a: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Opis:</a:t>
            </a:r>
            <a:endParaRPr lang="pl-PL" sz="2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Sprawdzenie działania sortowania.</a:t>
            </a: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Testowanie:</a:t>
            </a:r>
            <a:endParaRPr lang="pl-PL" sz="2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Użytkownik wybiera opcję "Sortuj wg najniższej ceny".</a:t>
            </a: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Oczekiwania:</a:t>
            </a:r>
            <a:endParaRPr lang="pl-PL" sz="2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>
                <a:latin typeface="Times New Roman"/>
                <a:cs typeface="Times New Roman"/>
              </a:rPr>
              <a:t>Wyniki są posortowane od najniższej do najwyższej ceny.</a:t>
            </a:r>
          </a:p>
          <a:p>
            <a:pPr marL="0" indent="0" algn="just">
              <a:buNone/>
            </a:pPr>
            <a:endParaRPr lang="pl-PL" sz="2200" b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pl-PL" sz="2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pl-PL" sz="2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pl-PL" sz="22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0597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CA946D-F19F-DBBA-32A2-3DF590D2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768" y="89720"/>
            <a:ext cx="8911687" cy="1280890"/>
          </a:xfrm>
        </p:spPr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3645E8-1B49-AA04-FB11-59F3C59B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862" y="847106"/>
            <a:ext cx="8915400" cy="52719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Funkcjonalność:</a:t>
            </a:r>
            <a:endParaRPr lang="en-US" sz="2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Filtrowanie po typie paliwa</a:t>
            </a:r>
            <a:endParaRPr lang="pl-PL" sz="22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Rodzaj testu:</a:t>
            </a:r>
            <a:endParaRPr lang="pl-PL" sz="2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Test systemowy</a:t>
            </a: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Opis:</a:t>
            </a:r>
            <a:endParaRPr lang="pl-PL" sz="2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Sprawdzenie poprawności działania filtra.</a:t>
            </a: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Testowanie:</a:t>
            </a:r>
            <a:endParaRPr lang="pl-PL" sz="2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1. Użytkownik wybiera typ paliwa "LPG".</a:t>
            </a:r>
            <a:endParaRPr lang="pl-PL" sz="2200" b="1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2. Kliknięcie "Filtruj".</a:t>
            </a:r>
            <a:endParaRPr lang="pl-PL" sz="2200" b="1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Oczekiwania:</a:t>
            </a:r>
            <a:endParaRPr lang="pl-PL" sz="2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Wyświetlenie stacji oferujących wyłącznie LPG.</a:t>
            </a:r>
          </a:p>
          <a:p>
            <a:pPr marL="0" indent="0" algn="just">
              <a:buNone/>
            </a:pPr>
            <a:endParaRPr lang="pl-PL" sz="2200" b="1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pl-PL" sz="2200" b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pl-PL" sz="2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pl-PL" sz="2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pl-PL" sz="2200" b="1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55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8D6E13-06E6-035D-1345-E2F185E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217" y="428964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5CE48B-B063-4727-27E5-D62632A9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504" y="1576039"/>
            <a:ext cx="8915400" cy="68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Cel Projektu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06539FD-C2E7-FCD5-588F-D45CC9E71E96}"/>
              </a:ext>
            </a:extLst>
          </p:cNvPr>
          <p:cNvSpPr txBox="1"/>
          <p:nvPr/>
        </p:nvSpPr>
        <p:spPr>
          <a:xfrm>
            <a:off x="1929001" y="2254565"/>
            <a:ext cx="9505389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l-PL" sz="2200" b="1" dirty="0">
                <a:latin typeface="Times New Roman"/>
                <a:cs typeface="Times New Roman"/>
              </a:rPr>
              <a:t>Krótkoterminowe cele</a:t>
            </a:r>
            <a:r>
              <a:rPr lang="pl-PL" sz="2200" dirty="0">
                <a:latin typeface="Times New Roman"/>
                <a:cs typeface="Times New Roman"/>
              </a:rPr>
              <a:t>:</a:t>
            </a:r>
            <a:endParaRPr lang="pl-PL" sz="22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Zbudowanie funkcjonalnej aplikacji MVP do stycznia 2025 roku.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Zdobycie co najmniej </a:t>
            </a:r>
            <a:r>
              <a:rPr lang="pl-PL" sz="2200" b="1" dirty="0">
                <a:latin typeface="Times New Roman"/>
                <a:cs typeface="Times New Roman"/>
              </a:rPr>
              <a:t>12 000 aktywnych użytkowników</a:t>
            </a:r>
            <a:r>
              <a:rPr lang="pl-PL" sz="2200" dirty="0">
                <a:latin typeface="Times New Roman"/>
                <a:cs typeface="Times New Roman"/>
              </a:rPr>
              <a:t> w ciągu pierwszego roku działania.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Stworzenie dużego poparcia na </a:t>
            </a:r>
            <a:r>
              <a:rPr lang="pl-PL" sz="2200" err="1">
                <a:latin typeface="Times New Roman"/>
                <a:cs typeface="Times New Roman"/>
              </a:rPr>
              <a:t>social</a:t>
            </a:r>
            <a:r>
              <a:rPr lang="pl-PL" sz="2200" dirty="0">
                <a:latin typeface="Times New Roman"/>
                <a:cs typeface="Times New Roman"/>
              </a:rPr>
              <a:t> mediach.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osiągnięcia </a:t>
            </a:r>
            <a:r>
              <a:rPr lang="pl-PL" sz="2200" b="1" dirty="0">
                <a:latin typeface="Times New Roman"/>
                <a:cs typeface="Times New Roman"/>
              </a:rPr>
              <a:t>10 000 obserwujących</a:t>
            </a:r>
            <a:r>
              <a:rPr lang="pl-PL" sz="2200" dirty="0">
                <a:latin typeface="Times New Roman"/>
                <a:cs typeface="Times New Roman"/>
              </a:rPr>
              <a:t> do końca pierwszego roku.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Wprowadzenie funkcji </a:t>
            </a:r>
            <a:r>
              <a:rPr lang="pl-PL" sz="2200" b="1" dirty="0">
                <a:latin typeface="Times New Roman"/>
                <a:cs typeface="Times New Roman"/>
              </a:rPr>
              <a:t>interaktywnej mapy stacji paliw</a:t>
            </a:r>
            <a:r>
              <a:rPr lang="pl-PL" sz="2200" dirty="0">
                <a:latin typeface="Times New Roman"/>
                <a:cs typeface="Times New Roman"/>
              </a:rPr>
              <a:t> z opcją raportowania cen przez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3509754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D9AA-6906-C9C9-0365-C398E249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ea typeface="+mj-lt"/>
                <a:cs typeface="Times New Roman"/>
              </a:rPr>
              <a:t>Risk</a:t>
            </a:r>
            <a:r>
              <a:rPr lang="pl-PL" b="1">
                <a:latin typeface="Times New Roman"/>
                <a:ea typeface="+mj-lt"/>
                <a:cs typeface="Times New Roman"/>
              </a:rPr>
              <a:t> </a:t>
            </a:r>
            <a:r>
              <a:rPr lang="pl-PL" b="1" err="1">
                <a:latin typeface="Times New Roman"/>
                <a:ea typeface="+mj-lt"/>
                <a:cs typeface="Times New Roman"/>
              </a:rPr>
              <a:t>Assessment</a:t>
            </a:r>
            <a:r>
              <a:rPr lang="pl-PL" b="1">
                <a:latin typeface="Times New Roman"/>
                <a:ea typeface="+mj-lt"/>
                <a:cs typeface="Times New Roman"/>
              </a:rPr>
              <a:t> and </a:t>
            </a:r>
            <a:r>
              <a:rPr lang="pl-PL" b="1" err="1">
                <a:latin typeface="Times New Roman"/>
                <a:ea typeface="+mj-lt"/>
                <a:cs typeface="Times New Roman"/>
              </a:rPr>
              <a:t>Mitigation</a:t>
            </a:r>
            <a:r>
              <a:rPr lang="pl-PL" b="1">
                <a:latin typeface="Times New Roman"/>
                <a:ea typeface="+mj-lt"/>
                <a:cs typeface="Times New Roman"/>
              </a:rPr>
              <a:t> Plan</a:t>
            </a:r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1E5337-B259-1759-D651-D6AABFA1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Problemy techniczne w integracji z mapami lub API dostawców danych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  <a:endParaRPr lang="pl-PL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 dirty="0">
              <a:latin typeface="Times New Roman"/>
              <a:cs typeface="Times New Roman"/>
            </a:endParaRPr>
          </a:p>
          <a:p>
            <a:pPr marL="1028700"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Testowanie integracji z API na wczesnym etapie projektu.</a:t>
            </a:r>
            <a:endParaRPr lang="pl-PL" sz="2200" dirty="0">
              <a:latin typeface="Times New Roman"/>
              <a:cs typeface="Times New Roman"/>
            </a:endParaRPr>
          </a:p>
          <a:p>
            <a:pPr marL="1028700"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Przygotowanie alternatywnego dostawcy danych w razie problemów z głównym dostawcą.</a:t>
            </a:r>
            <a:endParaRPr lang="pl-PL" sz="2200">
              <a:latin typeface="Times New Roman"/>
              <a:cs typeface="Times New Roman"/>
            </a:endParaRPr>
          </a:p>
          <a:p>
            <a:pPr marL="1028700"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Wprowadzenie systemu buforowania danych, aby ograniczyć zależność od dostępu w czasie rzeczywistym.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None/>
            </a:pPr>
            <a:endParaRPr lang="pl-PL" sz="22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639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1D4723-F17D-0532-55B7-D74F5294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614E81-890A-E398-482F-79613D39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423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Opóźnienia w dostarczaniu aktualnych danych o cenach paliw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WYSOKIE</a:t>
            </a:r>
            <a:endParaRPr lang="pl-PL" sz="20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  <a:endParaRPr lang="pl-PL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Wdrożenie zautomatyzowanych procesów aktualizacji danych za pomocą API.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Zapewnienie ręcznego mechanizmu dodawania danych przez administratora w sytuacjach awaryjnych.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Regularna współpraca z dostawcami danych w celu monitorowania i unikania opóźnień.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153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5ED5F-18F1-4D83-422C-FCCCE93F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47BE4-FEBF-FF29-69F4-4F06BC00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42515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Niskie zainteresowanie aplikacją przez użytkowników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WYSOKIE</a:t>
            </a:r>
            <a:endParaRPr lang="pl-PL" sz="20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 WYSOKIE</a:t>
            </a:r>
            <a:endParaRPr lang="pl-PL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Przeprowadzenie badań rynku przed rozpoczęciem projektu w celu identyfikacji rzeczywistych potrzeb użytkowników.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Inwestycja w marketing i promocję aplikacji, np. w mediach społecznościowych.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Zapewnienie przyjaznego interfejsu użytkownika (UX), aby zachęcić do korzystania z aplikacji.</a:t>
            </a:r>
            <a:endParaRPr lang="pl-PL" sz="2200">
              <a:latin typeface="Times New Roman"/>
              <a:cs typeface="Times New Roman"/>
            </a:endParaRPr>
          </a:p>
          <a:p>
            <a:pPr algn="just"/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8484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9F143-13C6-76A5-B018-E14061E2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EB74CA-C103-23E6-06AF-A83AB7E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4282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Problemy z dostępnością aplikacji (np. awarie serwerów)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>
                <a:latin typeface="Times New Roman"/>
                <a:ea typeface="+mn-lt"/>
                <a:cs typeface="Times New Roman"/>
              </a:rPr>
              <a:t>: NISKIE</a:t>
            </a:r>
            <a:endParaRPr lang="pl-PL" sz="20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>
                <a:latin typeface="Times New Roman"/>
                <a:ea typeface="+mn-lt"/>
                <a:cs typeface="Times New Roman"/>
              </a:rPr>
              <a:t>: WYSOKI</a:t>
            </a:r>
            <a:endParaRPr lang="pl-PL" sz="20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>
                <a:latin typeface="Times New Roman"/>
                <a:ea typeface="+mn-lt"/>
                <a:cs typeface="Times New Roman"/>
              </a:rPr>
              <a:t>Wykorzystanie usług chmurowych z wysoką dostępnością (np. AWS, Google </a:t>
            </a:r>
            <a:r>
              <a:rPr lang="pl-PL" sz="2200" err="1">
                <a:latin typeface="Times New Roman"/>
                <a:ea typeface="+mn-lt"/>
                <a:cs typeface="Times New Roman"/>
              </a:rPr>
              <a:t>Cloud</a:t>
            </a:r>
            <a:r>
              <a:rPr lang="pl-PL" sz="2200">
                <a:latin typeface="Times New Roman"/>
                <a:ea typeface="+mn-lt"/>
                <a:cs typeface="Times New Roman"/>
              </a:rPr>
              <a:t>).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>
                <a:latin typeface="Times New Roman"/>
                <a:ea typeface="+mn-lt"/>
                <a:cs typeface="Times New Roman"/>
              </a:rPr>
              <a:t>Wdrożenie systemu monitorowania dostępności aplikacji w czasie rzeczywistym.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>
                <a:latin typeface="Times New Roman"/>
                <a:ea typeface="+mn-lt"/>
                <a:cs typeface="Times New Roman"/>
              </a:rPr>
              <a:t>Przygotowanie planu działania na wypadek awarii, w tym mechanizmów backupu i odzyskiwania danych.</a:t>
            </a:r>
            <a:endParaRPr lang="pl-PL" sz="2200">
              <a:latin typeface="Times New Roman"/>
              <a:cs typeface="Times New Roman"/>
            </a:endParaRPr>
          </a:p>
          <a:p>
            <a:pPr algn="just"/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6160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CEA64E-F98A-589A-77E6-19D7FE77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F26C59-FDF5-6CDA-973F-7F5F3FBF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Brak wystarczających zasobów (np. finansów)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BARDZO WYSOKI</a:t>
            </a: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Regularne monitorowanie budżetu i zasobów w czasie trwania projektu.</a:t>
            </a: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Przygotowanie planu awaryjnego, np. zmniejszenie zakresu funkcjonalności projektu w przypadku ograniczeń budżetowych.</a:t>
            </a:r>
          </a:p>
          <a:p>
            <a:pPr algn="just"/>
            <a:endParaRPr lang="pl-PL" sz="220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221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06FB10-1251-277D-4E50-7980DDF1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F7F5CB-0149-6721-A386-9EBDEF6A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983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Macierz Ryzyka</a:t>
            </a:r>
          </a:p>
        </p:txBody>
      </p:sp>
      <p:pic>
        <p:nvPicPr>
          <p:cNvPr id="4" name="Obraz 3" descr="Obraz zawierający zrzut ekranu, tekst, kwadrat, Wielobarwność&#10;&#10;Opis wygenerowany automatycznie">
            <a:extLst>
              <a:ext uri="{FF2B5EF4-FFF2-40B4-BE49-F238E27FC236}">
                <a16:creationId xmlns:a16="http://schemas.microsoft.com/office/drawing/2014/main" id="{956BDD86-8118-E4EC-BBD2-8387C04A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26" y="2118441"/>
            <a:ext cx="9523885" cy="42742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8DE0A76-5F48-8A57-3A5B-B4CC1723E004}"/>
              </a:ext>
            </a:extLst>
          </p:cNvPr>
          <p:cNvSpPr txBox="1"/>
          <p:nvPr/>
        </p:nvSpPr>
        <p:spPr>
          <a:xfrm>
            <a:off x="6508398" y="5442311"/>
            <a:ext cx="24713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Brak wystarczających zasobów (np. finansów)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FBA510-2A6C-68DE-8787-540BEE5100AA}"/>
              </a:ext>
            </a:extLst>
          </p:cNvPr>
          <p:cNvSpPr txBox="1"/>
          <p:nvPr/>
        </p:nvSpPr>
        <p:spPr>
          <a:xfrm>
            <a:off x="3868130" y="5442703"/>
            <a:ext cx="25348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Problemy z dostępnością aplikacji (np. awarie serwerów)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833D721-7B56-4AB0-4657-57932D66B40A}"/>
              </a:ext>
            </a:extLst>
          </p:cNvPr>
          <p:cNvSpPr txBox="1"/>
          <p:nvPr/>
        </p:nvSpPr>
        <p:spPr>
          <a:xfrm>
            <a:off x="8976355" y="5442702"/>
            <a:ext cx="25283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Niskie zainteresowanie aplikacją przez użytkowników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00BF94B-E93A-9081-8AB1-3AD8E608F65F}"/>
              </a:ext>
            </a:extLst>
          </p:cNvPr>
          <p:cNvSpPr txBox="1"/>
          <p:nvPr/>
        </p:nvSpPr>
        <p:spPr>
          <a:xfrm>
            <a:off x="8977226" y="4378528"/>
            <a:ext cx="24160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Opóźnienia w dostarczaniu aktualnych danych o cenach paliw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0023564-F05A-3B43-9F22-C92CAFEAD0E4}"/>
              </a:ext>
            </a:extLst>
          </p:cNvPr>
          <p:cNvSpPr txBox="1"/>
          <p:nvPr/>
        </p:nvSpPr>
        <p:spPr>
          <a:xfrm>
            <a:off x="6398020" y="4379401"/>
            <a:ext cx="26765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Problemy techniczne w integracji z mapami lub API dostawców danych</a:t>
            </a:r>
            <a:endParaRPr lang="pl-PL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45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232FA-DAF8-72AB-D457-655AAE53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81" y="428964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284A5F-6E60-1983-B6C6-CB77B1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968" y="1715429"/>
            <a:ext cx="8915400" cy="562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Cel Projektu</a:t>
            </a: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9D6DCA8-40FC-DA0C-1F74-F3098B59A309}"/>
              </a:ext>
            </a:extLst>
          </p:cNvPr>
          <p:cNvSpPr txBox="1"/>
          <p:nvPr/>
        </p:nvSpPr>
        <p:spPr>
          <a:xfrm>
            <a:off x="2154443" y="2609996"/>
            <a:ext cx="91335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l-PL" sz="2200" b="1" dirty="0">
                <a:latin typeface="Times New Roman"/>
                <a:ea typeface="+mn-lt"/>
                <a:cs typeface="Times New Roman"/>
              </a:rPr>
              <a:t>Długoterminowe cele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/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Wykorzystanie AI do przewidywania trendów cenowych paliw i tworzenia raportów, które pomogą kierowcom planować zakupy paliwa w bardziej ekonomiczny sposób.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Zbudowanie firmy technologicznej działającej na rynkach międzynarodowych w ciągu 3 lat od wdrożenia aplikacji.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608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14A6C1-71C6-70FD-F1A2-7DE8ADFB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B90806-5173-6E3B-FFFF-3ADF88A6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88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Grupa docelowa</a:t>
            </a:r>
            <a:endParaRPr lang="pl-PL" sz="24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28D2391-0D8A-6927-01EC-495613A58993}"/>
              </a:ext>
            </a:extLst>
          </p:cNvPr>
          <p:cNvSpPr txBox="1"/>
          <p:nvPr/>
        </p:nvSpPr>
        <p:spPr>
          <a:xfrm>
            <a:off x="2475119" y="2846969"/>
            <a:ext cx="849442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"/>
              <a:buChar char="•"/>
            </a:pPr>
            <a:r>
              <a:rPr lang="pl-PL" sz="2200">
                <a:latin typeface="Times New Roman"/>
                <a:cs typeface="Times New Roman"/>
              </a:rPr>
              <a:t> Kierowcy samochodów spalinowych w Polsce, w szczególności osoby </a:t>
            </a:r>
            <a:r>
              <a:rPr lang="pl-PL" sz="2200" dirty="0">
                <a:latin typeface="Times New Roman"/>
                <a:cs typeface="Times New Roman"/>
              </a:rPr>
              <a:t>prywatne poszukujące sposobów na redukcję kosztów paliwa.</a:t>
            </a:r>
            <a:endParaRPr lang="pl-PL"/>
          </a:p>
          <a:p>
            <a:pPr algn="just">
              <a:buFont typeface="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 Użytkownicy, którzy regularnie podróżują po Polsce i potrzebują porównywać ceny paliw w różnych lokalizacjach.</a:t>
            </a:r>
          </a:p>
          <a:p>
            <a:pPr algn="just">
              <a:buFont typeface="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 Firmy transportowe lub firmy logistyczny, które zarządzają dużą ilością pojazdów i potrzebują optymalizować koszty paliwa.</a:t>
            </a:r>
          </a:p>
        </p:txBody>
      </p:sp>
    </p:spTree>
    <p:extLst>
      <p:ext uri="{BB962C8B-B14F-4D97-AF65-F5344CB8AC3E}">
        <p14:creationId xmlns:p14="http://schemas.microsoft.com/office/powerpoint/2010/main" val="101125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145E5E-538A-FF42-5C58-F05443B9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F56192-89E9-F9A5-30D3-78C8E1AF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81454"/>
            <a:ext cx="8915400" cy="31442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obejmuje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wyłącznie stacje paliw w Polsce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w początkowej wersji. W przyszłości planowane jest rozszerzenie się na rynek zagraniczny.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Na początkowym etapie aplikacja będzie skupiać się na pojazdach spalinowych, a funkcjonalność dotycząca pojazdów elektrycznych zostanie możliwie dodana w przyszłości.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Wspierane są aktualnie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tylko przeglądarki internetowe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(Google Chrome, Mozilla </a:t>
            </a:r>
            <a:r>
              <a:rPr lang="pl-PL" sz="2200" err="1">
                <a:latin typeface="Times New Roman"/>
                <a:ea typeface="+mn-lt"/>
                <a:cs typeface="Times New Roman"/>
              </a:rPr>
              <a:t>Firefox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), jednak wsparcie dla aplikacji mobilnych i innych przeglądarek zostanie dodane w kolejnych etapach rozwoju.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endParaRPr lang="pl-PL" sz="22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0C808D3-7EF5-8DE8-A0FB-30B7E4C4821C}"/>
              </a:ext>
            </a:extLst>
          </p:cNvPr>
          <p:cNvSpPr txBox="1"/>
          <p:nvPr/>
        </p:nvSpPr>
        <p:spPr>
          <a:xfrm>
            <a:off x="2862109" y="2111892"/>
            <a:ext cx="83666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b="1" dirty="0">
                <a:latin typeface="Times New Roman"/>
                <a:cs typeface="Times New Roman"/>
              </a:rPr>
              <a:t>Granice projektu</a:t>
            </a:r>
            <a:endParaRPr lang="pl-PL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620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E0F5B-6D4E-713F-873E-0C7FAA25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51EEEC-2C5B-010B-B68E-ADAF524F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34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ea typeface="+mn-lt"/>
                <a:cs typeface="Times New Roman"/>
              </a:rPr>
              <a:t>Granice funkcjonalne</a:t>
            </a:r>
            <a:endParaRPr lang="pl-PL" sz="24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15758F1-69B8-7A6E-3DA6-D0F178D97FFC}"/>
              </a:ext>
            </a:extLst>
          </p:cNvPr>
          <p:cNvSpPr txBox="1"/>
          <p:nvPr/>
        </p:nvSpPr>
        <p:spPr>
          <a:xfrm>
            <a:off x="3056133" y="3067754"/>
            <a:ext cx="7495081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Na początku aplikacja </a:t>
            </a:r>
            <a:r>
              <a:rPr lang="pl-PL" sz="2200" b="1" dirty="0">
                <a:latin typeface="Times New Roman"/>
                <a:cs typeface="Times New Roman"/>
              </a:rPr>
              <a:t>nie uwzględnia systemu rejestracji użytkownika</a:t>
            </a:r>
            <a:r>
              <a:rPr lang="pl-PL" sz="2200" dirty="0">
                <a:latin typeface="Times New Roman"/>
                <a:cs typeface="Times New Roman"/>
              </a:rPr>
              <a:t>, co ma zminimalizować koszty początkowe i czas wdrożenia.</a:t>
            </a:r>
            <a:endParaRPr lang="pl-PL"/>
          </a:p>
          <a:p>
            <a:pPr algn="just">
              <a:buFont typeface="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Funkcje AI i analizy trendów cenowych zostaną wdrożone dopiero po uzyskaniu wystarczających danych użytkownika i wsparcia inwestorów.</a:t>
            </a:r>
          </a:p>
        </p:txBody>
      </p:sp>
    </p:spTree>
    <p:extLst>
      <p:ext uri="{BB962C8B-B14F-4D97-AF65-F5344CB8AC3E}">
        <p14:creationId xmlns:p14="http://schemas.microsoft.com/office/powerpoint/2010/main" val="325506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C9017F-1623-DA5B-F750-046D79C7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DF444B-A15C-4A62-E70F-DF16A38D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236" y="1910576"/>
            <a:ext cx="8915400" cy="636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Źródło danych</a:t>
            </a:r>
            <a:endParaRPr lang="pl-PL" sz="24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98BD035-A7BA-CDB1-2B0E-594E56ED8A8C}"/>
              </a:ext>
            </a:extLst>
          </p:cNvPr>
          <p:cNvSpPr txBox="1"/>
          <p:nvPr/>
        </p:nvSpPr>
        <p:spPr>
          <a:xfrm>
            <a:off x="2707543" y="2540328"/>
            <a:ext cx="8354981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200" b="1" dirty="0">
                <a:latin typeface="Times New Roman"/>
                <a:ea typeface="+mn-lt"/>
                <a:cs typeface="Times New Roman"/>
              </a:rPr>
              <a:t>Cenapaliw.pl</a:t>
            </a:r>
            <a:endParaRPr lang="pl-PL" sz="2200" b="1" dirty="0">
              <a:latin typeface="Times New Roman"/>
              <a:cs typeface="Times New Roman"/>
            </a:endParaRPr>
          </a:p>
          <a:p>
            <a:pPr algn="ctr"/>
            <a:endParaRPr lang="pl-PL" sz="2200" b="1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będzie wykorzystywać dane pozyskiwane z serwisu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Cenapaliw.pl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za pomocą techniki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web </a:t>
            </a:r>
            <a:r>
              <a:rPr lang="pl-PL" sz="2200" b="1" err="1">
                <a:latin typeface="Times New Roman"/>
                <a:ea typeface="+mn-lt"/>
                <a:cs typeface="Times New Roman"/>
              </a:rPr>
              <a:t>scrapingu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Cenapaliw.pl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dostarcza rzetelne i regularnie aktualizowane informacje o cenach paliw na stacjach w całej Polsce.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 przyszłości planowane jest nawiązanie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oficjalnych umów partnerskich z operatorami stacji paliw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(np. Orlen, BP, Lotos) w celu uzyskania bezpośrednich danych, co poprawi wiarygodność i częstotliwość aktualizacji cen.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12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DE4AED-5304-7780-DA43-D19A4C6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F214A7-DB55-3BFF-1EBA-90F38437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407" y="2709746"/>
            <a:ext cx="8915400" cy="20027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buFont typeface="Arial" charset="2"/>
              <a:buChar char="•"/>
            </a:pPr>
            <a:r>
              <a:rPr lang="pl-PL" sz="22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Kierowcy w Polsce często borykają się z brakiem jasnych i łatwo dostępnych informacji o aktualnych cenach paliw na różnych stacjach, co prowadzi do niepotrzebnych wydatków.</a:t>
            </a:r>
            <a:endParaRPr lang="pl-PL"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endParaRPr lang="pl-PL" sz="22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Wzrost cen paliw w ostatnich latach zwiększył zapotrzebowanie na narzędzia, które pomogą użytkownikom oszczędzać pieniądze.</a:t>
            </a:r>
            <a:endParaRPr lang="pl-PL" sz="2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C872870-A886-FB19-7486-AC1243B456CB}"/>
              </a:ext>
            </a:extLst>
          </p:cNvPr>
          <p:cNvSpPr txBox="1"/>
          <p:nvPr/>
        </p:nvSpPr>
        <p:spPr>
          <a:xfrm>
            <a:off x="3242058" y="1917345"/>
            <a:ext cx="73672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b="1" dirty="0">
                <a:solidFill>
                  <a:srgbClr val="262626"/>
                </a:solidFill>
                <a:latin typeface="Times New Roman"/>
                <a:cs typeface="Times New Roman"/>
              </a:rPr>
              <a:t>Rozwiązywany problem</a:t>
            </a:r>
            <a:endParaRPr lang="pl-PL" sz="2400" dirty="0">
              <a:latin typeface="Times New Roman"/>
              <a:cs typeface="Times New Roman"/>
            </a:endParaRPr>
          </a:p>
          <a:p>
            <a:pPr algn="l"/>
            <a:endParaRPr lang="pl-PL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9433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35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6" baseType="lpstr">
      <vt:lpstr>Wisp</vt:lpstr>
      <vt:lpstr>Project Vision and Scope</vt:lpstr>
      <vt:lpstr>Project Vision and Scope </vt:lpstr>
      <vt:lpstr>Project Vision and Scope  </vt:lpstr>
      <vt:lpstr>Project Vision and Scope   </vt:lpstr>
      <vt:lpstr>Project Vision and Scope   </vt:lpstr>
      <vt:lpstr>Project Vision and Scope    </vt:lpstr>
      <vt:lpstr>Project Vision and Scope     </vt:lpstr>
      <vt:lpstr>Project Vision and Scope      </vt:lpstr>
      <vt:lpstr>Project Vision and Scope     </vt:lpstr>
      <vt:lpstr>Project Vision and Scope      </vt:lpstr>
      <vt:lpstr>Project Vision and Scope       </vt:lpstr>
      <vt:lpstr>Project Vision and Scope        </vt:lpstr>
      <vt:lpstr>Data Privacy and Security Plan</vt:lpstr>
      <vt:lpstr>Data Privacy and Security Plan </vt:lpstr>
      <vt:lpstr>Data Privacy and Security Plan</vt:lpstr>
      <vt:lpstr>Data Privacy and Security Plan</vt:lpstr>
      <vt:lpstr>Database Design</vt:lpstr>
      <vt:lpstr>Database Design</vt:lpstr>
      <vt:lpstr>Database Design</vt:lpstr>
      <vt:lpstr>Database Design</vt:lpstr>
      <vt:lpstr>Functional and Non-Functional Requirements</vt:lpstr>
      <vt:lpstr>Functional and Non-Functional Requirements </vt:lpstr>
      <vt:lpstr>Functional and Non-Functional Requirements  </vt:lpstr>
      <vt:lpstr>Testing Plan</vt:lpstr>
      <vt:lpstr>Testing Plan</vt:lpstr>
      <vt:lpstr>Testing Plan</vt:lpstr>
      <vt:lpstr>Testing Plan</vt:lpstr>
      <vt:lpstr>Testing Plan</vt:lpstr>
      <vt:lpstr>Testing Plan</vt:lpstr>
      <vt:lpstr>Risk Assessment and Mitigation Plan</vt:lpstr>
      <vt:lpstr>Risk Assessment and Mitigation Plan </vt:lpstr>
      <vt:lpstr>Risk Assessment and Mitigation Plan </vt:lpstr>
      <vt:lpstr>Risk Assessment and Mitigation Plan </vt:lpstr>
      <vt:lpstr>Risk Assessment and Mitigation Plan </vt:lpstr>
      <vt:lpstr>Risk Assessment and Mitigation Plan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200</cp:revision>
  <dcterms:created xsi:type="dcterms:W3CDTF">2024-11-05T23:36:30Z</dcterms:created>
  <dcterms:modified xsi:type="dcterms:W3CDTF">2024-12-17T20:45:20Z</dcterms:modified>
</cp:coreProperties>
</file>