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56" r:id="rId2"/>
    <p:sldId id="257" r:id="rId3"/>
    <p:sldId id="259" r:id="rId4"/>
    <p:sldId id="260" r:id="rId5"/>
    <p:sldId id="265" r:id="rId6"/>
    <p:sldId id="266"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67" r:id="rId20"/>
    <p:sldId id="258" r:id="rId21"/>
    <p:sldId id="26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112472A-DBFF-C601-53FF-7E1FF396BE4A}" name="DionicioSilva, Adrian" initials="DA" userId="S::adrian.dioniciosilva@my.lr.edu::639aa749-fa3c-4944-bde4-a19823a957b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D08EB4-FD47-0C2F-75F1-A3CCA93CA499}" v="2" dt="2023-11-30T16:09:15.576"/>
    <p1510:client id="{2E4050F8-E6CA-5312-C55A-78C2E978F8FE}" v="11" dt="2023-11-30T00:57:32.479"/>
    <p1510:client id="{3601D675-DA55-08C2-857D-7B49136846BA}" v="1" dt="2023-11-07T19:06:30.118"/>
    <p1510:client id="{45374F76-0CEA-2DB2-3F49-6DAA32781EA2}" v="266" dt="2023-11-29T18:52:40.663"/>
    <p1510:client id="{6E7D1481-49D8-028B-CA64-AFDEC1284222}" v="118" dt="2023-10-29T22:45:57.203"/>
    <p1510:client id="{72E07B0E-C0FD-4B59-946F-C578A5B27967}" v="69" dt="2023-10-02T18:20:26.097"/>
    <p1510:client id="{76485C71-B4C6-A72F-6431-D6DBC32EFA61}" v="456" dt="2023-11-30T04:34:21.531"/>
    <p1510:client id="{76CEE789-47CA-1E0B-A8DD-A3BF3E2F1017}" v="899" dt="2023-11-30T18:48:11.460"/>
    <p1510:client id="{7825B4F2-762B-A97E-C145-58F9922FD942}" v="5" dt="2023-11-30T22:03:45.333"/>
    <p1510:client id="{7845CB87-0E3A-4FF8-ADFA-9C2339BDB5E5}" v="32" dt="2023-10-03T15:58:44.041"/>
    <p1510:client id="{7BF062E8-E0E6-E860-6132-DE568C5044E9}" v="15" dt="2023-11-30T18:39:39.329"/>
    <p1510:client id="{7F409763-CE89-A6D5-966E-E237DA2B0B76}" v="140" dt="2023-10-14T02:27:24.499"/>
    <p1510:client id="{8141EA66-1FB5-8E51-FA03-0248B75CA91B}" v="8" dt="2023-11-06T02:17:35.716"/>
    <p1510:client id="{87494F0E-ED3F-A3D2-0F32-5A44A4422ED9}" v="17" dt="2023-10-10T00:16:27.107"/>
    <p1510:client id="{8F0BA6DE-6685-FF09-C5B7-54D7E2EE46AF}" v="101" dt="2023-10-03T01:02:07.629"/>
    <p1510:client id="{AB3920F1-E068-7725-F8DC-E1CEEC2EE1D1}" v="103" dt="2023-11-30T23:25:37.076"/>
    <p1510:client id="{AB98463E-A570-8C8A-C7F9-2B164F07F9DE}" v="9" dt="2023-11-30T15:38:29.385"/>
    <p1510:client id="{D013FEEC-2F83-3C93-6FBE-90ED76F2CFD1}" v="264" dt="2023-10-10T23:37:51.595"/>
    <p1510:client id="{E893A771-5D2F-36A8-0378-8A52427CAB5F}" v="1" dt="2023-11-02T15:58:03.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33679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575339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13971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152166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94838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007910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328809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41080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395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09210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707155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7557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1217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78212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15899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001555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37394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11/30/2023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412026026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hyperlink" Target="https://aquamentus.com/flex_bison.html" TargetMode="External"/><Relationship Id="rId3" Type="http://schemas.openxmlformats.org/officeDocument/2006/relationships/image" Target="../media/image13.jpeg"/><Relationship Id="rId7" Type="http://schemas.openxmlformats.org/officeDocument/2006/relationships/hyperlink" Target="https://www.talkplayfun.com/bison_flex/001_Bison_and_Flex_with_Cygwin_Bison_and_Flex.pptx"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web.iitd.ac.in/~sumeet/flex__bison.pdf" TargetMode="External"/><Relationship Id="rId5" Type="http://schemas.openxmlformats.org/officeDocument/2006/relationships/hyperlink" Target="https://learnmoderncpp.com/2020/12/16/generating-c-programs-with-flex-and-bison-1/" TargetMode="External"/><Relationship Id="rId10" Type="http://schemas.openxmlformats.org/officeDocument/2006/relationships/hyperlink" Target="https://www.cse.scu.edu/~m1wang/compiler/TutorialFlexBison.pdf#:~:text=Flex%20is%20a%20scanner%20generator%20tool%20for%20lexical,implement%20the%20scanner%20according%20to%20the%20input%20rules" TargetMode="External"/><Relationship Id="rId4" Type="http://schemas.openxmlformats.org/officeDocument/2006/relationships/hyperlink" Target="http://www.jonathanbeard.io/tutorials/FlexBisonC" TargetMode="External"/><Relationship Id="rId9" Type="http://schemas.openxmlformats.org/officeDocument/2006/relationships/hyperlink" Target="https://youtu.be/POjnw0xEVas?si=zAoCOGOSo8RTtYH6"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ea typeface="Calibri Light"/>
                <a:cs typeface="Calibri Light"/>
              </a:rPr>
              <a:t>CSC 280 Project</a:t>
            </a:r>
            <a:br>
              <a:rPr lang="en-US">
                <a:ea typeface="Calibri Light"/>
                <a:cs typeface="Calibri Light"/>
              </a:rPr>
            </a:br>
            <a:r>
              <a:rPr lang="en-US">
                <a:ea typeface="Calibri Light"/>
                <a:cs typeface="Calibri Light"/>
              </a:rPr>
              <a:t>Bison and Flex: Calculator  </a:t>
            </a:r>
          </a:p>
        </p:txBody>
      </p:sp>
      <p:sp>
        <p:nvSpPr>
          <p:cNvPr id="3" name="Subtitle 2"/>
          <p:cNvSpPr>
            <a:spLocks noGrp="1"/>
          </p:cNvSpPr>
          <p:nvPr>
            <p:ph type="subTitle" idx="1"/>
          </p:nvPr>
        </p:nvSpPr>
        <p:spPr/>
        <p:txBody>
          <a:bodyPr vert="horz" lIns="91440" tIns="45720" rIns="91440" bIns="45720" rtlCol="0" anchor="t">
            <a:normAutofit/>
          </a:bodyPr>
          <a:lstStyle/>
          <a:p>
            <a:r>
              <a:rPr lang="en-US" sz="2000" b="1" dirty="0">
                <a:latin typeface="Times New Roman"/>
                <a:cs typeface="Times New Roman"/>
              </a:rPr>
              <a:t>CSC 280- Principal of Programming Language </a:t>
            </a:r>
          </a:p>
          <a:p>
            <a:r>
              <a:rPr lang="en-US" sz="2000" b="1" dirty="0">
                <a:latin typeface="Times New Roman"/>
                <a:cs typeface="Times New Roman"/>
              </a:rPr>
              <a:t>Group:  David Ajqui-Diaz, Adrian Dionicio Silva, Micheal Gerbitz,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9B1A-2047-1BCD-AE63-566F829C243F}"/>
              </a:ext>
            </a:extLst>
          </p:cNvPr>
          <p:cNvSpPr>
            <a:spLocks noGrp="1"/>
          </p:cNvSpPr>
          <p:nvPr>
            <p:ph type="title"/>
          </p:nvPr>
        </p:nvSpPr>
        <p:spPr>
          <a:xfrm>
            <a:off x="2222744" y="-217602"/>
            <a:ext cx="10018713" cy="1752599"/>
          </a:xfrm>
        </p:spPr>
        <p:txBody>
          <a:bodyPr/>
          <a:lstStyle/>
          <a:p>
            <a:pPr marL="285750" indent="-285750" algn="l">
              <a:spcBef>
                <a:spcPct val="20000"/>
              </a:spcBef>
              <a:spcAft>
                <a:spcPts val="600"/>
              </a:spcAft>
              <a:buFont typeface="Arial,Sans-Serif"/>
              <a:buChar char="•"/>
            </a:pPr>
            <a:r>
              <a:rPr lang="en-US"/>
              <a:t>Process behind the Flex code: (cont.)</a:t>
            </a:r>
          </a:p>
          <a:p>
            <a:endParaRPr lang="en-US"/>
          </a:p>
        </p:txBody>
      </p:sp>
      <p:sp>
        <p:nvSpPr>
          <p:cNvPr id="3" name="Content Placeholder 2">
            <a:extLst>
              <a:ext uri="{FF2B5EF4-FFF2-40B4-BE49-F238E27FC236}">
                <a16:creationId xmlns:a16="http://schemas.microsoft.com/office/drawing/2014/main" id="{D8DC1FDF-4111-5CA6-3B97-E4CBE4FD536C}"/>
              </a:ext>
            </a:extLst>
          </p:cNvPr>
          <p:cNvSpPr>
            <a:spLocks noGrp="1"/>
          </p:cNvSpPr>
          <p:nvPr>
            <p:ph sz="half" idx="1"/>
          </p:nvPr>
        </p:nvSpPr>
        <p:spPr>
          <a:xfrm>
            <a:off x="1484312" y="1590773"/>
            <a:ext cx="4895055" cy="4200427"/>
          </a:xfrm>
        </p:spPr>
        <p:txBody>
          <a:bodyPr vert="horz" lIns="91440" tIns="45720" rIns="91440" bIns="45720" rtlCol="0" anchor="ctr">
            <a:noAutofit/>
          </a:bodyPr>
          <a:lstStyle/>
          <a:p>
            <a:pPr>
              <a:buClr>
                <a:srgbClr val="1287C3"/>
              </a:buClr>
            </a:pPr>
            <a:r>
              <a:rPr lang="en-US" sz="1200">
                <a:ea typeface="+mn-lt"/>
                <a:cs typeface="+mn-lt"/>
              </a:rPr>
              <a:t>\n {</a:t>
            </a:r>
          </a:p>
          <a:p>
            <a:pPr>
              <a:buClr>
                <a:srgbClr val="1287C3"/>
              </a:buClr>
            </a:pPr>
            <a:r>
              <a:rPr lang="en-US" sz="1200">
                <a:ea typeface="+mn-lt"/>
                <a:cs typeface="+mn-lt"/>
              </a:rPr>
              <a:t>    return EOL;  // Return EOL (End Of Line) as a token</a:t>
            </a:r>
          </a:p>
          <a:p>
            <a:pPr>
              <a:buClr>
                <a:srgbClr val="1287C3"/>
              </a:buClr>
            </a:pPr>
            <a:r>
              <a:rPr lang="en-US" sz="1200">
                <a:ea typeface="+mn-lt"/>
                <a:cs typeface="+mn-lt"/>
              </a:rPr>
              <a:t>}</a:t>
            </a:r>
          </a:p>
          <a:p>
            <a:pPr>
              <a:buClr>
                <a:srgbClr val="1287C3"/>
              </a:buClr>
            </a:pPr>
            <a:r>
              <a:rPr lang="en-US" sz="1200">
                <a:ea typeface="+mn-lt"/>
                <a:cs typeface="+mn-lt"/>
              </a:rPr>
              <a:t>\n </a:t>
            </a:r>
          </a:p>
          <a:p>
            <a:pPr>
              <a:buClr>
                <a:srgbClr val="1287C3"/>
              </a:buClr>
            </a:pPr>
            <a:r>
              <a:rPr lang="en-US" sz="1200">
                <a:ea typeface="+mn-lt"/>
                <a:cs typeface="+mn-lt"/>
              </a:rPr>
              <a:t>Rule matches newline characters, signaling the end of a line</a:t>
            </a:r>
          </a:p>
          <a:p>
            <a:pPr>
              <a:buClr>
                <a:srgbClr val="1287C3"/>
              </a:buClr>
            </a:pPr>
            <a:r>
              <a:rPr lang="en-US" sz="1200">
                <a:ea typeface="+mn-lt"/>
                <a:cs typeface="+mn-lt"/>
              </a:rPr>
              <a:t>return EOL; </a:t>
            </a:r>
          </a:p>
          <a:p>
            <a:pPr>
              <a:buClr>
                <a:srgbClr val="1287C3"/>
              </a:buClr>
            </a:pPr>
            <a:r>
              <a:rPr lang="en-US" sz="1200">
                <a:ea typeface="+mn-lt"/>
                <a:cs typeface="+mn-lt"/>
              </a:rPr>
              <a:t>Returns the EOL token to the end of the current line</a:t>
            </a:r>
          </a:p>
          <a:p>
            <a:pPr>
              <a:buClr>
                <a:srgbClr val="1287C3"/>
              </a:buClr>
            </a:pPr>
            <a:endParaRPr lang="en-US" sz="1200">
              <a:ea typeface="+mn-lt"/>
              <a:cs typeface="+mn-lt"/>
            </a:endParaRPr>
          </a:p>
          <a:p>
            <a:pPr>
              <a:buClr>
                <a:srgbClr val="1287C3"/>
              </a:buClr>
            </a:pPr>
            <a:r>
              <a:rPr lang="en-US" sz="1200">
                <a:ea typeface="+mn-lt"/>
                <a:cs typeface="+mn-lt"/>
              </a:rPr>
              <a:t>[ \t] {   // Ignore whitespace and do nothing</a:t>
            </a:r>
          </a:p>
          <a:p>
            <a:pPr>
              <a:buClr>
                <a:srgbClr val="1287C3"/>
              </a:buClr>
            </a:pPr>
            <a:r>
              <a:rPr lang="en-US" sz="1200">
                <a:ea typeface="+mn-lt"/>
                <a:cs typeface="+mn-lt"/>
              </a:rPr>
              <a:t>   }</a:t>
            </a:r>
          </a:p>
          <a:p>
            <a:pPr>
              <a:buClr>
                <a:srgbClr val="1287C3"/>
              </a:buClr>
            </a:pPr>
            <a:r>
              <a:rPr lang="en-US" sz="1200">
                <a:ea typeface="+mn-lt"/>
                <a:cs typeface="+mn-lt"/>
              </a:rPr>
              <a:t>Rule matches whitespace characters like space and tab</a:t>
            </a:r>
          </a:p>
          <a:p>
            <a:pPr>
              <a:buClr>
                <a:srgbClr val="1287C3"/>
              </a:buClr>
            </a:pPr>
            <a:r>
              <a:rPr lang="en-US" sz="1200">
                <a:ea typeface="+mn-lt"/>
                <a:cs typeface="+mn-lt"/>
              </a:rPr>
              <a:t>. {</a:t>
            </a:r>
          </a:p>
          <a:p>
            <a:pPr>
              <a:buClr>
                <a:srgbClr val="1287C3"/>
              </a:buClr>
            </a:pPr>
            <a:r>
              <a:rPr lang="en-US" sz="1200">
                <a:ea typeface="+mn-lt"/>
                <a:cs typeface="+mn-lt"/>
              </a:rPr>
              <a:t>    </a:t>
            </a:r>
            <a:r>
              <a:rPr lang="en-US" sz="1200" err="1">
                <a:ea typeface="+mn-lt"/>
                <a:cs typeface="+mn-lt"/>
              </a:rPr>
              <a:t>fprintf</a:t>
            </a:r>
            <a:r>
              <a:rPr lang="en-US" sz="1200">
                <a:ea typeface="+mn-lt"/>
                <a:cs typeface="+mn-lt"/>
              </a:rPr>
              <a:t>(stderr, "Invalid character: %s\n", </a:t>
            </a:r>
            <a:r>
              <a:rPr lang="en-US" sz="1200" err="1">
                <a:ea typeface="+mn-lt"/>
                <a:cs typeface="+mn-lt"/>
              </a:rPr>
              <a:t>yytext</a:t>
            </a:r>
            <a:r>
              <a:rPr lang="en-US" sz="1200">
                <a:ea typeface="+mn-lt"/>
                <a:cs typeface="+mn-lt"/>
              </a:rPr>
              <a:t>);</a:t>
            </a:r>
          </a:p>
          <a:p>
            <a:pPr>
              <a:buClr>
                <a:srgbClr val="1287C3"/>
              </a:buClr>
            </a:pPr>
            <a:r>
              <a:rPr lang="en-US" sz="1200">
                <a:ea typeface="+mn-lt"/>
                <a:cs typeface="+mn-lt"/>
              </a:rPr>
              <a:t>}</a:t>
            </a:r>
          </a:p>
          <a:p>
            <a:pPr>
              <a:buClr>
                <a:srgbClr val="1287C3"/>
              </a:buClr>
            </a:pPr>
            <a:r>
              <a:rPr lang="en-US" sz="1200">
                <a:ea typeface="+mn-lt"/>
                <a:cs typeface="+mn-lt"/>
              </a:rPr>
              <a:t>Rule that matches with characters not matched by previous rules</a:t>
            </a:r>
          </a:p>
          <a:p>
            <a:pPr>
              <a:buClr>
                <a:srgbClr val="1287C3"/>
              </a:buClr>
            </a:pPr>
            <a:r>
              <a:rPr lang="en-US" sz="1200" err="1">
                <a:ea typeface="+mn-lt"/>
                <a:cs typeface="+mn-lt"/>
              </a:rPr>
              <a:t>fprintf</a:t>
            </a:r>
            <a:r>
              <a:rPr lang="en-US" sz="1200">
                <a:ea typeface="+mn-lt"/>
                <a:cs typeface="+mn-lt"/>
              </a:rPr>
              <a:t>(stderr, "Invalid character: %s\n", </a:t>
            </a:r>
            <a:r>
              <a:rPr lang="en-US" sz="1200" err="1">
                <a:ea typeface="+mn-lt"/>
                <a:cs typeface="+mn-lt"/>
              </a:rPr>
              <a:t>yytext</a:t>
            </a:r>
            <a:r>
              <a:rPr lang="en-US" sz="1200">
                <a:ea typeface="+mn-lt"/>
                <a:cs typeface="+mn-lt"/>
              </a:rPr>
              <a:t>);</a:t>
            </a:r>
          </a:p>
          <a:p>
            <a:pPr>
              <a:buClr>
                <a:srgbClr val="1287C3"/>
              </a:buClr>
            </a:pPr>
            <a:r>
              <a:rPr lang="en-US" sz="1200">
                <a:ea typeface="+mn-lt"/>
                <a:cs typeface="+mn-lt"/>
              </a:rPr>
              <a:t>Prints an error message in response to the output stating a invalid character was found</a:t>
            </a:r>
          </a:p>
          <a:p>
            <a:pPr>
              <a:buClr>
                <a:srgbClr val="1287C3"/>
              </a:buClr>
            </a:pPr>
            <a:endParaRPr lang="en-US" sz="1200">
              <a:ea typeface="+mn-lt"/>
              <a:cs typeface="Calibri"/>
            </a:endParaRPr>
          </a:p>
        </p:txBody>
      </p:sp>
      <p:pic>
        <p:nvPicPr>
          <p:cNvPr id="8" name="Content Placeholder 7" descr="A computer screen shot of a program code&#10;&#10;Description automatically generated">
            <a:extLst>
              <a:ext uri="{FF2B5EF4-FFF2-40B4-BE49-F238E27FC236}">
                <a16:creationId xmlns:a16="http://schemas.microsoft.com/office/drawing/2014/main" id="{73856D2C-976B-DD08-AD9D-22395B47813D}"/>
              </a:ext>
            </a:extLst>
          </p:cNvPr>
          <p:cNvPicPr>
            <a:picLocks noGrp="1" noChangeAspect="1"/>
          </p:cNvPicPr>
          <p:nvPr>
            <p:ph sz="half" idx="2"/>
          </p:nvPr>
        </p:nvPicPr>
        <p:blipFill rotWithShape="1">
          <a:blip r:embed="rId2"/>
          <a:srcRect t="29580" b="38359"/>
          <a:stretch/>
        </p:blipFill>
        <p:spPr>
          <a:xfrm>
            <a:off x="6170965" y="3389329"/>
            <a:ext cx="5769061" cy="1319255"/>
          </a:xfrm>
        </p:spPr>
      </p:pic>
    </p:spTree>
    <p:extLst>
      <p:ext uri="{BB962C8B-B14F-4D97-AF65-F5344CB8AC3E}">
        <p14:creationId xmlns:p14="http://schemas.microsoft.com/office/powerpoint/2010/main" val="3828144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9B1A-2047-1BCD-AE63-566F829C243F}"/>
              </a:ext>
            </a:extLst>
          </p:cNvPr>
          <p:cNvSpPr>
            <a:spLocks noGrp="1"/>
          </p:cNvSpPr>
          <p:nvPr>
            <p:ph type="title"/>
          </p:nvPr>
        </p:nvSpPr>
        <p:spPr>
          <a:xfrm>
            <a:off x="2222744" y="-217602"/>
            <a:ext cx="10018713" cy="1752599"/>
          </a:xfrm>
        </p:spPr>
        <p:txBody>
          <a:bodyPr/>
          <a:lstStyle/>
          <a:p>
            <a:pPr marL="285750" indent="-285750" algn="l">
              <a:spcBef>
                <a:spcPct val="20000"/>
              </a:spcBef>
              <a:spcAft>
                <a:spcPts val="600"/>
              </a:spcAft>
              <a:buFont typeface="Arial,Sans-Serif"/>
              <a:buChar char="•"/>
            </a:pPr>
            <a:r>
              <a:rPr lang="en-US"/>
              <a:t>Process behind the Flex code: (cont.)</a:t>
            </a:r>
          </a:p>
          <a:p>
            <a:endParaRPr lang="en-US"/>
          </a:p>
        </p:txBody>
      </p:sp>
      <p:sp>
        <p:nvSpPr>
          <p:cNvPr id="3" name="Content Placeholder 2">
            <a:extLst>
              <a:ext uri="{FF2B5EF4-FFF2-40B4-BE49-F238E27FC236}">
                <a16:creationId xmlns:a16="http://schemas.microsoft.com/office/drawing/2014/main" id="{D8DC1FDF-4111-5CA6-3B97-E4CBE4FD536C}"/>
              </a:ext>
            </a:extLst>
          </p:cNvPr>
          <p:cNvSpPr>
            <a:spLocks noGrp="1"/>
          </p:cNvSpPr>
          <p:nvPr>
            <p:ph sz="half" idx="1"/>
          </p:nvPr>
        </p:nvSpPr>
        <p:spPr>
          <a:xfrm>
            <a:off x="1484312" y="1590773"/>
            <a:ext cx="4895055" cy="4200427"/>
          </a:xfrm>
        </p:spPr>
        <p:txBody>
          <a:bodyPr vert="horz" lIns="91440" tIns="45720" rIns="91440" bIns="45720" rtlCol="0" anchor="ctr">
            <a:noAutofit/>
          </a:bodyPr>
          <a:lstStyle/>
          <a:p>
            <a:pPr>
              <a:buClr>
                <a:srgbClr val="1287C3"/>
              </a:buClr>
            </a:pPr>
            <a:r>
              <a:rPr lang="en-US" sz="1100">
                <a:latin typeface="Calibri"/>
                <a:ea typeface="+mn-lt"/>
                <a:cs typeface="Calibri"/>
              </a:rPr>
              <a:t>%%</a:t>
            </a:r>
          </a:p>
          <a:p>
            <a:pPr>
              <a:buClr>
                <a:srgbClr val="1287C3"/>
              </a:buClr>
            </a:pPr>
            <a:endParaRPr lang="en-US" sz="1100">
              <a:latin typeface="Calibri"/>
              <a:ea typeface="+mn-lt"/>
              <a:cs typeface="Calibri"/>
            </a:endParaRPr>
          </a:p>
          <a:p>
            <a:pPr>
              <a:buClr>
                <a:srgbClr val="1287C3"/>
              </a:buClr>
            </a:pPr>
            <a:r>
              <a:rPr lang="en-US" sz="1100">
                <a:latin typeface="Calibri"/>
                <a:ea typeface="+mn-lt"/>
                <a:cs typeface="Calibri"/>
              </a:rPr>
              <a:t>int </a:t>
            </a:r>
            <a:r>
              <a:rPr lang="en-US" sz="1100" err="1">
                <a:latin typeface="Calibri"/>
                <a:ea typeface="+mn-lt"/>
                <a:cs typeface="Calibri"/>
              </a:rPr>
              <a:t>yywrap</a:t>
            </a:r>
            <a:r>
              <a:rPr lang="en-US" sz="1100">
                <a:latin typeface="Calibri"/>
                <a:ea typeface="+mn-lt"/>
                <a:cs typeface="Calibri"/>
              </a:rPr>
              <a:t>() {</a:t>
            </a:r>
          </a:p>
          <a:p>
            <a:pPr>
              <a:buClr>
                <a:srgbClr val="1287C3"/>
              </a:buClr>
            </a:pPr>
            <a:r>
              <a:rPr lang="en-US" sz="1100">
                <a:latin typeface="Calibri"/>
                <a:ea typeface="+mn-lt"/>
                <a:cs typeface="Calibri"/>
              </a:rPr>
              <a:t>    return 1;</a:t>
            </a:r>
          </a:p>
          <a:p>
            <a:pPr>
              <a:buClr>
                <a:srgbClr val="1287C3"/>
              </a:buClr>
            </a:pPr>
            <a:r>
              <a:rPr lang="en-US" sz="1100">
                <a:latin typeface="Calibri"/>
                <a:ea typeface="+mn-lt"/>
                <a:cs typeface="Calibri"/>
              </a:rPr>
              <a:t>}</a:t>
            </a:r>
          </a:p>
          <a:p>
            <a:pPr>
              <a:buClr>
                <a:srgbClr val="1287C3"/>
              </a:buClr>
            </a:pPr>
            <a:r>
              <a:rPr lang="en-US" sz="1100">
                <a:latin typeface="Calibri"/>
                <a:ea typeface="+mn-lt"/>
                <a:cs typeface="Calibri"/>
              </a:rPr>
              <a:t>%% </a:t>
            </a:r>
          </a:p>
          <a:p>
            <a:pPr>
              <a:buClr>
                <a:srgbClr val="1287C3"/>
              </a:buClr>
            </a:pPr>
            <a:r>
              <a:rPr lang="en-US" sz="1100">
                <a:latin typeface="Calibri"/>
                <a:ea typeface="+mn-lt"/>
                <a:cs typeface="Calibri"/>
              </a:rPr>
              <a:t>Delimiter that signals the end of the Flex rules and start of the C code section. </a:t>
            </a:r>
          </a:p>
          <a:p>
            <a:pPr>
              <a:buClr>
                <a:srgbClr val="1287C3"/>
              </a:buClr>
            </a:pPr>
            <a:r>
              <a:rPr lang="en-US" sz="1100">
                <a:latin typeface="Calibri"/>
                <a:ea typeface="+mn-lt"/>
                <a:cs typeface="Calibri"/>
              </a:rPr>
              <a:t>int </a:t>
            </a:r>
            <a:r>
              <a:rPr lang="en-US" sz="1100" err="1">
                <a:latin typeface="Calibri"/>
                <a:ea typeface="+mn-lt"/>
                <a:cs typeface="Calibri"/>
              </a:rPr>
              <a:t>yywrap</a:t>
            </a:r>
            <a:r>
              <a:rPr lang="en-US" sz="1100">
                <a:latin typeface="Calibri"/>
                <a:ea typeface="+mn-lt"/>
                <a:cs typeface="Calibri"/>
              </a:rPr>
              <a:t>()</a:t>
            </a:r>
          </a:p>
          <a:p>
            <a:pPr>
              <a:buClr>
                <a:srgbClr val="1287C3"/>
              </a:buClr>
            </a:pPr>
            <a:r>
              <a:rPr lang="en-US" sz="1100">
                <a:latin typeface="Calibri"/>
                <a:ea typeface="+mn-lt"/>
                <a:cs typeface="Calibri"/>
              </a:rPr>
              <a:t>A user-</a:t>
            </a:r>
            <a:r>
              <a:rPr lang="en-US" sz="1100" err="1">
                <a:latin typeface="Calibri"/>
                <a:ea typeface="+mn-lt"/>
                <a:cs typeface="Calibri"/>
              </a:rPr>
              <a:t>definied</a:t>
            </a:r>
            <a:r>
              <a:rPr lang="en-US" sz="1100">
                <a:latin typeface="Calibri"/>
                <a:ea typeface="+mn-lt"/>
                <a:cs typeface="Calibri"/>
              </a:rPr>
              <a:t> function that states the end of the input, and returns 1 to indicate the lack of input streams to process</a:t>
            </a:r>
          </a:p>
          <a:p>
            <a:pPr>
              <a:buClr>
                <a:srgbClr val="1287C3"/>
              </a:buClr>
            </a:pPr>
            <a:endParaRPr lang="en-US" sz="1200">
              <a:ea typeface="+mn-lt"/>
              <a:cs typeface="Calibri"/>
            </a:endParaRPr>
          </a:p>
        </p:txBody>
      </p:sp>
      <p:pic>
        <p:nvPicPr>
          <p:cNvPr id="6" name="Content Placeholder 5" descr="A computer screen shot of a program code&#10;&#10;Description automatically generated">
            <a:extLst>
              <a:ext uri="{FF2B5EF4-FFF2-40B4-BE49-F238E27FC236}">
                <a16:creationId xmlns:a16="http://schemas.microsoft.com/office/drawing/2014/main" id="{11650972-2695-BFD5-C1EC-E0A583494194}"/>
              </a:ext>
            </a:extLst>
          </p:cNvPr>
          <p:cNvPicPr>
            <a:picLocks noGrp="1" noChangeAspect="1"/>
          </p:cNvPicPr>
          <p:nvPr>
            <p:ph sz="half" idx="2"/>
          </p:nvPr>
        </p:nvPicPr>
        <p:blipFill rotWithShape="1">
          <a:blip r:embed="rId2"/>
          <a:srcRect t="54545" r="38701" b="23691"/>
          <a:stretch/>
        </p:blipFill>
        <p:spPr>
          <a:xfrm>
            <a:off x="6791563" y="2179556"/>
            <a:ext cx="4894356" cy="1242380"/>
          </a:xfrm>
        </p:spPr>
      </p:pic>
    </p:spTree>
    <p:extLst>
      <p:ext uri="{BB962C8B-B14F-4D97-AF65-F5344CB8AC3E}">
        <p14:creationId xmlns:p14="http://schemas.microsoft.com/office/powerpoint/2010/main" val="250812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9B1A-2047-1BCD-AE63-566F829C243F}"/>
              </a:ext>
            </a:extLst>
          </p:cNvPr>
          <p:cNvSpPr>
            <a:spLocks noGrp="1"/>
          </p:cNvSpPr>
          <p:nvPr>
            <p:ph type="title"/>
          </p:nvPr>
        </p:nvSpPr>
        <p:spPr>
          <a:xfrm>
            <a:off x="2222744" y="-217602"/>
            <a:ext cx="10018713" cy="1752599"/>
          </a:xfrm>
        </p:spPr>
        <p:txBody>
          <a:bodyPr>
            <a:normAutofit/>
          </a:bodyPr>
          <a:lstStyle/>
          <a:p>
            <a:pPr marL="285750" indent="-285750" algn="l">
              <a:spcBef>
                <a:spcPct val="20000"/>
              </a:spcBef>
              <a:spcAft>
                <a:spcPts val="600"/>
              </a:spcAft>
              <a:buFont typeface="Arial,Sans-Serif"/>
              <a:buChar char="•"/>
            </a:pPr>
            <a:r>
              <a:rPr lang="en-US">
                <a:ea typeface="+mj-lt"/>
                <a:cs typeface="+mj-lt"/>
              </a:rPr>
              <a:t>Process behind the Bison code:</a:t>
            </a:r>
          </a:p>
        </p:txBody>
      </p:sp>
      <p:sp>
        <p:nvSpPr>
          <p:cNvPr id="3" name="Content Placeholder 2">
            <a:extLst>
              <a:ext uri="{FF2B5EF4-FFF2-40B4-BE49-F238E27FC236}">
                <a16:creationId xmlns:a16="http://schemas.microsoft.com/office/drawing/2014/main" id="{D8DC1FDF-4111-5CA6-3B97-E4CBE4FD536C}"/>
              </a:ext>
            </a:extLst>
          </p:cNvPr>
          <p:cNvSpPr>
            <a:spLocks noGrp="1"/>
          </p:cNvSpPr>
          <p:nvPr>
            <p:ph sz="half" idx="1"/>
          </p:nvPr>
        </p:nvSpPr>
        <p:spPr>
          <a:xfrm>
            <a:off x="1484312" y="1590773"/>
            <a:ext cx="4895055" cy="4200427"/>
          </a:xfrm>
        </p:spPr>
        <p:txBody>
          <a:bodyPr vert="horz" lIns="91440" tIns="45720" rIns="91440" bIns="45720" rtlCol="0" anchor="ctr">
            <a:noAutofit/>
          </a:bodyPr>
          <a:lstStyle/>
          <a:p>
            <a:pPr>
              <a:buClr>
                <a:srgbClr val="1287C3"/>
              </a:buClr>
            </a:pPr>
            <a:r>
              <a:rPr lang="en-US" sz="1100" dirty="0">
                <a:latin typeface="Calibri"/>
                <a:ea typeface="+mn-lt"/>
                <a:cs typeface="Calibri"/>
              </a:rPr>
              <a:t>Int </a:t>
            </a:r>
            <a:r>
              <a:rPr lang="en-US" sz="1100" dirty="0" err="1">
                <a:latin typeface="Calibri"/>
                <a:ea typeface="+mn-lt"/>
                <a:cs typeface="Calibri"/>
              </a:rPr>
              <a:t>yylex</a:t>
            </a:r>
            <a:r>
              <a:rPr lang="en-US" sz="1100" dirty="0">
                <a:latin typeface="Calibri"/>
                <a:ea typeface="+mn-lt"/>
                <a:cs typeface="Calibri"/>
              </a:rPr>
              <a:t>();</a:t>
            </a:r>
            <a:endParaRPr lang="en-US" dirty="0"/>
          </a:p>
          <a:p>
            <a:pPr>
              <a:buClr>
                <a:srgbClr val="1287C3"/>
              </a:buClr>
            </a:pPr>
            <a:r>
              <a:rPr lang="en-US" sz="1100" dirty="0">
                <a:latin typeface="Calibri"/>
                <a:ea typeface="+mn-lt"/>
                <a:cs typeface="Calibri"/>
              </a:rPr>
              <a:t>Declaration of the </a:t>
            </a:r>
            <a:r>
              <a:rPr lang="en-US" sz="1100" dirty="0" err="1">
                <a:latin typeface="Calibri"/>
                <a:ea typeface="+mn-lt"/>
                <a:cs typeface="Calibri"/>
              </a:rPr>
              <a:t>lexer</a:t>
            </a:r>
            <a:r>
              <a:rPr lang="en-US" sz="1100" dirty="0">
                <a:latin typeface="Calibri"/>
                <a:ea typeface="+mn-lt"/>
                <a:cs typeface="Calibri"/>
              </a:rPr>
              <a:t> function</a:t>
            </a:r>
          </a:p>
          <a:p>
            <a:pPr>
              <a:buClr>
                <a:srgbClr val="1287C3"/>
              </a:buClr>
            </a:pPr>
            <a:endParaRPr lang="en-US" sz="1100">
              <a:latin typeface="Calibri"/>
              <a:ea typeface="+mn-lt"/>
              <a:cs typeface="Calibri"/>
            </a:endParaRPr>
          </a:p>
          <a:p>
            <a:pPr>
              <a:buClr>
                <a:srgbClr val="1287C3"/>
              </a:buClr>
            </a:pPr>
            <a:r>
              <a:rPr lang="en-US" sz="1100" dirty="0">
                <a:latin typeface="Calibri"/>
                <a:ea typeface="+mn-lt"/>
                <a:cs typeface="Calibri"/>
              </a:rPr>
              <a:t>void </a:t>
            </a:r>
            <a:r>
              <a:rPr lang="en-US" sz="1100" dirty="0" err="1">
                <a:latin typeface="Calibri"/>
                <a:ea typeface="+mn-lt"/>
                <a:cs typeface="Calibri"/>
              </a:rPr>
              <a:t>yyerror</a:t>
            </a:r>
            <a:r>
              <a:rPr lang="en-US" sz="1100" dirty="0">
                <a:latin typeface="Calibri"/>
                <a:ea typeface="+mn-lt"/>
                <a:cs typeface="Calibri"/>
              </a:rPr>
              <a:t>(const char* s);</a:t>
            </a:r>
          </a:p>
          <a:p>
            <a:pPr>
              <a:buClr>
                <a:srgbClr val="1287C3"/>
              </a:buClr>
            </a:pPr>
            <a:r>
              <a:rPr lang="en-US" sz="1100" dirty="0">
                <a:latin typeface="Calibri"/>
                <a:ea typeface="+mn-lt"/>
                <a:cs typeface="Calibri"/>
              </a:rPr>
              <a:t>%}</a:t>
            </a:r>
          </a:p>
          <a:p>
            <a:pPr>
              <a:buClr>
                <a:srgbClr val="1287C3"/>
              </a:buClr>
            </a:pPr>
            <a:r>
              <a:rPr lang="en-US" sz="1100" dirty="0">
                <a:latin typeface="Calibri"/>
                <a:ea typeface="+mn-lt"/>
                <a:cs typeface="Calibri"/>
              </a:rPr>
              <a:t>Declaration of the error handling function</a:t>
            </a:r>
          </a:p>
          <a:p>
            <a:pPr>
              <a:buClr>
                <a:srgbClr val="1287C3"/>
              </a:buClr>
            </a:pPr>
            <a:endParaRPr lang="en-US" sz="1100">
              <a:latin typeface="Calibri"/>
              <a:ea typeface="+mn-lt"/>
              <a:cs typeface="Calibri"/>
            </a:endParaRPr>
          </a:p>
          <a:p>
            <a:pPr>
              <a:buClr>
                <a:srgbClr val="1287C3"/>
              </a:buClr>
            </a:pPr>
            <a:r>
              <a:rPr lang="en-US" sz="1100" dirty="0">
                <a:latin typeface="Calibri"/>
                <a:ea typeface="+mn-lt"/>
                <a:cs typeface="Calibri"/>
              </a:rPr>
              <a:t>%token NUMBER</a:t>
            </a:r>
          </a:p>
          <a:p>
            <a:pPr>
              <a:buClr>
                <a:srgbClr val="1287C3"/>
              </a:buClr>
            </a:pPr>
            <a:r>
              <a:rPr lang="en-US" sz="1100" dirty="0">
                <a:latin typeface="Calibri"/>
                <a:ea typeface="+mn-lt"/>
                <a:cs typeface="Calibri"/>
              </a:rPr>
              <a:t>%token EOL</a:t>
            </a:r>
          </a:p>
          <a:p>
            <a:pPr>
              <a:buClr>
                <a:srgbClr val="1287C3"/>
              </a:buClr>
            </a:pPr>
            <a:r>
              <a:rPr lang="en-US" sz="1100" dirty="0">
                <a:latin typeface="Calibri"/>
                <a:ea typeface="+mn-lt"/>
                <a:cs typeface="Calibri"/>
              </a:rPr>
              <a:t>%%</a:t>
            </a:r>
          </a:p>
          <a:p>
            <a:pPr>
              <a:buClr>
                <a:srgbClr val="1287C3"/>
              </a:buClr>
            </a:pPr>
            <a:r>
              <a:rPr lang="en-US" sz="1100" dirty="0">
                <a:latin typeface="Calibri"/>
                <a:ea typeface="+mn-lt"/>
                <a:cs typeface="Calibri"/>
              </a:rPr>
              <a:t>token definition to be used in the parser. Where we define NUMBER and EOL</a:t>
            </a:r>
          </a:p>
          <a:p>
            <a:pPr>
              <a:buClr>
                <a:srgbClr val="1287C3"/>
              </a:buClr>
            </a:pPr>
            <a:endParaRPr lang="en-US" sz="1100">
              <a:latin typeface="Calibri"/>
              <a:ea typeface="+mn-lt"/>
              <a:cs typeface="Calibri"/>
            </a:endParaRPr>
          </a:p>
        </p:txBody>
      </p:sp>
      <p:pic>
        <p:nvPicPr>
          <p:cNvPr id="7" name="Content Placeholder 6" descr="A screenshot of a computer&#10;&#10;Description automatically generated">
            <a:extLst>
              <a:ext uri="{FF2B5EF4-FFF2-40B4-BE49-F238E27FC236}">
                <a16:creationId xmlns:a16="http://schemas.microsoft.com/office/drawing/2014/main" id="{A6EA69BC-A834-D235-0882-7629396DE803}"/>
              </a:ext>
            </a:extLst>
          </p:cNvPr>
          <p:cNvPicPr>
            <a:picLocks noGrp="1" noChangeAspect="1"/>
          </p:cNvPicPr>
          <p:nvPr>
            <p:ph sz="half" idx="2"/>
          </p:nvPr>
        </p:nvPicPr>
        <p:blipFill rotWithShape="1">
          <a:blip r:embed="rId2"/>
          <a:srcRect b="71374"/>
          <a:stretch/>
        </p:blipFill>
        <p:spPr>
          <a:xfrm>
            <a:off x="5122788" y="2093142"/>
            <a:ext cx="7111268" cy="2144150"/>
          </a:xfrm>
        </p:spPr>
      </p:pic>
    </p:spTree>
    <p:extLst>
      <p:ext uri="{BB962C8B-B14F-4D97-AF65-F5344CB8AC3E}">
        <p14:creationId xmlns:p14="http://schemas.microsoft.com/office/powerpoint/2010/main" val="4104110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9B1A-2047-1BCD-AE63-566F829C243F}"/>
              </a:ext>
            </a:extLst>
          </p:cNvPr>
          <p:cNvSpPr>
            <a:spLocks noGrp="1"/>
          </p:cNvSpPr>
          <p:nvPr>
            <p:ph type="title"/>
          </p:nvPr>
        </p:nvSpPr>
        <p:spPr>
          <a:xfrm>
            <a:off x="2222744" y="-217602"/>
            <a:ext cx="10018713" cy="1752599"/>
          </a:xfrm>
        </p:spPr>
        <p:txBody>
          <a:bodyPr>
            <a:normAutofit/>
          </a:bodyPr>
          <a:lstStyle/>
          <a:p>
            <a:pPr marL="285750" indent="-285750" algn="l">
              <a:spcBef>
                <a:spcPct val="20000"/>
              </a:spcBef>
              <a:spcAft>
                <a:spcPts val="600"/>
              </a:spcAft>
              <a:buFont typeface="Arial,Sans-Serif"/>
              <a:buChar char="•"/>
            </a:pPr>
            <a:r>
              <a:rPr lang="en-US">
                <a:ea typeface="+mj-lt"/>
                <a:cs typeface="+mj-lt"/>
              </a:rPr>
              <a:t>Process behind the Bison code: (cont.)</a:t>
            </a:r>
          </a:p>
        </p:txBody>
      </p:sp>
      <p:sp>
        <p:nvSpPr>
          <p:cNvPr id="3" name="Content Placeholder 2">
            <a:extLst>
              <a:ext uri="{FF2B5EF4-FFF2-40B4-BE49-F238E27FC236}">
                <a16:creationId xmlns:a16="http://schemas.microsoft.com/office/drawing/2014/main" id="{D8DC1FDF-4111-5CA6-3B97-E4CBE4FD536C}"/>
              </a:ext>
            </a:extLst>
          </p:cNvPr>
          <p:cNvSpPr>
            <a:spLocks noGrp="1"/>
          </p:cNvSpPr>
          <p:nvPr>
            <p:ph sz="half" idx="1"/>
          </p:nvPr>
        </p:nvSpPr>
        <p:spPr>
          <a:xfrm>
            <a:off x="1484312" y="1590773"/>
            <a:ext cx="4895055" cy="4200427"/>
          </a:xfrm>
        </p:spPr>
        <p:txBody>
          <a:bodyPr vert="horz" lIns="91440" tIns="45720" rIns="91440" bIns="45720" rtlCol="0" anchor="ctr">
            <a:noAutofit/>
          </a:bodyPr>
          <a:lstStyle/>
          <a:p>
            <a:pPr>
              <a:buClr>
                <a:srgbClr val="1287C3"/>
              </a:buClr>
            </a:pPr>
            <a:r>
              <a:rPr lang="en-US" sz="1100" dirty="0">
                <a:ea typeface="+mn-lt"/>
                <a:cs typeface="+mn-lt"/>
              </a:rPr>
              <a:t>// Grammar rules and actions </a:t>
            </a:r>
          </a:p>
          <a:p>
            <a:pPr>
              <a:buClr>
                <a:srgbClr val="1287C3"/>
              </a:buClr>
            </a:pPr>
            <a:r>
              <a:rPr lang="en-US" sz="1100" dirty="0">
                <a:ea typeface="+mn-lt"/>
                <a:cs typeface="+mn-lt"/>
              </a:rPr>
              <a:t>Input: /* empty */</a:t>
            </a:r>
          </a:p>
          <a:p>
            <a:pPr>
              <a:buClr>
                <a:srgbClr val="1287C3"/>
              </a:buClr>
            </a:pPr>
            <a:r>
              <a:rPr lang="en-US" sz="1100" dirty="0">
                <a:ea typeface="+mn-lt"/>
                <a:cs typeface="+mn-lt"/>
              </a:rPr>
              <a:t>| input line</a:t>
            </a:r>
          </a:p>
          <a:p>
            <a:pPr>
              <a:buClr>
                <a:srgbClr val="1287C3"/>
              </a:buClr>
            </a:pPr>
            <a:r>
              <a:rPr lang="en-US" sz="1100" dirty="0">
                <a:ea typeface="+mn-lt"/>
                <a:cs typeface="+mn-lt"/>
              </a:rPr>
              <a:t>;</a:t>
            </a:r>
          </a:p>
          <a:p>
            <a:pPr>
              <a:buClr>
                <a:srgbClr val="1287C3"/>
              </a:buClr>
            </a:pPr>
            <a:r>
              <a:rPr lang="en-US" sz="1100">
                <a:latin typeface="Calibri"/>
                <a:ea typeface="Calibri"/>
                <a:cs typeface="Calibri"/>
              </a:rPr>
              <a:t>Defines the grammar rule for input, allowing zero or more lines.</a:t>
            </a:r>
          </a:p>
          <a:p>
            <a:pPr>
              <a:buClr>
                <a:srgbClr val="1287C3"/>
              </a:buClr>
            </a:pPr>
            <a:endParaRPr lang="en-US" sz="1100">
              <a:ea typeface="+mn-lt"/>
              <a:cs typeface="+mn-lt"/>
            </a:endParaRPr>
          </a:p>
          <a:p>
            <a:pPr>
              <a:buClr>
                <a:srgbClr val="1287C3"/>
              </a:buClr>
            </a:pPr>
            <a:r>
              <a:rPr lang="en-US" sz="1100" dirty="0">
                <a:ea typeface="+mn-lt"/>
                <a:cs typeface="+mn-lt"/>
              </a:rPr>
              <a:t>line: expression EOL {</a:t>
            </a:r>
          </a:p>
          <a:p>
            <a:pPr>
              <a:buClr>
                <a:srgbClr val="1287C3"/>
              </a:buClr>
            </a:pPr>
            <a:r>
              <a:rPr lang="en-US" sz="1100" dirty="0" err="1">
                <a:ea typeface="+mn-lt"/>
                <a:cs typeface="+mn-lt"/>
              </a:rPr>
              <a:t>printf</a:t>
            </a:r>
            <a:r>
              <a:rPr lang="en-US" sz="1100" dirty="0">
                <a:ea typeface="+mn-lt"/>
                <a:cs typeface="+mn-lt"/>
              </a:rPr>
              <a:t>(“&gt; “);  // prints the result of the expression and display the prompt</a:t>
            </a:r>
          </a:p>
          <a:p>
            <a:pPr>
              <a:buClr>
                <a:srgbClr val="1287C3"/>
              </a:buClr>
            </a:pPr>
            <a:r>
              <a:rPr lang="en-US" sz="1100" dirty="0" err="1">
                <a:ea typeface="+mn-lt"/>
                <a:cs typeface="+mn-lt"/>
              </a:rPr>
              <a:t>printf</a:t>
            </a:r>
            <a:r>
              <a:rPr lang="en-US" sz="1100" dirty="0">
                <a:ea typeface="+mn-lt"/>
                <a:cs typeface="+mn-lt"/>
              </a:rPr>
              <a:t>(“%d\n”, $1);</a:t>
            </a:r>
          </a:p>
          <a:p>
            <a:pPr>
              <a:buClr>
                <a:srgbClr val="1287C3"/>
              </a:buClr>
            </a:pPr>
            <a:r>
              <a:rPr lang="en-US" sz="1100" dirty="0">
                <a:ea typeface="+mn-lt"/>
                <a:cs typeface="+mn-lt"/>
              </a:rPr>
              <a:t>}</a:t>
            </a:r>
          </a:p>
          <a:p>
            <a:pPr>
              <a:buClr>
                <a:srgbClr val="1287C3"/>
              </a:buClr>
            </a:pPr>
            <a:endParaRPr lang="en-US" sz="1100">
              <a:ea typeface="+mn-lt"/>
              <a:cs typeface="+mn-lt"/>
            </a:endParaRPr>
          </a:p>
          <a:p>
            <a:pPr>
              <a:buClr>
                <a:srgbClr val="1287C3"/>
              </a:buClr>
            </a:pPr>
            <a:r>
              <a:rPr lang="en-US" sz="1100" dirty="0">
                <a:ea typeface="+mn-lt"/>
                <a:cs typeface="+mn-lt"/>
              </a:rPr>
              <a:t>| EOL { </a:t>
            </a:r>
          </a:p>
          <a:p>
            <a:pPr>
              <a:buClr>
                <a:srgbClr val="1287C3"/>
              </a:buClr>
            </a:pPr>
            <a:r>
              <a:rPr lang="en-US" sz="1100" dirty="0" err="1">
                <a:ea typeface="+mn-lt"/>
                <a:cs typeface="+mn-lt"/>
              </a:rPr>
              <a:t>Printf</a:t>
            </a:r>
            <a:r>
              <a:rPr lang="en-US" sz="1100" dirty="0">
                <a:ea typeface="+mn-lt"/>
                <a:cs typeface="+mn-lt"/>
              </a:rPr>
              <a:t>(“&gt; “);</a:t>
            </a:r>
          </a:p>
          <a:p>
            <a:pPr>
              <a:buClr>
                <a:srgbClr val="1287C3"/>
              </a:buClr>
            </a:pPr>
            <a:r>
              <a:rPr lang="en-US" sz="1100" dirty="0">
                <a:ea typeface="+mn-lt"/>
                <a:cs typeface="+mn-lt"/>
              </a:rPr>
              <a:t>}</a:t>
            </a:r>
          </a:p>
          <a:p>
            <a:pPr>
              <a:buClr>
                <a:srgbClr val="1287C3"/>
              </a:buClr>
            </a:pPr>
            <a:r>
              <a:rPr lang="en-US" sz="1100" dirty="0">
                <a:ea typeface="+mn-lt"/>
                <a:cs typeface="+mn-lt"/>
              </a:rPr>
              <a:t>;</a:t>
            </a:r>
            <a:endParaRPr lang="en-US" dirty="0"/>
          </a:p>
          <a:p>
            <a:pPr>
              <a:buClr>
                <a:srgbClr val="1287C3"/>
              </a:buClr>
            </a:pPr>
            <a:r>
              <a:rPr lang="en-US" sz="1100" dirty="0">
                <a:ea typeface="+mn-lt"/>
                <a:cs typeface="+mn-lt"/>
              </a:rPr>
              <a:t>// display the prompt after a new line</a:t>
            </a:r>
          </a:p>
          <a:p>
            <a:pPr>
              <a:buClr>
                <a:srgbClr val="1287C3"/>
              </a:buClr>
            </a:pPr>
            <a:endParaRPr lang="en-US" sz="1100">
              <a:ea typeface="+mn-lt"/>
              <a:cs typeface="+mn-lt"/>
            </a:endParaRPr>
          </a:p>
          <a:p>
            <a:pPr>
              <a:buClr>
                <a:srgbClr val="1287C3"/>
              </a:buClr>
            </a:pPr>
            <a:endParaRPr lang="en-US" sz="1100">
              <a:ea typeface="+mn-lt"/>
              <a:cs typeface="+mn-lt"/>
            </a:endParaRPr>
          </a:p>
          <a:p>
            <a:pPr>
              <a:buClr>
                <a:srgbClr val="1287C3"/>
              </a:buClr>
            </a:pPr>
            <a:endParaRPr lang="en-US" sz="1100">
              <a:latin typeface="Calibri"/>
              <a:ea typeface="+mn-lt"/>
              <a:cs typeface="Calibri"/>
            </a:endParaRPr>
          </a:p>
        </p:txBody>
      </p:sp>
      <p:pic>
        <p:nvPicPr>
          <p:cNvPr id="9" name="Content Placeholder 8" descr="A screenshot of a computer&#10;&#10;Description automatically generated">
            <a:extLst>
              <a:ext uri="{FF2B5EF4-FFF2-40B4-BE49-F238E27FC236}">
                <a16:creationId xmlns:a16="http://schemas.microsoft.com/office/drawing/2014/main" id="{1D966288-2D10-9633-B83A-186C35E73099}"/>
              </a:ext>
            </a:extLst>
          </p:cNvPr>
          <p:cNvPicPr>
            <a:picLocks noGrp="1" noChangeAspect="1"/>
          </p:cNvPicPr>
          <p:nvPr>
            <p:ph sz="half" idx="2"/>
          </p:nvPr>
        </p:nvPicPr>
        <p:blipFill rotWithShape="1">
          <a:blip r:embed="rId2"/>
          <a:srcRect t="26948" r="31935" b="57954"/>
          <a:stretch/>
        </p:blipFill>
        <p:spPr>
          <a:xfrm>
            <a:off x="6027000" y="1190088"/>
            <a:ext cx="6067329" cy="1314203"/>
          </a:xfrm>
        </p:spPr>
      </p:pic>
    </p:spTree>
    <p:extLst>
      <p:ext uri="{BB962C8B-B14F-4D97-AF65-F5344CB8AC3E}">
        <p14:creationId xmlns:p14="http://schemas.microsoft.com/office/powerpoint/2010/main" val="992008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F679-E842-F71D-E873-608A2B31F662}"/>
              </a:ext>
            </a:extLst>
          </p:cNvPr>
          <p:cNvSpPr>
            <a:spLocks noGrp="1"/>
          </p:cNvSpPr>
          <p:nvPr>
            <p:ph type="title"/>
          </p:nvPr>
        </p:nvSpPr>
        <p:spPr>
          <a:xfrm>
            <a:off x="1523589" y="253738"/>
            <a:ext cx="10018713" cy="1752599"/>
          </a:xfrm>
        </p:spPr>
        <p:txBody>
          <a:bodyPr/>
          <a:lstStyle/>
          <a:p>
            <a:pPr marL="285750" indent="-285750" algn="l">
              <a:spcBef>
                <a:spcPct val="20000"/>
              </a:spcBef>
              <a:spcAft>
                <a:spcPts val="600"/>
              </a:spcAft>
              <a:buFont typeface="Arial,Sans-Serif"/>
              <a:buChar char="•"/>
            </a:pPr>
            <a:r>
              <a:rPr lang="en-US"/>
              <a:t>Process behind the Bison code: (cont.)</a:t>
            </a:r>
          </a:p>
          <a:p>
            <a:endParaRPr lang="en-US"/>
          </a:p>
        </p:txBody>
      </p:sp>
      <p:sp>
        <p:nvSpPr>
          <p:cNvPr id="3" name="Content Placeholder 2">
            <a:extLst>
              <a:ext uri="{FF2B5EF4-FFF2-40B4-BE49-F238E27FC236}">
                <a16:creationId xmlns:a16="http://schemas.microsoft.com/office/drawing/2014/main" id="{E7EE108E-0DC5-2814-D24E-23B32D56A191}"/>
              </a:ext>
            </a:extLst>
          </p:cNvPr>
          <p:cNvSpPr>
            <a:spLocks noGrp="1"/>
          </p:cNvSpPr>
          <p:nvPr>
            <p:ph sz="half" idx="1"/>
          </p:nvPr>
        </p:nvSpPr>
        <p:spPr>
          <a:xfrm>
            <a:off x="1421467" y="1865721"/>
            <a:ext cx="4895055" cy="3124201"/>
          </a:xfrm>
        </p:spPr>
        <p:txBody>
          <a:bodyPr vert="horz" lIns="91440" tIns="45720" rIns="91440" bIns="45720" rtlCol="0" anchor="ctr">
            <a:noAutofit/>
          </a:bodyPr>
          <a:lstStyle/>
          <a:p>
            <a:r>
              <a:rPr lang="en-US" sz="1200"/>
              <a:t>// expression: shows the arithmetic expression</a:t>
            </a:r>
          </a:p>
          <a:p>
            <a:pPr>
              <a:buClr>
                <a:srgbClr val="1287C3"/>
              </a:buClr>
            </a:pPr>
            <a:r>
              <a:rPr lang="en-US" sz="1200"/>
              <a:t>Expression: expression ‘+’ term {</a:t>
            </a:r>
          </a:p>
          <a:p>
            <a:pPr>
              <a:buClr>
                <a:srgbClr val="1287C3"/>
              </a:buClr>
            </a:pPr>
            <a:r>
              <a:rPr lang="en-US" sz="1200"/>
              <a:t>// Add the result of the left and right expression</a:t>
            </a:r>
          </a:p>
          <a:p>
            <a:pPr>
              <a:buClr>
                <a:srgbClr val="1287C3"/>
              </a:buClr>
            </a:pPr>
            <a:r>
              <a:rPr lang="en-US" sz="1200"/>
              <a:t>$$ = $1 + $3;</a:t>
            </a:r>
          </a:p>
          <a:p>
            <a:pPr>
              <a:buClr>
                <a:srgbClr val="1287C3"/>
              </a:buClr>
            </a:pPr>
            <a:r>
              <a:rPr lang="en-US" sz="1200"/>
              <a:t>}</a:t>
            </a:r>
          </a:p>
          <a:p>
            <a:pPr>
              <a:buClr>
                <a:srgbClr val="1287C3"/>
              </a:buClr>
            </a:pPr>
            <a:r>
              <a:rPr lang="en-US" sz="1200"/>
              <a:t>| expression ‘-’ term {</a:t>
            </a:r>
          </a:p>
          <a:p>
            <a:pPr>
              <a:buClr>
                <a:srgbClr val="1287C3"/>
              </a:buClr>
            </a:pPr>
            <a:r>
              <a:rPr lang="en-US" sz="1200"/>
              <a:t>// Subtract right expression from left expression</a:t>
            </a:r>
          </a:p>
          <a:p>
            <a:pPr>
              <a:buClr>
                <a:srgbClr val="1287C3"/>
              </a:buClr>
            </a:pPr>
            <a:r>
              <a:rPr lang="en-US" sz="1200"/>
              <a:t>$$ = $1 - $3;</a:t>
            </a:r>
          </a:p>
          <a:p>
            <a:pPr>
              <a:buClr>
                <a:srgbClr val="1287C3"/>
              </a:buClr>
            </a:pPr>
            <a:r>
              <a:rPr lang="en-US" sz="1200"/>
              <a:t>}</a:t>
            </a:r>
          </a:p>
          <a:p>
            <a:pPr>
              <a:buClr>
                <a:srgbClr val="1287C3"/>
              </a:buClr>
            </a:pPr>
            <a:r>
              <a:rPr lang="en-US" sz="1200">
                <a:latin typeface="Calibri"/>
                <a:cs typeface="Calibri"/>
              </a:rPr>
              <a:t>| term {</a:t>
            </a:r>
          </a:p>
          <a:p>
            <a:pPr>
              <a:buClr>
                <a:srgbClr val="1287C3"/>
              </a:buClr>
            </a:pPr>
            <a:r>
              <a:rPr lang="en-US" sz="1200">
                <a:latin typeface="Calibri"/>
                <a:cs typeface="Calibri"/>
              </a:rPr>
              <a:t>// if no addition or subtraction, result is the term</a:t>
            </a:r>
          </a:p>
          <a:p>
            <a:pPr>
              <a:buClr>
                <a:srgbClr val="1287C3"/>
              </a:buClr>
            </a:pPr>
            <a:r>
              <a:rPr lang="en-US" sz="1200">
                <a:latin typeface="Calibri"/>
                <a:cs typeface="Calibri"/>
              </a:rPr>
              <a:t>$$ = $1;</a:t>
            </a:r>
          </a:p>
          <a:p>
            <a:pPr>
              <a:buClr>
                <a:srgbClr val="1287C3"/>
              </a:buClr>
            </a:pPr>
            <a:r>
              <a:rPr lang="en-US" sz="1200">
                <a:latin typeface="Calibri"/>
                <a:cs typeface="Calibri"/>
              </a:rPr>
              <a:t>}</a:t>
            </a:r>
          </a:p>
          <a:p>
            <a:pPr>
              <a:buClr>
                <a:srgbClr val="1287C3"/>
              </a:buClr>
            </a:pPr>
            <a:r>
              <a:rPr lang="en-US" sz="1200">
                <a:latin typeface="Calibri"/>
                <a:cs typeface="Calibri"/>
              </a:rPr>
              <a:t>;</a:t>
            </a:r>
          </a:p>
          <a:p>
            <a:pPr>
              <a:buClr>
                <a:srgbClr val="1287C3"/>
              </a:buClr>
            </a:pPr>
            <a:endParaRPr lang="en-US" sz="1200"/>
          </a:p>
        </p:txBody>
      </p:sp>
      <p:pic>
        <p:nvPicPr>
          <p:cNvPr id="5" name="Content Placeholder 4" descr="A screenshot of a computer&#10;&#10;Description automatically generated">
            <a:extLst>
              <a:ext uri="{FF2B5EF4-FFF2-40B4-BE49-F238E27FC236}">
                <a16:creationId xmlns:a16="http://schemas.microsoft.com/office/drawing/2014/main" id="{5ECFC60D-697F-0CF5-5C6E-16E03C97DE4D}"/>
              </a:ext>
            </a:extLst>
          </p:cNvPr>
          <p:cNvPicPr>
            <a:picLocks noGrp="1" noChangeAspect="1"/>
          </p:cNvPicPr>
          <p:nvPr>
            <p:ph sz="half" idx="2"/>
          </p:nvPr>
        </p:nvPicPr>
        <p:blipFill rotWithShape="1">
          <a:blip r:embed="rId2"/>
          <a:srcRect t="39324" r="42561" b="48932"/>
          <a:stretch/>
        </p:blipFill>
        <p:spPr>
          <a:xfrm>
            <a:off x="5546995" y="2008348"/>
            <a:ext cx="6402087" cy="1413225"/>
          </a:xfrm>
        </p:spPr>
      </p:pic>
    </p:spTree>
    <p:extLst>
      <p:ext uri="{BB962C8B-B14F-4D97-AF65-F5344CB8AC3E}">
        <p14:creationId xmlns:p14="http://schemas.microsoft.com/office/powerpoint/2010/main" val="1913944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F679-E842-F71D-E873-608A2B31F662}"/>
              </a:ext>
            </a:extLst>
          </p:cNvPr>
          <p:cNvSpPr>
            <a:spLocks noGrp="1"/>
          </p:cNvSpPr>
          <p:nvPr>
            <p:ph type="title"/>
          </p:nvPr>
        </p:nvSpPr>
        <p:spPr/>
        <p:txBody>
          <a:bodyPr/>
          <a:lstStyle/>
          <a:p>
            <a:pPr marL="285750" indent="-285750" algn="l">
              <a:spcBef>
                <a:spcPct val="20000"/>
              </a:spcBef>
              <a:spcAft>
                <a:spcPts val="600"/>
              </a:spcAft>
              <a:buFont typeface="Arial,Sans-Serif"/>
              <a:buChar char="•"/>
            </a:pPr>
            <a:r>
              <a:rPr lang="en-US"/>
              <a:t>Process behind the Bison code: (cont.)</a:t>
            </a:r>
          </a:p>
          <a:p>
            <a:endParaRPr lang="en-US"/>
          </a:p>
        </p:txBody>
      </p:sp>
      <p:sp>
        <p:nvSpPr>
          <p:cNvPr id="3" name="Content Placeholder 2">
            <a:extLst>
              <a:ext uri="{FF2B5EF4-FFF2-40B4-BE49-F238E27FC236}">
                <a16:creationId xmlns:a16="http://schemas.microsoft.com/office/drawing/2014/main" id="{E7EE108E-0DC5-2814-D24E-23B32D56A191}"/>
              </a:ext>
            </a:extLst>
          </p:cNvPr>
          <p:cNvSpPr>
            <a:spLocks noGrp="1"/>
          </p:cNvSpPr>
          <p:nvPr>
            <p:ph sz="half" idx="2"/>
          </p:nvPr>
        </p:nvSpPr>
        <p:spPr/>
        <p:txBody>
          <a:bodyPr vert="horz" lIns="91440" tIns="45720" rIns="91440" bIns="45720" rtlCol="0" anchor="ctr">
            <a:noAutofit/>
          </a:bodyPr>
          <a:lstStyle/>
          <a:p>
            <a:endParaRPr lang="en-US" sz="1200">
              <a:latin typeface="Corbel"/>
              <a:cs typeface="Calibri"/>
            </a:endParaRPr>
          </a:p>
          <a:p>
            <a:pPr>
              <a:buClr>
                <a:srgbClr val="1287C3"/>
              </a:buClr>
            </a:pPr>
            <a:endParaRPr lang="en-US" sz="1200"/>
          </a:p>
        </p:txBody>
      </p:sp>
      <p:sp>
        <p:nvSpPr>
          <p:cNvPr id="5" name="TextBox 4">
            <a:extLst>
              <a:ext uri="{FF2B5EF4-FFF2-40B4-BE49-F238E27FC236}">
                <a16:creationId xmlns:a16="http://schemas.microsoft.com/office/drawing/2014/main" id="{E7677A9D-F98F-516C-D4DA-392DA3540CAD}"/>
              </a:ext>
            </a:extLst>
          </p:cNvPr>
          <p:cNvSpPr txBox="1"/>
          <p:nvPr/>
        </p:nvSpPr>
        <p:spPr>
          <a:xfrm>
            <a:off x="1487757" y="1983064"/>
            <a:ext cx="428852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200">
              <a:latin typeface="Calibri"/>
              <a:ea typeface="+mn-lt"/>
              <a:cs typeface="Calibri"/>
            </a:endParaRPr>
          </a:p>
        </p:txBody>
      </p:sp>
      <p:pic>
        <p:nvPicPr>
          <p:cNvPr id="8" name="Content Placeholder 4" descr="A screenshot of a computer&#10;&#10;Description automatically generated">
            <a:extLst>
              <a:ext uri="{FF2B5EF4-FFF2-40B4-BE49-F238E27FC236}">
                <a16:creationId xmlns:a16="http://schemas.microsoft.com/office/drawing/2014/main" id="{711A46FC-666D-C1FE-8211-9B0BEEEFED8F}"/>
              </a:ext>
            </a:extLst>
          </p:cNvPr>
          <p:cNvPicPr>
            <a:picLocks noChangeAspect="1"/>
          </p:cNvPicPr>
          <p:nvPr/>
        </p:nvPicPr>
        <p:blipFill rotWithShape="1">
          <a:blip r:embed="rId2"/>
          <a:srcRect t="50263" r="53519" b="39432"/>
          <a:stretch/>
        </p:blipFill>
        <p:spPr>
          <a:xfrm>
            <a:off x="5390111" y="2310905"/>
            <a:ext cx="6804831" cy="1603690"/>
          </a:xfrm>
          <a:prstGeom prst="rect">
            <a:avLst/>
          </a:prstGeom>
        </p:spPr>
      </p:pic>
      <p:sp>
        <p:nvSpPr>
          <p:cNvPr id="10" name="Content Placeholder 9">
            <a:extLst>
              <a:ext uri="{FF2B5EF4-FFF2-40B4-BE49-F238E27FC236}">
                <a16:creationId xmlns:a16="http://schemas.microsoft.com/office/drawing/2014/main" id="{7B1BD930-F8DD-BA15-738D-C03B2B4881D8}"/>
              </a:ext>
            </a:extLst>
          </p:cNvPr>
          <p:cNvSpPr>
            <a:spLocks noGrp="1"/>
          </p:cNvSpPr>
          <p:nvPr>
            <p:ph sz="half" idx="1"/>
          </p:nvPr>
        </p:nvSpPr>
        <p:spPr>
          <a:xfrm>
            <a:off x="1293812" y="2117911"/>
            <a:ext cx="5197613" cy="3325906"/>
          </a:xfrm>
        </p:spPr>
        <p:txBody>
          <a:bodyPr/>
          <a:lstStyle/>
          <a:p>
            <a:pPr>
              <a:spcBef>
                <a:spcPts val="0"/>
              </a:spcBef>
              <a:spcAft>
                <a:spcPts val="0"/>
              </a:spcAft>
            </a:pPr>
            <a:r>
              <a:rPr lang="en-US" sz="1200" dirty="0">
                <a:latin typeface="Calibri"/>
                <a:cs typeface="Calibri"/>
              </a:rPr>
              <a:t>// term: presents </a:t>
            </a:r>
            <a:r>
              <a:rPr lang="en-US" sz="1200" dirty="0" err="1">
                <a:latin typeface="Calibri"/>
                <a:cs typeface="Calibri"/>
              </a:rPr>
              <a:t>multipication</a:t>
            </a:r>
            <a:r>
              <a:rPr lang="en-US" sz="1200" dirty="0">
                <a:latin typeface="Calibri"/>
                <a:cs typeface="Calibri"/>
              </a:rPr>
              <a:t>, division, or factor </a:t>
            </a:r>
          </a:p>
          <a:p>
            <a:pPr>
              <a:spcBef>
                <a:spcPts val="0"/>
              </a:spcBef>
              <a:spcAft>
                <a:spcPts val="0"/>
              </a:spcAft>
              <a:buClr>
                <a:srgbClr val="1287C3"/>
              </a:buClr>
            </a:pPr>
            <a:r>
              <a:rPr lang="en-US" sz="1200" dirty="0">
                <a:latin typeface="Calibri"/>
                <a:cs typeface="Calibri"/>
              </a:rPr>
              <a:t>term: term ‘*’ factor { </a:t>
            </a:r>
            <a:endParaRPr lang="en-US" sz="1200" dirty="0">
              <a:latin typeface="Calibri"/>
              <a:ea typeface="Calibri"/>
              <a:cs typeface="Calibri"/>
            </a:endParaRPr>
          </a:p>
          <a:p>
            <a:pPr>
              <a:spcBef>
                <a:spcPts val="0"/>
              </a:spcBef>
              <a:spcAft>
                <a:spcPts val="0"/>
              </a:spcAft>
              <a:buClr>
                <a:srgbClr val="1287C3"/>
              </a:buClr>
            </a:pPr>
            <a:r>
              <a:rPr lang="en-US" sz="1200" dirty="0">
                <a:latin typeface="Calibri"/>
                <a:ea typeface="Calibri"/>
                <a:cs typeface="Calibri"/>
              </a:rPr>
              <a:t>// multiply left and right terms </a:t>
            </a:r>
          </a:p>
          <a:p>
            <a:pPr>
              <a:spcBef>
                <a:spcPts val="0"/>
              </a:spcBef>
              <a:spcAft>
                <a:spcPts val="0"/>
              </a:spcAft>
              <a:buClr>
                <a:srgbClr val="1287C3"/>
              </a:buClr>
            </a:pPr>
            <a:r>
              <a:rPr lang="en-US" sz="1200" dirty="0">
                <a:latin typeface="Calibri"/>
                <a:cs typeface="Calibri"/>
              </a:rPr>
              <a:t>$$ = $1 * $3; </a:t>
            </a:r>
            <a:endParaRPr lang="en-US" sz="1200" dirty="0">
              <a:latin typeface="Calibri"/>
              <a:ea typeface="Calibri"/>
              <a:cs typeface="Calibri"/>
            </a:endParaRPr>
          </a:p>
          <a:p>
            <a:pPr>
              <a:spcBef>
                <a:spcPts val="0"/>
              </a:spcBef>
              <a:spcAft>
                <a:spcPts val="0"/>
              </a:spcAft>
              <a:buClr>
                <a:srgbClr val="1287C3"/>
              </a:buClr>
            </a:pPr>
            <a:r>
              <a:rPr lang="en-US" sz="1200" dirty="0">
                <a:latin typeface="Calibri"/>
                <a:cs typeface="Calibri"/>
              </a:rPr>
              <a:t>} </a:t>
            </a:r>
            <a:endParaRPr lang="en-US" sz="1200" dirty="0">
              <a:latin typeface="Calibri"/>
              <a:ea typeface="Calibri"/>
              <a:cs typeface="Calibri"/>
            </a:endParaRPr>
          </a:p>
          <a:p>
            <a:pPr>
              <a:spcBef>
                <a:spcPts val="0"/>
              </a:spcBef>
              <a:spcAft>
                <a:spcPts val="0"/>
              </a:spcAft>
              <a:buClr>
                <a:srgbClr val="1287C3"/>
              </a:buClr>
            </a:pPr>
            <a:endParaRPr lang="en-US" sz="1200">
              <a:latin typeface="Calibri"/>
              <a:cs typeface="Calibri"/>
            </a:endParaRPr>
          </a:p>
          <a:p>
            <a:pPr>
              <a:spcBef>
                <a:spcPts val="0"/>
              </a:spcBef>
              <a:spcAft>
                <a:spcPts val="0"/>
              </a:spcAft>
              <a:buClr>
                <a:srgbClr val="1287C3"/>
              </a:buClr>
            </a:pPr>
            <a:r>
              <a:rPr lang="en-US" sz="1200" dirty="0">
                <a:latin typeface="Calibri"/>
                <a:cs typeface="Calibri"/>
              </a:rPr>
              <a:t>| term '/' factor { </a:t>
            </a:r>
            <a:endParaRPr lang="en-US" sz="1200" dirty="0">
              <a:latin typeface="Calibri"/>
              <a:ea typeface="Calibri"/>
              <a:cs typeface="Calibri"/>
            </a:endParaRPr>
          </a:p>
          <a:p>
            <a:pPr>
              <a:spcBef>
                <a:spcPts val="0"/>
              </a:spcBef>
              <a:spcAft>
                <a:spcPts val="0"/>
              </a:spcAft>
              <a:buClr>
                <a:srgbClr val="1287C3"/>
              </a:buClr>
            </a:pPr>
            <a:r>
              <a:rPr lang="en-US" sz="1200" dirty="0">
                <a:latin typeface="Calibri"/>
                <a:cs typeface="Calibri"/>
              </a:rPr>
              <a:t>// divides left term by right factor </a:t>
            </a:r>
            <a:endParaRPr lang="en-US" sz="1200" dirty="0">
              <a:latin typeface="Calibri"/>
              <a:ea typeface="Calibri"/>
              <a:cs typeface="Calibri"/>
            </a:endParaRPr>
          </a:p>
          <a:p>
            <a:pPr>
              <a:spcBef>
                <a:spcPts val="0"/>
              </a:spcBef>
              <a:spcAft>
                <a:spcPts val="0"/>
              </a:spcAft>
              <a:buClr>
                <a:srgbClr val="1287C3"/>
              </a:buClr>
            </a:pPr>
            <a:r>
              <a:rPr lang="en-US" sz="1200" dirty="0">
                <a:latin typeface="Calibri"/>
                <a:cs typeface="Calibri"/>
              </a:rPr>
              <a:t>$$ = $1 /  $3; </a:t>
            </a:r>
            <a:endParaRPr lang="en-US" sz="1200" dirty="0">
              <a:latin typeface="Calibri"/>
              <a:ea typeface="Calibri"/>
              <a:cs typeface="Calibri"/>
            </a:endParaRPr>
          </a:p>
          <a:p>
            <a:pPr>
              <a:spcBef>
                <a:spcPts val="0"/>
              </a:spcBef>
              <a:spcAft>
                <a:spcPts val="0"/>
              </a:spcAft>
              <a:buClr>
                <a:srgbClr val="1287C3"/>
              </a:buClr>
            </a:pPr>
            <a:r>
              <a:rPr lang="en-US" sz="1200" dirty="0">
                <a:latin typeface="Calibri"/>
                <a:cs typeface="Calibri"/>
              </a:rPr>
              <a:t>} </a:t>
            </a:r>
            <a:endParaRPr lang="en-US" sz="1200" dirty="0">
              <a:latin typeface="Calibri"/>
              <a:ea typeface="Calibri"/>
              <a:cs typeface="Calibri"/>
            </a:endParaRPr>
          </a:p>
          <a:p>
            <a:pPr>
              <a:spcBef>
                <a:spcPts val="0"/>
              </a:spcBef>
              <a:spcAft>
                <a:spcPts val="0"/>
              </a:spcAft>
              <a:buClr>
                <a:srgbClr val="1287C3"/>
              </a:buClr>
            </a:pPr>
            <a:endParaRPr lang="en-US" sz="1200">
              <a:latin typeface="Calibri"/>
              <a:cs typeface="Calibri"/>
            </a:endParaRPr>
          </a:p>
          <a:p>
            <a:pPr>
              <a:spcBef>
                <a:spcPts val="0"/>
              </a:spcBef>
              <a:spcAft>
                <a:spcPts val="0"/>
              </a:spcAft>
              <a:buClr>
                <a:srgbClr val="1287C3"/>
              </a:buClr>
            </a:pPr>
            <a:r>
              <a:rPr lang="en-US" sz="1200" dirty="0"/>
              <a:t>| factor </a:t>
            </a:r>
          </a:p>
          <a:p>
            <a:pPr>
              <a:spcBef>
                <a:spcPts val="0"/>
              </a:spcBef>
              <a:spcAft>
                <a:spcPts val="0"/>
              </a:spcAft>
              <a:buClr>
                <a:srgbClr val="1287C3"/>
              </a:buClr>
            </a:pPr>
            <a:r>
              <a:rPr lang="en-US" sz="1100" dirty="0">
                <a:latin typeface="Calibri"/>
                <a:ea typeface="Calibri"/>
                <a:cs typeface="Calibri"/>
              </a:rPr>
              <a:t>// if no multiplication or division, result is the factor</a:t>
            </a:r>
            <a:endParaRPr lang="en-US" sz="1200" dirty="0"/>
          </a:p>
          <a:p>
            <a:pPr>
              <a:spcBef>
                <a:spcPts val="0"/>
              </a:spcBef>
              <a:spcAft>
                <a:spcPts val="0"/>
              </a:spcAft>
              <a:buClr>
                <a:srgbClr val="1287C3"/>
              </a:buClr>
            </a:pPr>
            <a:r>
              <a:rPr lang="en-US" sz="1200" dirty="0"/>
              <a:t>;</a:t>
            </a:r>
          </a:p>
          <a:p>
            <a:pPr>
              <a:buClr>
                <a:srgbClr val="1287C3"/>
              </a:buClr>
            </a:pPr>
            <a:endParaRPr lang="en-US"/>
          </a:p>
        </p:txBody>
      </p:sp>
    </p:spTree>
    <p:extLst>
      <p:ext uri="{BB962C8B-B14F-4D97-AF65-F5344CB8AC3E}">
        <p14:creationId xmlns:p14="http://schemas.microsoft.com/office/powerpoint/2010/main" val="1599570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F679-E842-F71D-E873-608A2B31F662}"/>
              </a:ext>
            </a:extLst>
          </p:cNvPr>
          <p:cNvSpPr>
            <a:spLocks noGrp="1"/>
          </p:cNvSpPr>
          <p:nvPr>
            <p:ph type="title"/>
          </p:nvPr>
        </p:nvSpPr>
        <p:spPr/>
        <p:txBody>
          <a:bodyPr/>
          <a:lstStyle/>
          <a:p>
            <a:pPr marL="285750" indent="-285750" algn="l">
              <a:spcBef>
                <a:spcPct val="20000"/>
              </a:spcBef>
              <a:spcAft>
                <a:spcPts val="600"/>
              </a:spcAft>
              <a:buFont typeface="Arial,Sans-Serif"/>
              <a:buChar char="•"/>
            </a:pPr>
            <a:r>
              <a:rPr lang="en-US"/>
              <a:t>Process behind the Bison code: (cont.)</a:t>
            </a:r>
          </a:p>
          <a:p>
            <a:endParaRPr lang="en-US"/>
          </a:p>
        </p:txBody>
      </p:sp>
      <p:sp>
        <p:nvSpPr>
          <p:cNvPr id="3" name="Content Placeholder 2">
            <a:extLst>
              <a:ext uri="{FF2B5EF4-FFF2-40B4-BE49-F238E27FC236}">
                <a16:creationId xmlns:a16="http://schemas.microsoft.com/office/drawing/2014/main" id="{E7EE108E-0DC5-2814-D24E-23B32D56A191}"/>
              </a:ext>
            </a:extLst>
          </p:cNvPr>
          <p:cNvSpPr>
            <a:spLocks noGrp="1"/>
          </p:cNvSpPr>
          <p:nvPr>
            <p:ph sz="half" idx="2"/>
          </p:nvPr>
        </p:nvSpPr>
        <p:spPr/>
        <p:txBody>
          <a:bodyPr vert="horz" lIns="91440" tIns="45720" rIns="91440" bIns="45720" rtlCol="0" anchor="ctr">
            <a:noAutofit/>
          </a:bodyPr>
          <a:lstStyle/>
          <a:p>
            <a:endParaRPr lang="en-US" sz="1200">
              <a:latin typeface="Corbel"/>
              <a:cs typeface="Calibri"/>
            </a:endParaRPr>
          </a:p>
          <a:p>
            <a:pPr>
              <a:buClr>
                <a:srgbClr val="1287C3"/>
              </a:buClr>
            </a:pPr>
            <a:endParaRPr lang="en-US" sz="1200"/>
          </a:p>
        </p:txBody>
      </p:sp>
      <p:sp>
        <p:nvSpPr>
          <p:cNvPr id="10" name="Content Placeholder 9">
            <a:extLst>
              <a:ext uri="{FF2B5EF4-FFF2-40B4-BE49-F238E27FC236}">
                <a16:creationId xmlns:a16="http://schemas.microsoft.com/office/drawing/2014/main" id="{7B1BD930-F8DD-BA15-738D-C03B2B4881D8}"/>
              </a:ext>
            </a:extLst>
          </p:cNvPr>
          <p:cNvSpPr>
            <a:spLocks noGrp="1"/>
          </p:cNvSpPr>
          <p:nvPr>
            <p:ph sz="half" idx="1"/>
          </p:nvPr>
        </p:nvSpPr>
        <p:spPr>
          <a:xfrm>
            <a:off x="1226577" y="1837764"/>
            <a:ext cx="5264848" cy="3673289"/>
          </a:xfrm>
        </p:spPr>
        <p:txBody>
          <a:bodyPr>
            <a:normAutofit/>
          </a:bodyPr>
          <a:lstStyle/>
          <a:p>
            <a:pPr rtl="0"/>
            <a:r>
              <a:rPr lang="en-US" sz="1200">
                <a:latin typeface="Calibri"/>
                <a:ea typeface="Segoe UI"/>
                <a:cs typeface="Segoe UI"/>
              </a:rPr>
              <a:t>// factor: shows a number or expression in parentheses</a:t>
            </a:r>
            <a:r>
              <a:rPr lang="en-US" sz="1200">
                <a:latin typeface="Calibri"/>
                <a:ea typeface="Calibri"/>
                <a:cs typeface="Calibri"/>
              </a:rPr>
              <a:t> </a:t>
            </a:r>
          </a:p>
          <a:p>
            <a:pPr rtl="0"/>
            <a:r>
              <a:rPr lang="en-US" sz="1200">
                <a:latin typeface="Calibri"/>
                <a:ea typeface="Segoe UI"/>
                <a:cs typeface="Segoe UI"/>
              </a:rPr>
              <a:t>factor: NUMBER {</a:t>
            </a:r>
            <a:r>
              <a:rPr lang="en-US" sz="1200">
                <a:latin typeface="Calibri"/>
                <a:ea typeface="Calibri"/>
                <a:cs typeface="Calibri"/>
              </a:rPr>
              <a:t> </a:t>
            </a:r>
          </a:p>
          <a:p>
            <a:pPr rtl="0"/>
            <a:r>
              <a:rPr lang="en-US" sz="1200">
                <a:latin typeface="Calibri"/>
                <a:ea typeface="Segoe UI"/>
                <a:cs typeface="Segoe UI"/>
              </a:rPr>
              <a:t>// the factor is a number, and result is the number itself</a:t>
            </a:r>
            <a:r>
              <a:rPr lang="en-US" sz="1200">
                <a:latin typeface="Calibri"/>
                <a:ea typeface="Calibri"/>
                <a:cs typeface="Calibri"/>
              </a:rPr>
              <a:t> </a:t>
            </a:r>
          </a:p>
          <a:p>
            <a:pPr rtl="0"/>
            <a:r>
              <a:rPr lang="en-US" sz="1200">
                <a:latin typeface="Calibri"/>
                <a:ea typeface="Segoe UI"/>
                <a:cs typeface="Segoe UI"/>
              </a:rPr>
              <a:t>$$ = $1;</a:t>
            </a:r>
            <a:r>
              <a:rPr lang="en-US" sz="1200">
                <a:latin typeface="Calibri"/>
                <a:ea typeface="Calibri"/>
                <a:cs typeface="Calibri"/>
              </a:rPr>
              <a:t> </a:t>
            </a:r>
          </a:p>
          <a:p>
            <a:pPr rtl="0"/>
            <a:r>
              <a:rPr lang="en-US" sz="1200">
                <a:latin typeface="Calibri"/>
                <a:ea typeface="Segoe UI"/>
                <a:cs typeface="Segoe UI"/>
              </a:rPr>
              <a:t>}</a:t>
            </a:r>
            <a:r>
              <a:rPr lang="en-US" sz="1200">
                <a:latin typeface="Calibri"/>
                <a:ea typeface="Calibri"/>
                <a:cs typeface="Calibri"/>
              </a:rPr>
              <a:t> </a:t>
            </a:r>
          </a:p>
          <a:p>
            <a:pPr>
              <a:buClr>
                <a:srgbClr val="1287C3"/>
              </a:buClr>
            </a:pPr>
            <a:endParaRPr lang="en-US" sz="1200">
              <a:latin typeface="Calibri"/>
              <a:ea typeface="Segoe UI"/>
              <a:cs typeface="Calibri"/>
            </a:endParaRPr>
          </a:p>
          <a:p>
            <a:pPr rtl="0"/>
            <a:r>
              <a:rPr lang="en-US" sz="1200">
                <a:latin typeface="Calibri"/>
                <a:ea typeface="Segoe UI"/>
                <a:cs typeface="Segoe UI"/>
              </a:rPr>
              <a:t>| ‘(‘ expression ‘)’ {</a:t>
            </a:r>
            <a:r>
              <a:rPr lang="en-US" sz="1200">
                <a:latin typeface="Calibri"/>
                <a:ea typeface="Calibri"/>
                <a:cs typeface="Calibri"/>
              </a:rPr>
              <a:t> </a:t>
            </a:r>
          </a:p>
          <a:p>
            <a:pPr rtl="0"/>
            <a:r>
              <a:rPr lang="en-US" sz="1200">
                <a:latin typeface="Calibri"/>
                <a:ea typeface="Segoe UI"/>
                <a:cs typeface="Segoe UI"/>
              </a:rPr>
              <a:t>// the factor is a expression in parentheses, so result is the expression result </a:t>
            </a:r>
            <a:r>
              <a:rPr lang="en-US" sz="1200">
                <a:latin typeface="Calibri"/>
                <a:ea typeface="Calibri"/>
                <a:cs typeface="Calibri"/>
              </a:rPr>
              <a:t> </a:t>
            </a:r>
          </a:p>
          <a:p>
            <a:pPr rtl="0"/>
            <a:r>
              <a:rPr lang="en-US" sz="1200">
                <a:latin typeface="Calibri"/>
                <a:ea typeface="Segoe UI"/>
                <a:cs typeface="Segoe UI"/>
              </a:rPr>
              <a:t>$$ = $2;</a:t>
            </a:r>
            <a:r>
              <a:rPr lang="en-US" sz="1200">
                <a:latin typeface="Calibri"/>
                <a:ea typeface="Calibri"/>
                <a:cs typeface="Calibri"/>
              </a:rPr>
              <a:t> </a:t>
            </a:r>
          </a:p>
          <a:p>
            <a:pPr rtl="0"/>
            <a:r>
              <a:rPr lang="en-US" sz="1200">
                <a:latin typeface="Calibri"/>
                <a:ea typeface="Segoe UI"/>
                <a:cs typeface="Segoe UI"/>
              </a:rPr>
              <a:t>}</a:t>
            </a:r>
            <a:r>
              <a:rPr lang="en-US" sz="1200">
                <a:latin typeface="Calibri"/>
                <a:ea typeface="Calibri"/>
                <a:cs typeface="Calibri"/>
              </a:rPr>
              <a:t> </a:t>
            </a:r>
          </a:p>
          <a:p>
            <a:pPr rtl="0"/>
            <a:r>
              <a:rPr lang="en-US" sz="1200">
                <a:latin typeface="Calibri"/>
                <a:ea typeface="Segoe UI"/>
                <a:cs typeface="Segoe UI"/>
              </a:rPr>
              <a:t>;</a:t>
            </a:r>
            <a:r>
              <a:rPr lang="en-US" sz="1200">
                <a:latin typeface="Calibri"/>
                <a:ea typeface="Calibri"/>
                <a:cs typeface="Calibri"/>
              </a:rPr>
              <a:t> </a:t>
            </a:r>
          </a:p>
          <a:p>
            <a:pPr rtl="0"/>
            <a:r>
              <a:rPr lang="en-US" sz="1200">
                <a:latin typeface="Calibri"/>
                <a:ea typeface="Segoe UI"/>
                <a:cs typeface="Segoe UI"/>
              </a:rPr>
              <a:t>%% </a:t>
            </a:r>
            <a:r>
              <a:rPr lang="en-US" sz="1200">
                <a:latin typeface="Calibri"/>
                <a:ea typeface="Calibri"/>
                <a:cs typeface="Calibri"/>
              </a:rPr>
              <a:t> </a:t>
            </a:r>
            <a:endParaRPr lang="en-US" sz="1200"/>
          </a:p>
        </p:txBody>
      </p:sp>
      <p:pic>
        <p:nvPicPr>
          <p:cNvPr id="6" name="Content Placeholder 4" descr="A screenshot of a computer&#10;&#10;Description automatically generated">
            <a:extLst>
              <a:ext uri="{FF2B5EF4-FFF2-40B4-BE49-F238E27FC236}">
                <a16:creationId xmlns:a16="http://schemas.microsoft.com/office/drawing/2014/main" id="{41AB040B-1142-7C7D-3522-46BF6866340B}"/>
              </a:ext>
            </a:extLst>
          </p:cNvPr>
          <p:cNvPicPr>
            <a:picLocks noChangeAspect="1"/>
          </p:cNvPicPr>
          <p:nvPr/>
        </p:nvPicPr>
        <p:blipFill rotWithShape="1">
          <a:blip r:embed="rId2"/>
          <a:srcRect t="60502" r="53185" b="28674"/>
          <a:stretch/>
        </p:blipFill>
        <p:spPr>
          <a:xfrm>
            <a:off x="5771113" y="1988422"/>
            <a:ext cx="6843299" cy="1692437"/>
          </a:xfrm>
          <a:prstGeom prst="rect">
            <a:avLst/>
          </a:prstGeom>
        </p:spPr>
      </p:pic>
    </p:spTree>
    <p:extLst>
      <p:ext uri="{BB962C8B-B14F-4D97-AF65-F5344CB8AC3E}">
        <p14:creationId xmlns:p14="http://schemas.microsoft.com/office/powerpoint/2010/main" val="3678802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EF679-E842-F71D-E873-608A2B31F662}"/>
              </a:ext>
            </a:extLst>
          </p:cNvPr>
          <p:cNvSpPr>
            <a:spLocks noGrp="1"/>
          </p:cNvSpPr>
          <p:nvPr>
            <p:ph type="title"/>
          </p:nvPr>
        </p:nvSpPr>
        <p:spPr/>
        <p:txBody>
          <a:bodyPr/>
          <a:lstStyle/>
          <a:p>
            <a:pPr marL="285750" indent="-285750" algn="l">
              <a:spcBef>
                <a:spcPct val="20000"/>
              </a:spcBef>
              <a:spcAft>
                <a:spcPts val="600"/>
              </a:spcAft>
              <a:buFont typeface="Arial,Sans-Serif"/>
              <a:buChar char="•"/>
            </a:pPr>
            <a:r>
              <a:rPr lang="en-US"/>
              <a:t>Process behind the Bison code: (cont.)</a:t>
            </a:r>
          </a:p>
          <a:p>
            <a:endParaRPr lang="en-US"/>
          </a:p>
        </p:txBody>
      </p:sp>
      <p:pic>
        <p:nvPicPr>
          <p:cNvPr id="8" name="Content Placeholder 7" descr="A screenshot of a computer&#10;&#10;Description automatically generated">
            <a:extLst>
              <a:ext uri="{FF2B5EF4-FFF2-40B4-BE49-F238E27FC236}">
                <a16:creationId xmlns:a16="http://schemas.microsoft.com/office/drawing/2014/main" id="{88A2B715-2408-407A-C507-4E8A6E8813D9}"/>
              </a:ext>
            </a:extLst>
          </p:cNvPr>
          <p:cNvPicPr>
            <a:picLocks noGrp="1" noChangeAspect="1"/>
          </p:cNvPicPr>
          <p:nvPr>
            <p:ph sz="half" idx="1"/>
          </p:nvPr>
        </p:nvPicPr>
        <p:blipFill rotWithShape="1">
          <a:blip r:embed="rId2"/>
          <a:srcRect t="69610" r="44842" b="20779"/>
          <a:stretch/>
        </p:blipFill>
        <p:spPr>
          <a:xfrm>
            <a:off x="6099177" y="2037229"/>
            <a:ext cx="6769472" cy="1255689"/>
          </a:xfrm>
        </p:spPr>
      </p:pic>
      <p:sp>
        <p:nvSpPr>
          <p:cNvPr id="3" name="Content Placeholder 2">
            <a:extLst>
              <a:ext uri="{FF2B5EF4-FFF2-40B4-BE49-F238E27FC236}">
                <a16:creationId xmlns:a16="http://schemas.microsoft.com/office/drawing/2014/main" id="{E7EE108E-0DC5-2814-D24E-23B32D56A191}"/>
              </a:ext>
            </a:extLst>
          </p:cNvPr>
          <p:cNvSpPr>
            <a:spLocks noGrp="1"/>
          </p:cNvSpPr>
          <p:nvPr>
            <p:ph sz="half" idx="2"/>
          </p:nvPr>
        </p:nvSpPr>
        <p:spPr/>
        <p:txBody>
          <a:bodyPr vert="horz" lIns="91440" tIns="45720" rIns="91440" bIns="45720" rtlCol="0" anchor="ctr">
            <a:noAutofit/>
          </a:bodyPr>
          <a:lstStyle/>
          <a:p>
            <a:endParaRPr lang="en-US" sz="1200">
              <a:latin typeface="Corbel"/>
              <a:cs typeface="Calibri"/>
            </a:endParaRPr>
          </a:p>
          <a:p>
            <a:pPr>
              <a:buClr>
                <a:srgbClr val="1287C3"/>
              </a:buClr>
            </a:pPr>
            <a:endParaRPr lang="en-US" sz="1200"/>
          </a:p>
        </p:txBody>
      </p:sp>
      <p:sp>
        <p:nvSpPr>
          <p:cNvPr id="5" name="TextBox 4">
            <a:extLst>
              <a:ext uri="{FF2B5EF4-FFF2-40B4-BE49-F238E27FC236}">
                <a16:creationId xmlns:a16="http://schemas.microsoft.com/office/drawing/2014/main" id="{E7677A9D-F98F-516C-D4DA-392DA3540CAD}"/>
              </a:ext>
            </a:extLst>
          </p:cNvPr>
          <p:cNvSpPr txBox="1"/>
          <p:nvPr/>
        </p:nvSpPr>
        <p:spPr>
          <a:xfrm>
            <a:off x="1442934" y="2095123"/>
            <a:ext cx="4288528"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n-US" sz="1400">
                <a:latin typeface="Calibri"/>
                <a:ea typeface="Segoe UI"/>
                <a:cs typeface="Segoe UI"/>
              </a:rPr>
              <a:t>// Error handling function</a:t>
            </a:r>
            <a:r>
              <a:rPr lang="en-US" sz="1400">
                <a:latin typeface="Calibri"/>
                <a:ea typeface="Calibri"/>
                <a:cs typeface="Calibri"/>
              </a:rPr>
              <a:t> </a:t>
            </a:r>
          </a:p>
          <a:p>
            <a:pPr rtl="0"/>
            <a:r>
              <a:rPr lang="en-US" sz="1400">
                <a:latin typeface="Calibri"/>
                <a:ea typeface="Segoe UI"/>
                <a:cs typeface="Segoe UI"/>
              </a:rPr>
              <a:t>Void </a:t>
            </a:r>
            <a:r>
              <a:rPr lang="en-US" sz="1400" err="1">
                <a:latin typeface="Calibri"/>
                <a:ea typeface="Segoe UI"/>
                <a:cs typeface="Segoe UI"/>
              </a:rPr>
              <a:t>yyerror</a:t>
            </a:r>
            <a:r>
              <a:rPr lang="en-US" sz="1400">
                <a:latin typeface="Calibri"/>
                <a:ea typeface="Segoe UI"/>
                <a:cs typeface="Segoe UI"/>
              </a:rPr>
              <a:t> (const char* s){</a:t>
            </a:r>
            <a:r>
              <a:rPr lang="en-US" sz="1400">
                <a:latin typeface="Calibri"/>
                <a:ea typeface="Calibri"/>
                <a:cs typeface="Calibri"/>
              </a:rPr>
              <a:t> </a:t>
            </a:r>
          </a:p>
          <a:p>
            <a:pPr rtl="0"/>
            <a:r>
              <a:rPr lang="en-US" sz="1400">
                <a:latin typeface="Calibri"/>
                <a:ea typeface="Segoe UI"/>
                <a:cs typeface="Segoe UI"/>
              </a:rPr>
              <a:t>// prints a error message to the standard error output</a:t>
            </a:r>
            <a:r>
              <a:rPr lang="en-US" sz="1400">
                <a:latin typeface="Calibri"/>
                <a:ea typeface="Calibri"/>
                <a:cs typeface="Calibri"/>
              </a:rPr>
              <a:t> </a:t>
            </a:r>
          </a:p>
          <a:p>
            <a:pPr rtl="0"/>
            <a:r>
              <a:rPr lang="en-US" sz="1400" err="1">
                <a:latin typeface="Calibri"/>
                <a:ea typeface="Segoe UI"/>
                <a:cs typeface="Segoe UI"/>
              </a:rPr>
              <a:t>Fprintf</a:t>
            </a:r>
            <a:r>
              <a:rPr lang="en-US" sz="1400">
                <a:latin typeface="Calibri"/>
                <a:ea typeface="Segoe UI"/>
                <a:cs typeface="Segoe UI"/>
              </a:rPr>
              <a:t>(stderr, “Error: %s\n”, s);</a:t>
            </a:r>
            <a:r>
              <a:rPr lang="en-US" sz="1400">
                <a:latin typeface="Calibri"/>
                <a:ea typeface="Calibri"/>
                <a:cs typeface="Calibri"/>
              </a:rPr>
              <a:t> </a:t>
            </a:r>
          </a:p>
          <a:p>
            <a:pPr rtl="0"/>
            <a:r>
              <a:rPr lang="en-US" sz="1400">
                <a:latin typeface="Calibri"/>
                <a:ea typeface="Segoe UI"/>
                <a:cs typeface="Segoe UI"/>
              </a:rPr>
              <a:t>}</a:t>
            </a:r>
            <a:r>
              <a:rPr lang="en-US" sz="1400">
                <a:latin typeface="Calibri"/>
                <a:ea typeface="Calibri"/>
                <a:cs typeface="Calibri"/>
              </a:rPr>
              <a:t>  </a:t>
            </a:r>
          </a:p>
          <a:p>
            <a:endParaRPr lang="en-US" sz="1400">
              <a:latin typeface="Calibri"/>
              <a:ea typeface="+mn-lt"/>
              <a:cs typeface="Calibri"/>
            </a:endParaRPr>
          </a:p>
          <a:p>
            <a:r>
              <a:rPr lang="en-US" sz="1400">
                <a:ea typeface="+mn-lt"/>
                <a:cs typeface="+mn-lt"/>
              </a:rPr>
              <a:t>int main() { </a:t>
            </a:r>
          </a:p>
          <a:p>
            <a:r>
              <a:rPr lang="en-US" sz="1400" err="1">
                <a:ea typeface="+mn-lt"/>
                <a:cs typeface="+mn-lt"/>
              </a:rPr>
              <a:t>printf</a:t>
            </a:r>
            <a:r>
              <a:rPr lang="en-US" sz="1400">
                <a:ea typeface="+mn-lt"/>
                <a:cs typeface="+mn-lt"/>
              </a:rPr>
              <a:t>("Simple Calculator\n"); </a:t>
            </a:r>
          </a:p>
          <a:p>
            <a:r>
              <a:rPr lang="en-US" sz="1400">
                <a:ea typeface="+mn-lt"/>
                <a:cs typeface="+mn-lt"/>
              </a:rPr>
              <a:t>while (1) { </a:t>
            </a:r>
            <a:r>
              <a:rPr lang="en-US" sz="1400" err="1">
                <a:ea typeface="+mn-lt"/>
                <a:cs typeface="+mn-lt"/>
              </a:rPr>
              <a:t>printf</a:t>
            </a:r>
            <a:r>
              <a:rPr lang="en-US" sz="1400">
                <a:ea typeface="+mn-lt"/>
                <a:cs typeface="+mn-lt"/>
              </a:rPr>
              <a:t>("&gt; "); </a:t>
            </a:r>
          </a:p>
          <a:p>
            <a:r>
              <a:rPr lang="en-US" sz="1400" err="1">
                <a:ea typeface="+mn-lt"/>
                <a:cs typeface="+mn-lt"/>
              </a:rPr>
              <a:t>yyparse</a:t>
            </a:r>
            <a:r>
              <a:rPr lang="en-US" sz="1400">
                <a:ea typeface="+mn-lt"/>
                <a:cs typeface="+mn-lt"/>
              </a:rPr>
              <a:t>(); </a:t>
            </a:r>
          </a:p>
          <a:p>
            <a:r>
              <a:rPr lang="en-US" sz="1400">
                <a:ea typeface="+mn-lt"/>
                <a:cs typeface="+mn-lt"/>
              </a:rPr>
              <a:t>     } </a:t>
            </a:r>
          </a:p>
          <a:p>
            <a:r>
              <a:rPr lang="en-US" sz="1400">
                <a:ea typeface="+mn-lt"/>
                <a:cs typeface="+mn-lt"/>
              </a:rPr>
              <a:t>return 0; </a:t>
            </a:r>
          </a:p>
          <a:p>
            <a:r>
              <a:rPr lang="en-US" sz="1400">
                <a:ea typeface="+mn-lt"/>
                <a:cs typeface="+mn-lt"/>
              </a:rPr>
              <a:t>} </a:t>
            </a:r>
          </a:p>
          <a:p>
            <a:endParaRPr lang="en-US" sz="1400">
              <a:ea typeface="+mn-lt"/>
              <a:cs typeface="+mn-lt"/>
            </a:endParaRPr>
          </a:p>
          <a:p>
            <a:r>
              <a:rPr lang="en-US" sz="1400">
                <a:ea typeface="+mn-lt"/>
                <a:cs typeface="+mn-lt"/>
              </a:rPr>
              <a:t>The main function of the calculator program, where the message and the &gt; print out, and invokes the parsing function </a:t>
            </a:r>
            <a:r>
              <a:rPr lang="en-US" sz="1400" err="1">
                <a:ea typeface="+mn-lt"/>
                <a:cs typeface="+mn-lt"/>
              </a:rPr>
              <a:t>yyparse</a:t>
            </a:r>
            <a:r>
              <a:rPr lang="en-US" sz="1400">
                <a:ea typeface="+mn-lt"/>
                <a:cs typeface="+mn-lt"/>
              </a:rPr>
              <a:t>() to process and evaluate the entered inputs</a:t>
            </a:r>
          </a:p>
        </p:txBody>
      </p:sp>
    </p:spTree>
    <p:extLst>
      <p:ext uri="{BB962C8B-B14F-4D97-AF65-F5344CB8AC3E}">
        <p14:creationId xmlns:p14="http://schemas.microsoft.com/office/powerpoint/2010/main" val="3949026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CA35A-C798-9EFE-474E-56785CDA0386}"/>
              </a:ext>
            </a:extLst>
          </p:cNvPr>
          <p:cNvSpPr>
            <a:spLocks noGrp="1"/>
          </p:cNvSpPr>
          <p:nvPr>
            <p:ph type="title"/>
          </p:nvPr>
        </p:nvSpPr>
        <p:spPr>
          <a:xfrm>
            <a:off x="866678" y="423553"/>
            <a:ext cx="10018713" cy="1752599"/>
          </a:xfrm>
        </p:spPr>
        <p:txBody>
          <a:bodyPr>
            <a:normAutofit/>
          </a:bodyPr>
          <a:lstStyle/>
          <a:p>
            <a:r>
              <a:rPr lang="en-US"/>
              <a:t>An attempt to add a parse tree</a:t>
            </a:r>
          </a:p>
        </p:txBody>
      </p:sp>
      <p:sp>
        <p:nvSpPr>
          <p:cNvPr id="3" name="Content Placeholder 2">
            <a:extLst>
              <a:ext uri="{FF2B5EF4-FFF2-40B4-BE49-F238E27FC236}">
                <a16:creationId xmlns:a16="http://schemas.microsoft.com/office/drawing/2014/main" id="{8E6C2F4B-0937-418A-44C1-E3C9FCCDE615}"/>
              </a:ext>
            </a:extLst>
          </p:cNvPr>
          <p:cNvSpPr>
            <a:spLocks noGrp="1"/>
          </p:cNvSpPr>
          <p:nvPr>
            <p:ph idx="1"/>
          </p:nvPr>
        </p:nvSpPr>
        <p:spPr>
          <a:xfrm>
            <a:off x="5541712" y="3834740"/>
            <a:ext cx="1795051" cy="610590"/>
          </a:xfrm>
        </p:spPr>
        <p:txBody>
          <a:bodyPr>
            <a:normAutofit/>
          </a:bodyPr>
          <a:lstStyle/>
          <a:p>
            <a:endParaRPr lang="en-US"/>
          </a:p>
          <a:p>
            <a:pPr>
              <a:buClr>
                <a:srgbClr val="1287C3"/>
              </a:buClr>
            </a:pPr>
            <a:endParaRPr lang="en-US"/>
          </a:p>
          <a:p>
            <a:pPr>
              <a:buClr>
                <a:srgbClr val="1287C3"/>
              </a:buClr>
            </a:pPr>
            <a:endParaRPr lang="en-US"/>
          </a:p>
        </p:txBody>
      </p:sp>
      <p:pic>
        <p:nvPicPr>
          <p:cNvPr id="6" name="Picture 5" descr="A screenshot of a computer&#10;&#10;Description automatically generated">
            <a:extLst>
              <a:ext uri="{FF2B5EF4-FFF2-40B4-BE49-F238E27FC236}">
                <a16:creationId xmlns:a16="http://schemas.microsoft.com/office/drawing/2014/main" id="{EA04E2DB-283C-F99A-540F-1C89F23ED0C0}"/>
              </a:ext>
            </a:extLst>
          </p:cNvPr>
          <p:cNvPicPr>
            <a:picLocks noChangeAspect="1"/>
          </p:cNvPicPr>
          <p:nvPr/>
        </p:nvPicPr>
        <p:blipFill rotWithShape="1">
          <a:blip r:embed="rId2"/>
          <a:srcRect t="18803" r="-167" b="21538"/>
          <a:stretch/>
        </p:blipFill>
        <p:spPr>
          <a:xfrm>
            <a:off x="1359725" y="1878397"/>
            <a:ext cx="5929752" cy="3450065"/>
          </a:xfrm>
          <a:prstGeom prst="rect">
            <a:avLst/>
          </a:prstGeom>
        </p:spPr>
      </p:pic>
      <p:sp>
        <p:nvSpPr>
          <p:cNvPr id="7" name="TextBox 6">
            <a:extLst>
              <a:ext uri="{FF2B5EF4-FFF2-40B4-BE49-F238E27FC236}">
                <a16:creationId xmlns:a16="http://schemas.microsoft.com/office/drawing/2014/main" id="{E8893AAE-2403-4235-72BA-5A820D1645AA}"/>
              </a:ext>
            </a:extLst>
          </p:cNvPr>
          <p:cNvSpPr txBox="1"/>
          <p:nvPr/>
        </p:nvSpPr>
        <p:spPr>
          <a:xfrm>
            <a:off x="7798130" y="1880259"/>
            <a:ext cx="345374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Here is a piece of code for a parse tree, although to our dismay it did not work. However, with this attempt, we did discover that Bison makes it possible for scanners like Flex to be able to just as well as identify possible nodes and create a parse tree w/ the help of Bison</a:t>
            </a:r>
          </a:p>
        </p:txBody>
      </p:sp>
    </p:spTree>
    <p:extLst>
      <p:ext uri="{BB962C8B-B14F-4D97-AF65-F5344CB8AC3E}">
        <p14:creationId xmlns:p14="http://schemas.microsoft.com/office/powerpoint/2010/main" val="34843665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92DD6-EF76-B262-1BB1-EE7877E0E07F}"/>
              </a:ext>
            </a:extLst>
          </p:cNvPr>
          <p:cNvSpPr>
            <a:spLocks noGrp="1"/>
          </p:cNvSpPr>
          <p:nvPr>
            <p:ph type="title"/>
          </p:nvPr>
        </p:nvSpPr>
        <p:spPr/>
        <p:txBody>
          <a:bodyPr/>
          <a:lstStyle/>
          <a:p>
            <a:r>
              <a:rPr lang="en-US"/>
              <a:t>Results in Linux</a:t>
            </a:r>
          </a:p>
        </p:txBody>
      </p:sp>
      <p:sp>
        <p:nvSpPr>
          <p:cNvPr id="3" name="Content Placeholder 2">
            <a:extLst>
              <a:ext uri="{FF2B5EF4-FFF2-40B4-BE49-F238E27FC236}">
                <a16:creationId xmlns:a16="http://schemas.microsoft.com/office/drawing/2014/main" id="{9D64A3B2-CAC3-B5AC-F29F-578997423E7F}"/>
              </a:ext>
            </a:extLst>
          </p:cNvPr>
          <p:cNvSpPr>
            <a:spLocks noGrp="1"/>
          </p:cNvSpPr>
          <p:nvPr>
            <p:ph idx="1"/>
          </p:nvPr>
        </p:nvSpPr>
        <p:spPr/>
        <p:txBody>
          <a:bodyPr/>
          <a:lstStyle/>
          <a:p>
            <a:pPr marL="0" indent="0">
              <a:buNone/>
            </a:pPr>
            <a:br>
              <a:rPr lang="en-US"/>
            </a:br>
            <a:endParaRPr lang="en-US"/>
          </a:p>
        </p:txBody>
      </p:sp>
      <p:pic>
        <p:nvPicPr>
          <p:cNvPr id="4" name="Picture 3" descr="A screenshot of a computer program&#10;&#10;Description automatically generated">
            <a:extLst>
              <a:ext uri="{FF2B5EF4-FFF2-40B4-BE49-F238E27FC236}">
                <a16:creationId xmlns:a16="http://schemas.microsoft.com/office/drawing/2014/main" id="{BBA05BC0-C3A2-F418-1663-AF7B04BC4B96}"/>
              </a:ext>
            </a:extLst>
          </p:cNvPr>
          <p:cNvPicPr>
            <a:picLocks noChangeAspect="1"/>
          </p:cNvPicPr>
          <p:nvPr/>
        </p:nvPicPr>
        <p:blipFill>
          <a:blip r:embed="rId2"/>
          <a:stretch>
            <a:fillRect/>
          </a:stretch>
        </p:blipFill>
        <p:spPr>
          <a:xfrm>
            <a:off x="1748287" y="1901693"/>
            <a:ext cx="7904671" cy="3888501"/>
          </a:xfrm>
          <a:prstGeom prst="rect">
            <a:avLst/>
          </a:prstGeom>
        </p:spPr>
      </p:pic>
    </p:spTree>
    <p:extLst>
      <p:ext uri="{BB962C8B-B14F-4D97-AF65-F5344CB8AC3E}">
        <p14:creationId xmlns:p14="http://schemas.microsoft.com/office/powerpoint/2010/main" val="3683064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EB7FB-23AE-6971-267A-572E49048731}"/>
              </a:ext>
            </a:extLst>
          </p:cNvPr>
          <p:cNvSpPr>
            <a:spLocks noGrp="1"/>
          </p:cNvSpPr>
          <p:nvPr>
            <p:ph type="title"/>
          </p:nvPr>
        </p:nvSpPr>
        <p:spPr/>
        <p:txBody>
          <a:bodyPr/>
          <a:lstStyle/>
          <a:p>
            <a:r>
              <a:rPr lang="en-US">
                <a:ea typeface="Calibri Light"/>
                <a:cs typeface="Calibri Light"/>
              </a:rPr>
              <a:t>Introduction</a:t>
            </a:r>
            <a:br>
              <a:rPr lang="en-US">
                <a:ea typeface="Calibri Light"/>
                <a:cs typeface="Calibri Light"/>
              </a:rPr>
            </a:br>
            <a:endParaRPr lang="en-US">
              <a:ea typeface="Calibri Light"/>
              <a:cs typeface="Calibri Light"/>
            </a:endParaRPr>
          </a:p>
        </p:txBody>
      </p:sp>
      <p:sp>
        <p:nvSpPr>
          <p:cNvPr id="3" name="Content Placeholder 2">
            <a:extLst>
              <a:ext uri="{FF2B5EF4-FFF2-40B4-BE49-F238E27FC236}">
                <a16:creationId xmlns:a16="http://schemas.microsoft.com/office/drawing/2014/main" id="{1791A073-CDAC-29F6-32A5-312A46C6EE37}"/>
              </a:ext>
            </a:extLst>
          </p:cNvPr>
          <p:cNvSpPr>
            <a:spLocks noGrp="1"/>
          </p:cNvSpPr>
          <p:nvPr>
            <p:ph sz="half" idx="1"/>
          </p:nvPr>
        </p:nvSpPr>
        <p:spPr>
          <a:xfrm>
            <a:off x="1484312" y="2666999"/>
            <a:ext cx="4895055" cy="3124201"/>
          </a:xfrm>
        </p:spPr>
        <p:txBody>
          <a:bodyPr>
            <a:normAutofit fontScale="92500" lnSpcReduction="20000"/>
          </a:bodyPr>
          <a:lstStyle/>
          <a:p>
            <a:pPr marL="0" indent="0">
              <a:buClr>
                <a:srgbClr val="1287C3"/>
              </a:buClr>
              <a:buNone/>
            </a:pPr>
            <a:r>
              <a:rPr lang="en-US" sz="1700" b="1">
                <a:solidFill>
                  <a:srgbClr val="303030"/>
                </a:solidFill>
              </a:rPr>
              <a:t>How to install Flex and Bison in Ubuntu:</a:t>
            </a:r>
            <a:endParaRPr lang="en-US" b="1"/>
          </a:p>
          <a:p>
            <a:pPr>
              <a:spcBef>
                <a:spcPts val="20"/>
              </a:spcBef>
              <a:buClr>
                <a:srgbClr val="1287C3"/>
              </a:buClr>
            </a:pPr>
            <a:r>
              <a:rPr lang="en-US" sz="1700">
                <a:solidFill>
                  <a:srgbClr val="303030"/>
                </a:solidFill>
                <a:ea typeface="+mn-lt"/>
                <a:cs typeface="+mn-lt"/>
              </a:rPr>
              <a:t>Open a terminal by pressing [CTRL] + [ALT] + T. Then, type one of the </a:t>
            </a:r>
            <a:r>
              <a:rPr lang="en-US" sz="1700" err="1">
                <a:solidFill>
                  <a:srgbClr val="303030"/>
                </a:solidFill>
                <a:ea typeface="+mn-lt"/>
                <a:cs typeface="+mn-lt"/>
              </a:rPr>
              <a:t>the</a:t>
            </a:r>
            <a:r>
              <a:rPr lang="en-US" sz="1700">
                <a:solidFill>
                  <a:srgbClr val="303030"/>
                </a:solidFill>
                <a:ea typeface="+mn-lt"/>
                <a:cs typeface="+mn-lt"/>
              </a:rPr>
              <a:t> following commands:</a:t>
            </a:r>
            <a:endParaRPr lang="en-US"/>
          </a:p>
          <a:p>
            <a:pPr>
              <a:spcBef>
                <a:spcPts val="20"/>
              </a:spcBef>
              <a:buClr>
                <a:srgbClr val="1287C3"/>
              </a:buClr>
            </a:pPr>
            <a:r>
              <a:rPr lang="en-US" sz="1700">
                <a:solidFill>
                  <a:srgbClr val="303030"/>
                </a:solidFill>
                <a:ea typeface="+mn-lt"/>
                <a:cs typeface="+mn-lt"/>
              </a:rPr>
              <a:t>This command is more basic:</a:t>
            </a:r>
            <a:endParaRPr lang="en-US"/>
          </a:p>
          <a:p>
            <a:pPr>
              <a:buClr>
                <a:srgbClr val="1287C3"/>
              </a:buClr>
            </a:pPr>
            <a:r>
              <a:rPr lang="en-US" sz="1700">
                <a:solidFill>
                  <a:srgbClr val="303030"/>
                </a:solidFill>
                <a:latin typeface="Corbel"/>
              </a:rPr>
              <a:t>sudo apt-get update 
</a:t>
            </a:r>
            <a:r>
              <a:rPr lang="en-US" sz="1700" err="1">
                <a:solidFill>
                  <a:srgbClr val="303030"/>
                </a:solidFill>
                <a:latin typeface="Corbel"/>
              </a:rPr>
              <a:t>sudo</a:t>
            </a:r>
            <a:r>
              <a:rPr lang="en-US" sz="1700">
                <a:solidFill>
                  <a:srgbClr val="303030"/>
                </a:solidFill>
                <a:latin typeface="Corbel"/>
              </a:rPr>
              <a:t> apt-get upgrade 
</a:t>
            </a:r>
            <a:r>
              <a:rPr lang="en-US" sz="1700" err="1">
                <a:solidFill>
                  <a:srgbClr val="303030"/>
                </a:solidFill>
                <a:latin typeface="Corbel"/>
              </a:rPr>
              <a:t>sudo</a:t>
            </a:r>
            <a:r>
              <a:rPr lang="en-US" sz="1700">
                <a:solidFill>
                  <a:srgbClr val="303030"/>
                </a:solidFill>
                <a:latin typeface="Corbel"/>
              </a:rPr>
              <a:t> apt-get install flex bison</a:t>
            </a:r>
            <a:endParaRPr lang="en-US"/>
          </a:p>
        </p:txBody>
      </p:sp>
      <p:sp>
        <p:nvSpPr>
          <p:cNvPr id="4" name="Content Placeholder 3">
            <a:extLst>
              <a:ext uri="{FF2B5EF4-FFF2-40B4-BE49-F238E27FC236}">
                <a16:creationId xmlns:a16="http://schemas.microsoft.com/office/drawing/2014/main" id="{DEF51FE9-05B0-0A44-EDC6-DED51B656562}"/>
              </a:ext>
            </a:extLst>
          </p:cNvPr>
          <p:cNvSpPr>
            <a:spLocks noGrp="1"/>
          </p:cNvSpPr>
          <p:nvPr>
            <p:ph sz="half" idx="2"/>
          </p:nvPr>
        </p:nvSpPr>
        <p:spPr/>
        <p:txBody>
          <a:bodyPr>
            <a:normAutofit fontScale="92500" lnSpcReduction="20000"/>
          </a:bodyPr>
          <a:lstStyle/>
          <a:p>
            <a:pPr marL="0" indent="0">
              <a:buNone/>
            </a:pPr>
            <a:r>
              <a:rPr lang="en-US" b="1" dirty="0"/>
              <a:t>What is Flex and Bison? (Online Definition from sources)</a:t>
            </a:r>
          </a:p>
          <a:p>
            <a:pPr marL="0" indent="0">
              <a:buNone/>
            </a:pPr>
            <a:r>
              <a:rPr lang="en-US" b="1" dirty="0"/>
              <a:t>Flex </a:t>
            </a:r>
            <a:r>
              <a:rPr lang="en-US" dirty="0"/>
              <a:t>is a scanner generator tool for lexical analysis, based on finite state machine(FSM). The input is a set of regular expressions while the output is  the code to implement the scanner according to the input rules. </a:t>
            </a:r>
          </a:p>
          <a:p>
            <a:pPr marL="0" indent="0">
              <a:buNone/>
            </a:pPr>
            <a:r>
              <a:rPr lang="en-US" b="1" dirty="0"/>
              <a:t>Bison </a:t>
            </a:r>
            <a:r>
              <a:rPr lang="en-US" dirty="0"/>
              <a:t>is a LALR(1) parser generator tool for syntax analysis, based on pushdown automata (PDA). The input is a set of context-free grammar (CFG) rules, and output is code to implement parser based on the input rules.</a:t>
            </a:r>
          </a:p>
        </p:txBody>
      </p:sp>
    </p:spTree>
    <p:extLst>
      <p:ext uri="{BB962C8B-B14F-4D97-AF65-F5344CB8AC3E}">
        <p14:creationId xmlns:p14="http://schemas.microsoft.com/office/powerpoint/2010/main" val="768822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5" name="Picture 4" descr="Lines intersecting at pushpin">
            <a:extLst>
              <a:ext uri="{FF2B5EF4-FFF2-40B4-BE49-F238E27FC236}">
                <a16:creationId xmlns:a16="http://schemas.microsoft.com/office/drawing/2014/main" id="{C50B5D20-B247-0A39-7712-DE8C3BB31320}"/>
              </a:ext>
            </a:extLst>
          </p:cNvPr>
          <p:cNvPicPr>
            <a:picLocks noChangeAspect="1"/>
          </p:cNvPicPr>
          <p:nvPr/>
        </p:nvPicPr>
        <p:blipFill rotWithShape="1">
          <a:blip r:embed="rId3">
            <a:duotone>
              <a:schemeClr val="bg2">
                <a:shade val="45000"/>
                <a:satMod val="135000"/>
              </a:schemeClr>
              <a:prstClr val="white"/>
            </a:duotone>
            <a:alphaModFix amt="21000"/>
          </a:blip>
          <a:srcRect t="9720" b="6011"/>
          <a:stretch/>
        </p:blipFill>
        <p:spPr>
          <a:xfrm>
            <a:off x="20" y="10"/>
            <a:ext cx="12191980" cy="6857990"/>
          </a:xfrm>
          <a:prstGeom prst="rect">
            <a:avLst/>
          </a:prstGeom>
        </p:spPr>
      </p:pic>
      <p:grpSp>
        <p:nvGrpSpPr>
          <p:cNvPr id="40" name="Group 39">
            <a:extLst>
              <a:ext uri="{FF2B5EF4-FFF2-40B4-BE49-F238E27FC236}">
                <a16:creationId xmlns:a16="http://schemas.microsoft.com/office/drawing/2014/main" id="{CE44BAAA-0355-4DE7-A0FE-B7F21F18A4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7" name="Freeform 6">
              <a:extLst>
                <a:ext uri="{FF2B5EF4-FFF2-40B4-BE49-F238E27FC236}">
                  <a16:creationId xmlns:a16="http://schemas.microsoft.com/office/drawing/2014/main" id="{881F11E1-3B50-4A51-992E-148EA526F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41" name="Freeform 7">
              <a:extLst>
                <a:ext uri="{FF2B5EF4-FFF2-40B4-BE49-F238E27FC236}">
                  <a16:creationId xmlns:a16="http://schemas.microsoft.com/office/drawing/2014/main" id="{10E700E6-F178-46CD-A8F7-C7105888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29" name="Freeform 8">
              <a:extLst>
                <a:ext uri="{FF2B5EF4-FFF2-40B4-BE49-F238E27FC236}">
                  <a16:creationId xmlns:a16="http://schemas.microsoft.com/office/drawing/2014/main" id="{76DA14BF-8092-436D-9DA3-C6E098F982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30" name="Freeform 9">
              <a:extLst>
                <a:ext uri="{FF2B5EF4-FFF2-40B4-BE49-F238E27FC236}">
                  <a16:creationId xmlns:a16="http://schemas.microsoft.com/office/drawing/2014/main" id="{97EEEB8A-6EE6-421C-BF9F-D7AC6A4E3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31" name="Freeform 10">
              <a:extLst>
                <a:ext uri="{FF2B5EF4-FFF2-40B4-BE49-F238E27FC236}">
                  <a16:creationId xmlns:a16="http://schemas.microsoft.com/office/drawing/2014/main" id="{0910DC29-86B5-4496-8762-C01240162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42" name="Freeform 11">
              <a:extLst>
                <a:ext uri="{FF2B5EF4-FFF2-40B4-BE49-F238E27FC236}">
                  <a16:creationId xmlns:a16="http://schemas.microsoft.com/office/drawing/2014/main" id="{4F0484A8-90CF-4948-A538-103F963D2B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1">
            <a:extLst>
              <a:ext uri="{FF2B5EF4-FFF2-40B4-BE49-F238E27FC236}">
                <a16:creationId xmlns:a16="http://schemas.microsoft.com/office/drawing/2014/main" id="{E8D21245-EF52-29EB-5F11-6CD1A85E355D}"/>
              </a:ext>
            </a:extLst>
          </p:cNvPr>
          <p:cNvSpPr>
            <a:spLocks noGrp="1"/>
          </p:cNvSpPr>
          <p:nvPr>
            <p:ph type="title"/>
          </p:nvPr>
        </p:nvSpPr>
        <p:spPr>
          <a:xfrm>
            <a:off x="1484311" y="685800"/>
            <a:ext cx="10018713" cy="1752599"/>
          </a:xfrm>
        </p:spPr>
        <p:txBody>
          <a:bodyPr>
            <a:normAutofit/>
          </a:bodyPr>
          <a:lstStyle/>
          <a:p>
            <a:r>
              <a:rPr lang="en-US">
                <a:ea typeface="Calibri Light"/>
                <a:cs typeface="Calibri Light"/>
              </a:rPr>
              <a:t>Tools Used</a:t>
            </a:r>
            <a:endParaRPr lang="en-US"/>
          </a:p>
        </p:txBody>
      </p:sp>
      <p:sp>
        <p:nvSpPr>
          <p:cNvPr id="3" name="Content Placeholder 2">
            <a:extLst>
              <a:ext uri="{FF2B5EF4-FFF2-40B4-BE49-F238E27FC236}">
                <a16:creationId xmlns:a16="http://schemas.microsoft.com/office/drawing/2014/main" id="{8CB68D97-0CE2-94CA-BDD5-A301F3E52C55}"/>
              </a:ext>
            </a:extLst>
          </p:cNvPr>
          <p:cNvSpPr>
            <a:spLocks noGrp="1"/>
          </p:cNvSpPr>
          <p:nvPr>
            <p:ph idx="1"/>
          </p:nvPr>
        </p:nvSpPr>
        <p:spPr>
          <a:xfrm>
            <a:off x="1484310" y="2666999"/>
            <a:ext cx="10018713" cy="3124201"/>
          </a:xfrm>
        </p:spPr>
        <p:txBody>
          <a:bodyPr>
            <a:normAutofit/>
          </a:bodyPr>
          <a:lstStyle/>
          <a:p>
            <a:pPr>
              <a:buClr>
                <a:srgbClr val="1287C3"/>
              </a:buClr>
            </a:pPr>
            <a:r>
              <a:rPr lang="en-US" sz="1200" dirty="0">
                <a:solidFill>
                  <a:srgbClr val="000000"/>
                </a:solidFill>
                <a:latin typeface="Calibri"/>
                <a:ea typeface="Calibri"/>
                <a:cs typeface="Calibri"/>
                <a:hlinkClick r:id="rId4"/>
              </a:rPr>
              <a:t>http://www.jonathanbeard.io/tutorials/FlexBisonC</a:t>
            </a:r>
            <a:r>
              <a:rPr lang="en-US" sz="1200" dirty="0">
                <a:solidFill>
                  <a:srgbClr val="000000"/>
                </a:solidFill>
                <a:latin typeface="Calibri"/>
                <a:ea typeface="Calibri"/>
                <a:cs typeface="Calibri"/>
              </a:rPr>
              <a:t>++ </a:t>
            </a:r>
          </a:p>
          <a:p>
            <a:pPr>
              <a:buClr>
                <a:srgbClr val="1287C3"/>
              </a:buClr>
            </a:pPr>
            <a:r>
              <a:rPr lang="en-US" sz="1200" dirty="0">
                <a:solidFill>
                  <a:srgbClr val="000000"/>
                </a:solidFill>
                <a:latin typeface="Calibri"/>
                <a:ea typeface="Calibri"/>
                <a:cs typeface="Calibri"/>
                <a:hlinkClick r:id="rId5"/>
              </a:rPr>
              <a:t>https://learnmoderncpp.com/2020/12/16/generating-c-programs-with-flex-and-bison-1/</a:t>
            </a:r>
            <a:r>
              <a:rPr lang="en-US" sz="1200" dirty="0">
                <a:solidFill>
                  <a:srgbClr val="000000"/>
                </a:solidFill>
                <a:latin typeface="Calibri"/>
                <a:ea typeface="Calibri"/>
                <a:cs typeface="Calibri"/>
              </a:rPr>
              <a:t> </a:t>
            </a:r>
          </a:p>
          <a:p>
            <a:pPr>
              <a:buClr>
                <a:srgbClr val="1287C3"/>
              </a:buClr>
            </a:pPr>
            <a:r>
              <a:rPr lang="en-US" sz="1200" u="sng" dirty="0">
                <a:solidFill>
                  <a:srgbClr val="000000"/>
                </a:solidFill>
                <a:latin typeface="Calibri"/>
                <a:ea typeface="Calibri"/>
                <a:cs typeface="Calibri"/>
                <a:hlinkClick r:id="rId6"/>
              </a:rPr>
              <a:t>https://web.iitd.ac.in/~sumeet/flex__bison.pdf</a:t>
            </a:r>
            <a:r>
              <a:rPr lang="en-US" sz="1200" dirty="0">
                <a:solidFill>
                  <a:srgbClr val="000000"/>
                </a:solidFill>
                <a:latin typeface="Calibri"/>
                <a:ea typeface="Calibri"/>
                <a:cs typeface="Calibri"/>
              </a:rPr>
              <a:t> </a:t>
            </a:r>
          </a:p>
          <a:p>
            <a:pPr>
              <a:buClr>
                <a:srgbClr val="1287C3"/>
              </a:buClr>
            </a:pPr>
            <a:r>
              <a:rPr lang="en-US" sz="1200" dirty="0">
                <a:solidFill>
                  <a:srgbClr val="000000"/>
                </a:solidFill>
                <a:latin typeface="Calibri"/>
                <a:ea typeface="Calibri"/>
                <a:cs typeface="Calibri"/>
                <a:hlinkClick r:id="rId7"/>
              </a:rPr>
              <a:t>https://www.talkplayfun.com/bison_flex/001_Bison_and_Flex_with_Cygwin_Bison_and_Flex.pptx</a:t>
            </a:r>
            <a:r>
              <a:rPr lang="en-US" sz="1200" dirty="0">
                <a:solidFill>
                  <a:srgbClr val="000000"/>
                </a:solidFill>
                <a:latin typeface="Calibri"/>
                <a:ea typeface="Calibri"/>
                <a:cs typeface="Calibri"/>
              </a:rPr>
              <a:t>   </a:t>
            </a:r>
            <a:br>
              <a:rPr lang="en-US" sz="1200" dirty="0">
                <a:latin typeface="Calibri"/>
                <a:ea typeface="Calibri"/>
                <a:cs typeface="Calibri"/>
              </a:rPr>
            </a:br>
            <a:r>
              <a:rPr lang="en-US" sz="1200" dirty="0">
                <a:solidFill>
                  <a:srgbClr val="000000"/>
                </a:solidFill>
                <a:latin typeface="Calibri"/>
                <a:ea typeface="Calibri"/>
                <a:cs typeface="Calibri"/>
                <a:hlinkClick r:id="rId8"/>
              </a:rPr>
              <a:t>https://aquamentus.com/flex_bison.html</a:t>
            </a:r>
            <a:endParaRPr lang="en-US" sz="1200">
              <a:solidFill>
                <a:srgbClr val="000000"/>
              </a:solidFill>
              <a:latin typeface="Calibri"/>
              <a:ea typeface="Calibri"/>
              <a:cs typeface="Calibri"/>
            </a:endParaRPr>
          </a:p>
          <a:p>
            <a:pPr>
              <a:buClr>
                <a:srgbClr val="1287C3"/>
              </a:buClr>
            </a:pPr>
            <a:r>
              <a:rPr lang="en-US" sz="1200" u="sng" dirty="0">
                <a:solidFill>
                  <a:srgbClr val="000000"/>
                </a:solidFill>
                <a:latin typeface="Calibri"/>
                <a:ea typeface="Calibri"/>
                <a:cs typeface="Calibri"/>
                <a:hlinkClick r:id="rId9"/>
              </a:rPr>
              <a:t>https://youtu.be/POjnw0xEVas?si=zAoCOGOSo8RTtYH6</a:t>
            </a:r>
            <a:r>
              <a:rPr lang="en-US" sz="1200" dirty="0">
                <a:solidFill>
                  <a:srgbClr val="000000"/>
                </a:solidFill>
                <a:latin typeface="Calibri"/>
                <a:ea typeface="Calibri"/>
                <a:cs typeface="Calibri"/>
              </a:rPr>
              <a:t> </a:t>
            </a:r>
          </a:p>
          <a:p>
            <a:pPr>
              <a:buClr>
                <a:srgbClr val="1287C3"/>
              </a:buClr>
            </a:pPr>
            <a:r>
              <a:rPr lang="en-US" sz="1200" u="sng" dirty="0">
                <a:solidFill>
                  <a:srgbClr val="000000"/>
                </a:solidFill>
                <a:latin typeface="Calibri"/>
                <a:ea typeface="Calibri"/>
                <a:cs typeface="Calibri"/>
                <a:hlinkClick r:id="rId10"/>
              </a:rPr>
              <a:t>https://www.cse.scu.edu/~m1wang/compiler/TutorialFlexBison.pdf#:~:text=Flex%20is%20a%20scanner%20generator%20tool%20for%20lexical,implement%20the%20scanner%20according%20to%20the%20input%20rules</a:t>
            </a:r>
            <a:r>
              <a:rPr lang="en-US" sz="1200" dirty="0">
                <a:solidFill>
                  <a:srgbClr val="000000"/>
                </a:solidFill>
                <a:latin typeface="Calibri"/>
                <a:ea typeface="Calibri"/>
                <a:cs typeface="Calibri"/>
              </a:rPr>
              <a:t>. </a:t>
            </a:r>
          </a:p>
        </p:txBody>
      </p:sp>
    </p:spTree>
    <p:extLst>
      <p:ext uri="{BB962C8B-B14F-4D97-AF65-F5344CB8AC3E}">
        <p14:creationId xmlns:p14="http://schemas.microsoft.com/office/powerpoint/2010/main" val="15460446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95B53-9842-32C8-4A27-7CDC41A63D65}"/>
              </a:ext>
            </a:extLst>
          </p:cNvPr>
          <p:cNvSpPr>
            <a:spLocks noGrp="1"/>
          </p:cNvSpPr>
          <p:nvPr>
            <p:ph type="title"/>
          </p:nvPr>
        </p:nvSpPr>
        <p:spPr/>
        <p:txBody>
          <a:bodyPr/>
          <a:lstStyle/>
          <a:p>
            <a:r>
              <a:rPr lang="en-US">
                <a:ea typeface="Calibri Light"/>
                <a:cs typeface="Calibri Light"/>
              </a:rPr>
              <a:t>Thanks</a:t>
            </a:r>
            <a:endParaRPr lang="en-US"/>
          </a:p>
        </p:txBody>
      </p:sp>
      <p:sp>
        <p:nvSpPr>
          <p:cNvPr id="3" name="Content Placeholder 2">
            <a:extLst>
              <a:ext uri="{FF2B5EF4-FFF2-40B4-BE49-F238E27FC236}">
                <a16:creationId xmlns:a16="http://schemas.microsoft.com/office/drawing/2014/main" id="{810FB4C8-4DDF-4611-CF4B-02321E4AAF53}"/>
              </a:ext>
            </a:extLst>
          </p:cNvPr>
          <p:cNvSpPr>
            <a:spLocks noGrp="1"/>
          </p:cNvSpPr>
          <p:nvPr>
            <p:ph idx="1"/>
          </p:nvPr>
        </p:nvSpPr>
        <p:spPr/>
        <p:txBody>
          <a:bodyPr/>
          <a:lstStyle/>
          <a:p>
            <a:r>
              <a:rPr lang="en-US"/>
              <a:t>Thanks for coming</a:t>
            </a:r>
          </a:p>
        </p:txBody>
      </p:sp>
    </p:spTree>
    <p:extLst>
      <p:ext uri="{BB962C8B-B14F-4D97-AF65-F5344CB8AC3E}">
        <p14:creationId xmlns:p14="http://schemas.microsoft.com/office/powerpoint/2010/main" val="33464245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AD34-9CB9-8800-DFF5-17D570E9956F}"/>
              </a:ext>
            </a:extLst>
          </p:cNvPr>
          <p:cNvSpPr>
            <a:spLocks noGrp="1"/>
          </p:cNvSpPr>
          <p:nvPr>
            <p:ph type="title"/>
          </p:nvPr>
        </p:nvSpPr>
        <p:spPr/>
        <p:txBody>
          <a:bodyPr/>
          <a:lstStyle/>
          <a:p>
            <a:r>
              <a:rPr lang="en-US"/>
              <a:t>Pictures of Installation of Flex and Bison in Ubuntu</a:t>
            </a:r>
          </a:p>
        </p:txBody>
      </p:sp>
      <p:pic>
        <p:nvPicPr>
          <p:cNvPr id="4" name="Content Placeholder 3" descr="A screenshot of a computer program&#10;&#10;Description automatically generated">
            <a:extLst>
              <a:ext uri="{FF2B5EF4-FFF2-40B4-BE49-F238E27FC236}">
                <a16:creationId xmlns:a16="http://schemas.microsoft.com/office/drawing/2014/main" id="{3F16ABAD-0FD9-7CC5-A7BA-B4EBB95F8F2D}"/>
              </a:ext>
            </a:extLst>
          </p:cNvPr>
          <p:cNvPicPr>
            <a:picLocks noGrp="1" noChangeAspect="1"/>
          </p:cNvPicPr>
          <p:nvPr>
            <p:ph idx="1"/>
          </p:nvPr>
        </p:nvPicPr>
        <p:blipFill>
          <a:blip r:embed="rId2"/>
          <a:stretch>
            <a:fillRect/>
          </a:stretch>
        </p:blipFill>
        <p:spPr>
          <a:xfrm>
            <a:off x="193751" y="2225255"/>
            <a:ext cx="5967212" cy="2998846"/>
          </a:xfrm>
        </p:spPr>
      </p:pic>
      <p:pic>
        <p:nvPicPr>
          <p:cNvPr id="5" name="Picture 4" descr="A screenshot of a computer&#10;&#10;Description automatically generated">
            <a:extLst>
              <a:ext uri="{FF2B5EF4-FFF2-40B4-BE49-F238E27FC236}">
                <a16:creationId xmlns:a16="http://schemas.microsoft.com/office/drawing/2014/main" id="{5FBD9FD8-7289-20EF-1EE9-A62AC5E93678}"/>
              </a:ext>
            </a:extLst>
          </p:cNvPr>
          <p:cNvPicPr>
            <a:picLocks noChangeAspect="1"/>
          </p:cNvPicPr>
          <p:nvPr/>
        </p:nvPicPr>
        <p:blipFill>
          <a:blip r:embed="rId3"/>
          <a:stretch>
            <a:fillRect/>
          </a:stretch>
        </p:blipFill>
        <p:spPr>
          <a:xfrm>
            <a:off x="6450169" y="2227208"/>
            <a:ext cx="5655972" cy="258603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C5E40D32-1E3B-920E-25A5-CBF4B8B78811}"/>
              </a:ext>
            </a:extLst>
          </p:cNvPr>
          <p:cNvPicPr>
            <a:picLocks noChangeAspect="1"/>
          </p:cNvPicPr>
          <p:nvPr/>
        </p:nvPicPr>
        <p:blipFill>
          <a:blip r:embed="rId4"/>
          <a:stretch>
            <a:fillRect/>
          </a:stretch>
        </p:blipFill>
        <p:spPr>
          <a:xfrm>
            <a:off x="6449498" y="5346007"/>
            <a:ext cx="5238750" cy="866775"/>
          </a:xfrm>
          <a:prstGeom prst="rect">
            <a:avLst/>
          </a:prstGeom>
        </p:spPr>
      </p:pic>
    </p:spTree>
    <p:extLst>
      <p:ext uri="{BB962C8B-B14F-4D97-AF65-F5344CB8AC3E}">
        <p14:creationId xmlns:p14="http://schemas.microsoft.com/office/powerpoint/2010/main" val="4069937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A28D1-52EC-03C4-CA70-F667550D428C}"/>
              </a:ext>
            </a:extLst>
          </p:cNvPr>
          <p:cNvSpPr>
            <a:spLocks noGrp="1"/>
          </p:cNvSpPr>
          <p:nvPr>
            <p:ph type="title"/>
          </p:nvPr>
        </p:nvSpPr>
        <p:spPr/>
        <p:txBody>
          <a:bodyPr/>
          <a:lstStyle/>
          <a:p>
            <a:r>
              <a:rPr lang="en-US"/>
              <a:t>First Trial of Flex and Bison</a:t>
            </a:r>
          </a:p>
        </p:txBody>
      </p:sp>
      <p:pic>
        <p:nvPicPr>
          <p:cNvPr id="5" name="Content Placeholder 4" descr="A screenshot of a computer program&#10;&#10;Description automatically generated">
            <a:extLst>
              <a:ext uri="{FF2B5EF4-FFF2-40B4-BE49-F238E27FC236}">
                <a16:creationId xmlns:a16="http://schemas.microsoft.com/office/drawing/2014/main" id="{070404B1-55CB-5BF0-70C2-B6BC570164C4}"/>
              </a:ext>
            </a:extLst>
          </p:cNvPr>
          <p:cNvPicPr>
            <a:picLocks noGrp="1" noChangeAspect="1"/>
          </p:cNvPicPr>
          <p:nvPr>
            <p:ph idx="1"/>
          </p:nvPr>
        </p:nvPicPr>
        <p:blipFill>
          <a:blip r:embed="rId2"/>
          <a:stretch>
            <a:fillRect/>
          </a:stretch>
        </p:blipFill>
        <p:spPr>
          <a:xfrm>
            <a:off x="128641" y="1963437"/>
            <a:ext cx="5537916" cy="3108067"/>
          </a:xfrm>
        </p:spPr>
      </p:pic>
      <p:pic>
        <p:nvPicPr>
          <p:cNvPr id="6" name="Picture 5" descr="A screenshot of a computer&#10;&#10;Description automatically generated">
            <a:extLst>
              <a:ext uri="{FF2B5EF4-FFF2-40B4-BE49-F238E27FC236}">
                <a16:creationId xmlns:a16="http://schemas.microsoft.com/office/drawing/2014/main" id="{F4EEC798-F07D-3E8E-28DD-2C99EC71D84E}"/>
              </a:ext>
            </a:extLst>
          </p:cNvPr>
          <p:cNvPicPr>
            <a:picLocks noChangeAspect="1"/>
          </p:cNvPicPr>
          <p:nvPr/>
        </p:nvPicPr>
        <p:blipFill>
          <a:blip r:embed="rId3"/>
          <a:stretch>
            <a:fillRect/>
          </a:stretch>
        </p:blipFill>
        <p:spPr>
          <a:xfrm>
            <a:off x="5913978" y="2130790"/>
            <a:ext cx="6096000" cy="3067501"/>
          </a:xfrm>
          <a:prstGeom prst="rect">
            <a:avLst/>
          </a:prstGeom>
        </p:spPr>
      </p:pic>
    </p:spTree>
    <p:extLst>
      <p:ext uri="{BB962C8B-B14F-4D97-AF65-F5344CB8AC3E}">
        <p14:creationId xmlns:p14="http://schemas.microsoft.com/office/powerpoint/2010/main" val="2349747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53CCE-5B3B-43A4-366D-303E74E77C85}"/>
              </a:ext>
            </a:extLst>
          </p:cNvPr>
          <p:cNvSpPr>
            <a:spLocks noGrp="1"/>
          </p:cNvSpPr>
          <p:nvPr>
            <p:ph type="title"/>
          </p:nvPr>
        </p:nvSpPr>
        <p:spPr/>
        <p:txBody>
          <a:bodyPr/>
          <a:lstStyle/>
          <a:p>
            <a:r>
              <a:rPr lang="en-US"/>
              <a:t>Updates to Code:</a:t>
            </a:r>
            <a:br>
              <a:rPr lang="en-US"/>
            </a:br>
            <a:r>
              <a:rPr lang="en-US"/>
              <a:t>Flex part of the simple calculator</a:t>
            </a:r>
          </a:p>
        </p:txBody>
      </p:sp>
      <p:pic>
        <p:nvPicPr>
          <p:cNvPr id="4" name="Content Placeholder 3" descr="A screenshot of a computer program&#10;&#10;Description automatically generated">
            <a:extLst>
              <a:ext uri="{FF2B5EF4-FFF2-40B4-BE49-F238E27FC236}">
                <a16:creationId xmlns:a16="http://schemas.microsoft.com/office/drawing/2014/main" id="{258B9EEF-266C-76D8-E025-1880A2A51774}"/>
              </a:ext>
            </a:extLst>
          </p:cNvPr>
          <p:cNvPicPr>
            <a:picLocks noGrp="1" noChangeAspect="1"/>
          </p:cNvPicPr>
          <p:nvPr>
            <p:ph idx="1"/>
          </p:nvPr>
        </p:nvPicPr>
        <p:blipFill>
          <a:blip r:embed="rId2"/>
          <a:stretch>
            <a:fillRect/>
          </a:stretch>
        </p:blipFill>
        <p:spPr>
          <a:xfrm>
            <a:off x="3288191" y="2436962"/>
            <a:ext cx="5965252" cy="3613030"/>
          </a:xfrm>
        </p:spPr>
      </p:pic>
    </p:spTree>
    <p:extLst>
      <p:ext uri="{BB962C8B-B14F-4D97-AF65-F5344CB8AC3E}">
        <p14:creationId xmlns:p14="http://schemas.microsoft.com/office/powerpoint/2010/main" val="1766952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4B86C-8BA9-CC89-F72D-DE7E564F4E99}"/>
              </a:ext>
            </a:extLst>
          </p:cNvPr>
          <p:cNvSpPr>
            <a:spLocks noGrp="1"/>
          </p:cNvSpPr>
          <p:nvPr>
            <p:ph type="title"/>
          </p:nvPr>
        </p:nvSpPr>
        <p:spPr>
          <a:xfrm>
            <a:off x="834369" y="203947"/>
            <a:ext cx="5043302" cy="1752599"/>
          </a:xfrm>
        </p:spPr>
        <p:txBody>
          <a:bodyPr/>
          <a:lstStyle/>
          <a:p>
            <a:r>
              <a:rPr lang="en-US"/>
              <a:t>Bison part of the simple calculator</a:t>
            </a:r>
          </a:p>
        </p:txBody>
      </p:sp>
      <p:sp>
        <p:nvSpPr>
          <p:cNvPr id="3" name="Content Placeholder 2">
            <a:extLst>
              <a:ext uri="{FF2B5EF4-FFF2-40B4-BE49-F238E27FC236}">
                <a16:creationId xmlns:a16="http://schemas.microsoft.com/office/drawing/2014/main" id="{C79BAFF3-9920-00A1-9A47-0E7CC29D0E77}"/>
              </a:ext>
            </a:extLst>
          </p:cNvPr>
          <p:cNvSpPr>
            <a:spLocks noGrp="1"/>
          </p:cNvSpPr>
          <p:nvPr>
            <p:ph idx="1"/>
          </p:nvPr>
        </p:nvSpPr>
        <p:spPr/>
        <p:txBody>
          <a:bodyPr/>
          <a:lstStyle/>
          <a:p>
            <a:pPr marL="0" indent="0">
              <a:buNone/>
            </a:pPr>
            <a:br>
              <a:rPr lang="en-US"/>
            </a:br>
            <a:endParaRPr lang="en-US"/>
          </a:p>
        </p:txBody>
      </p:sp>
      <p:pic>
        <p:nvPicPr>
          <p:cNvPr id="4" name="Picture 3" descr="A screenshot of a computer program&#10;&#10;Description automatically generated">
            <a:extLst>
              <a:ext uri="{FF2B5EF4-FFF2-40B4-BE49-F238E27FC236}">
                <a16:creationId xmlns:a16="http://schemas.microsoft.com/office/drawing/2014/main" id="{2A2EF39C-667E-2E1A-BE21-A183C91C7A11}"/>
              </a:ext>
            </a:extLst>
          </p:cNvPr>
          <p:cNvPicPr>
            <a:picLocks noChangeAspect="1"/>
          </p:cNvPicPr>
          <p:nvPr/>
        </p:nvPicPr>
        <p:blipFill>
          <a:blip r:embed="rId2"/>
          <a:stretch>
            <a:fillRect/>
          </a:stretch>
        </p:blipFill>
        <p:spPr>
          <a:xfrm>
            <a:off x="5654488" y="50897"/>
            <a:ext cx="5768787" cy="6767412"/>
          </a:xfrm>
          <a:prstGeom prst="rect">
            <a:avLst/>
          </a:prstGeom>
        </p:spPr>
      </p:pic>
    </p:spTree>
    <p:extLst>
      <p:ext uri="{BB962C8B-B14F-4D97-AF65-F5344CB8AC3E}">
        <p14:creationId xmlns:p14="http://schemas.microsoft.com/office/powerpoint/2010/main" val="2541805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3811F-7EE1-B073-BD54-FDEED184C2A5}"/>
              </a:ext>
            </a:extLst>
          </p:cNvPr>
          <p:cNvSpPr>
            <a:spLocks noGrp="1"/>
          </p:cNvSpPr>
          <p:nvPr>
            <p:ph type="title"/>
          </p:nvPr>
        </p:nvSpPr>
        <p:spPr/>
        <p:txBody>
          <a:bodyPr/>
          <a:lstStyle/>
          <a:p>
            <a:pPr marL="285750" indent="-285750" algn="l">
              <a:spcBef>
                <a:spcPct val="20000"/>
              </a:spcBef>
              <a:spcAft>
                <a:spcPts val="600"/>
              </a:spcAft>
              <a:buFont typeface="Arial"/>
              <a:buChar char="•"/>
            </a:pPr>
            <a:r>
              <a:rPr lang="en-US">
                <a:ea typeface="+mj-lt"/>
                <a:cs typeface="+mj-lt"/>
              </a:rPr>
              <a:t>Process behind the Flex code:</a:t>
            </a:r>
          </a:p>
          <a:p>
            <a:endParaRPr lang="en-US"/>
          </a:p>
        </p:txBody>
      </p:sp>
      <p:sp>
        <p:nvSpPr>
          <p:cNvPr id="3" name="Content Placeholder 2">
            <a:extLst>
              <a:ext uri="{FF2B5EF4-FFF2-40B4-BE49-F238E27FC236}">
                <a16:creationId xmlns:a16="http://schemas.microsoft.com/office/drawing/2014/main" id="{53219D83-152D-6F8F-BCA2-B063B93EDEA3}"/>
              </a:ext>
            </a:extLst>
          </p:cNvPr>
          <p:cNvSpPr>
            <a:spLocks noGrp="1"/>
          </p:cNvSpPr>
          <p:nvPr>
            <p:ph sz="half" idx="1"/>
          </p:nvPr>
        </p:nvSpPr>
        <p:spPr/>
        <p:txBody>
          <a:bodyPr/>
          <a:lstStyle/>
          <a:p>
            <a:pPr>
              <a:buClr>
                <a:srgbClr val="1287C3"/>
              </a:buClr>
            </a:pPr>
            <a:r>
              <a:rPr lang="en-US" sz="1200">
                <a:latin typeface="Calibri"/>
                <a:cs typeface="Calibri"/>
              </a:rPr>
              <a:t>%{</a:t>
            </a:r>
            <a:endParaRPr lang="en-US" sz="1200"/>
          </a:p>
          <a:p>
            <a:pPr>
              <a:buClr>
                <a:srgbClr val="1287C3"/>
              </a:buClr>
            </a:pPr>
            <a:r>
              <a:rPr lang="en-US" sz="1200">
                <a:latin typeface="Calibri"/>
                <a:cs typeface="Calibri"/>
              </a:rPr>
              <a:t>#include &lt;</a:t>
            </a:r>
            <a:r>
              <a:rPr lang="en-US" sz="1200" err="1">
                <a:latin typeface="Calibri"/>
                <a:cs typeface="Calibri"/>
              </a:rPr>
              <a:t>stdio.h</a:t>
            </a:r>
            <a:r>
              <a:rPr lang="en-US" sz="1200">
                <a:latin typeface="Calibri"/>
                <a:cs typeface="Calibri"/>
              </a:rPr>
              <a:t>&gt;</a:t>
            </a:r>
          </a:p>
          <a:p>
            <a:pPr>
              <a:buClr>
                <a:srgbClr val="1287C3"/>
              </a:buClr>
            </a:pPr>
            <a:r>
              <a:rPr lang="en-US" sz="1200">
                <a:latin typeface="Calibri"/>
                <a:cs typeface="Calibri"/>
              </a:rPr>
              <a:t>#include "</a:t>
            </a:r>
            <a:r>
              <a:rPr lang="en-US" sz="1200" err="1">
                <a:latin typeface="Calibri"/>
                <a:cs typeface="Calibri"/>
              </a:rPr>
              <a:t>calculator.tab.h</a:t>
            </a:r>
            <a:r>
              <a:rPr lang="en-US" sz="1200">
                <a:latin typeface="Calibri"/>
                <a:cs typeface="Calibri"/>
              </a:rPr>
              <a:t>"</a:t>
            </a:r>
          </a:p>
          <a:p>
            <a:pPr>
              <a:buClr>
                <a:srgbClr val="1287C3"/>
              </a:buClr>
            </a:pPr>
            <a:r>
              <a:rPr lang="en-US" sz="1200">
                <a:latin typeface="Calibri"/>
                <a:cs typeface="Calibri"/>
              </a:rPr>
              <a:t>%}</a:t>
            </a:r>
          </a:p>
          <a:p>
            <a:pPr>
              <a:buClr>
                <a:srgbClr val="1287C3"/>
              </a:buClr>
            </a:pPr>
            <a:endParaRPr lang="en-US" sz="1200">
              <a:latin typeface="Calibri"/>
              <a:cs typeface="Calibri"/>
            </a:endParaRPr>
          </a:p>
          <a:p>
            <a:pPr>
              <a:buClr>
                <a:srgbClr val="1287C3"/>
              </a:buClr>
            </a:pPr>
            <a:r>
              <a:rPr lang="en-US" sz="1200">
                <a:latin typeface="Calibri"/>
                <a:cs typeface="Calibri"/>
              </a:rPr>
              <a:t>Within this sections, you are able to copy C code directly into the generated </a:t>
            </a:r>
            <a:r>
              <a:rPr lang="en-US" sz="1200" err="1">
                <a:latin typeface="Calibri"/>
                <a:cs typeface="Calibri"/>
              </a:rPr>
              <a:t>lexer</a:t>
            </a:r>
            <a:r>
              <a:rPr lang="en-US" sz="1200">
                <a:latin typeface="Calibri"/>
                <a:cs typeface="Calibri"/>
              </a:rPr>
              <a:t> code.  Thus, the included input/output headers and Bison header file is included to perform communication for the </a:t>
            </a:r>
            <a:r>
              <a:rPr lang="en-US" sz="1200" err="1">
                <a:latin typeface="Calibri"/>
                <a:cs typeface="Calibri"/>
              </a:rPr>
              <a:t>lexer</a:t>
            </a:r>
            <a:r>
              <a:rPr lang="en-US" sz="1200">
                <a:latin typeface="Calibri"/>
                <a:cs typeface="Calibri"/>
              </a:rPr>
              <a:t> and parser.</a:t>
            </a:r>
          </a:p>
          <a:p>
            <a:pPr>
              <a:buClr>
                <a:srgbClr val="1287C3"/>
              </a:buClr>
            </a:pPr>
            <a:endParaRPr lang="en-US" sz="1200"/>
          </a:p>
        </p:txBody>
      </p:sp>
      <p:pic>
        <p:nvPicPr>
          <p:cNvPr id="5" name="Content Placeholder 4" descr="A computer screen shot of a program code&#10;&#10;Description automatically generated">
            <a:extLst>
              <a:ext uri="{FF2B5EF4-FFF2-40B4-BE49-F238E27FC236}">
                <a16:creationId xmlns:a16="http://schemas.microsoft.com/office/drawing/2014/main" id="{200E30A0-D43B-B02F-38B1-4DFDDB7E23AC}"/>
              </a:ext>
            </a:extLst>
          </p:cNvPr>
          <p:cNvPicPr>
            <a:picLocks noGrp="1" noChangeAspect="1"/>
          </p:cNvPicPr>
          <p:nvPr>
            <p:ph sz="half" idx="2"/>
          </p:nvPr>
        </p:nvPicPr>
        <p:blipFill rotWithShape="1">
          <a:blip r:embed="rId2"/>
          <a:srcRect t="10687" b="66794"/>
          <a:stretch/>
        </p:blipFill>
        <p:spPr>
          <a:xfrm>
            <a:off x="4175625" y="2273824"/>
            <a:ext cx="7858669" cy="1264414"/>
          </a:xfrm>
        </p:spPr>
      </p:pic>
    </p:spTree>
    <p:extLst>
      <p:ext uri="{BB962C8B-B14F-4D97-AF65-F5344CB8AC3E}">
        <p14:creationId xmlns:p14="http://schemas.microsoft.com/office/powerpoint/2010/main" val="33589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9B1A-2047-1BCD-AE63-566F829C243F}"/>
              </a:ext>
            </a:extLst>
          </p:cNvPr>
          <p:cNvSpPr>
            <a:spLocks noGrp="1"/>
          </p:cNvSpPr>
          <p:nvPr>
            <p:ph type="title"/>
          </p:nvPr>
        </p:nvSpPr>
        <p:spPr>
          <a:xfrm>
            <a:off x="1405754" y="88769"/>
            <a:ext cx="10018713" cy="1752599"/>
          </a:xfrm>
        </p:spPr>
        <p:txBody>
          <a:bodyPr/>
          <a:lstStyle/>
          <a:p>
            <a:pPr marL="285750" indent="-285750" algn="l">
              <a:spcBef>
                <a:spcPct val="20000"/>
              </a:spcBef>
              <a:spcAft>
                <a:spcPts val="600"/>
              </a:spcAft>
              <a:buFont typeface="Arial,Sans-Serif"/>
              <a:buChar char="•"/>
            </a:pPr>
            <a:r>
              <a:rPr lang="en-US"/>
              <a:t>Process behind the Flex code:</a:t>
            </a:r>
          </a:p>
          <a:p>
            <a:endParaRPr lang="en-US"/>
          </a:p>
        </p:txBody>
      </p:sp>
      <p:sp>
        <p:nvSpPr>
          <p:cNvPr id="3" name="Content Placeholder 2">
            <a:extLst>
              <a:ext uri="{FF2B5EF4-FFF2-40B4-BE49-F238E27FC236}">
                <a16:creationId xmlns:a16="http://schemas.microsoft.com/office/drawing/2014/main" id="{D8DC1FDF-4111-5CA6-3B97-E4CBE4FD536C}"/>
              </a:ext>
            </a:extLst>
          </p:cNvPr>
          <p:cNvSpPr>
            <a:spLocks noGrp="1"/>
          </p:cNvSpPr>
          <p:nvPr>
            <p:ph sz="half" idx="1"/>
          </p:nvPr>
        </p:nvSpPr>
        <p:spPr>
          <a:xfrm>
            <a:off x="1484312" y="1716464"/>
            <a:ext cx="4895055" cy="4200427"/>
          </a:xfrm>
        </p:spPr>
        <p:txBody>
          <a:bodyPr vert="horz" lIns="91440" tIns="45720" rIns="91440" bIns="45720" rtlCol="0" anchor="ctr">
            <a:noAutofit/>
          </a:bodyPr>
          <a:lstStyle/>
          <a:p>
            <a:r>
              <a:rPr lang="en-US" sz="1200" dirty="0">
                <a:ea typeface="+mn-lt"/>
                <a:cs typeface="+mn-lt"/>
              </a:rPr>
              <a:t>%%</a:t>
            </a:r>
          </a:p>
          <a:p>
            <a:pPr>
              <a:buClr>
                <a:srgbClr val="1287C3"/>
              </a:buClr>
            </a:pPr>
            <a:r>
              <a:rPr lang="en-US" sz="1200" dirty="0">
                <a:ea typeface="+mn-lt"/>
                <a:cs typeface="+mn-lt"/>
              </a:rPr>
              <a:t>[0-9]+ {</a:t>
            </a:r>
          </a:p>
          <a:p>
            <a:pPr>
              <a:buClr>
                <a:srgbClr val="1287C3"/>
              </a:buClr>
            </a:pPr>
            <a:r>
              <a:rPr lang="en-US" sz="1200" dirty="0">
                <a:ea typeface="+mn-lt"/>
                <a:cs typeface="+mn-lt"/>
              </a:rPr>
              <a:t>    </a:t>
            </a:r>
            <a:r>
              <a:rPr lang="en-US" sz="1200" dirty="0" err="1">
                <a:ea typeface="+mn-lt"/>
                <a:cs typeface="+mn-lt"/>
              </a:rPr>
              <a:t>yylval</a:t>
            </a:r>
            <a:r>
              <a:rPr lang="en-US" sz="1200" dirty="0">
                <a:ea typeface="+mn-lt"/>
                <a:cs typeface="+mn-lt"/>
              </a:rPr>
              <a:t> = </a:t>
            </a:r>
            <a:r>
              <a:rPr lang="en-US" sz="1200" dirty="0" err="1">
                <a:ea typeface="+mn-lt"/>
                <a:cs typeface="+mn-lt"/>
              </a:rPr>
              <a:t>atoi</a:t>
            </a:r>
            <a:r>
              <a:rPr lang="en-US" sz="1200" dirty="0">
                <a:ea typeface="+mn-lt"/>
                <a:cs typeface="+mn-lt"/>
              </a:rPr>
              <a:t>(</a:t>
            </a:r>
            <a:r>
              <a:rPr lang="en-US" sz="1200" dirty="0" err="1">
                <a:ea typeface="+mn-lt"/>
                <a:cs typeface="+mn-lt"/>
              </a:rPr>
              <a:t>yytext</a:t>
            </a:r>
            <a:r>
              <a:rPr lang="en-US" sz="1200" dirty="0">
                <a:ea typeface="+mn-lt"/>
                <a:cs typeface="+mn-lt"/>
              </a:rPr>
              <a:t>);  // Convert the matched text to an integer and store it in </a:t>
            </a:r>
            <a:r>
              <a:rPr lang="en-US" sz="1200" dirty="0" err="1">
                <a:ea typeface="+mn-lt"/>
                <a:cs typeface="+mn-lt"/>
              </a:rPr>
              <a:t>yylval</a:t>
            </a:r>
            <a:endParaRPr lang="en-US" sz="1200" dirty="0">
              <a:ea typeface="+mn-lt"/>
              <a:cs typeface="+mn-lt"/>
            </a:endParaRPr>
          </a:p>
          <a:p>
            <a:pPr>
              <a:buClr>
                <a:srgbClr val="1287C3"/>
              </a:buClr>
            </a:pPr>
            <a:r>
              <a:rPr lang="en-US" sz="1200" dirty="0">
                <a:ea typeface="+mn-lt"/>
                <a:cs typeface="+mn-lt"/>
              </a:rPr>
              <a:t>    return NUMBER;          // Return the NUMBER token</a:t>
            </a:r>
          </a:p>
          <a:p>
            <a:pPr>
              <a:buClr>
                <a:srgbClr val="1287C3"/>
              </a:buClr>
            </a:pPr>
            <a:r>
              <a:rPr lang="en-US" sz="1200" dirty="0">
                <a:ea typeface="+mn-lt"/>
                <a:cs typeface="+mn-lt"/>
              </a:rPr>
              <a:t>}</a:t>
            </a:r>
          </a:p>
          <a:p>
            <a:pPr>
              <a:buClr>
                <a:srgbClr val="1287C3"/>
              </a:buClr>
            </a:pPr>
            <a:r>
              <a:rPr lang="en-US" sz="1200" dirty="0">
                <a:ea typeface="+mn-lt"/>
                <a:cs typeface="+mn-lt"/>
              </a:rPr>
              <a:t>[0-9]+ </a:t>
            </a:r>
          </a:p>
          <a:p>
            <a:pPr>
              <a:buClr>
                <a:srgbClr val="1287C3"/>
              </a:buClr>
            </a:pPr>
            <a:r>
              <a:rPr lang="en-US" sz="1200" dirty="0">
                <a:ea typeface="+mn-lt"/>
                <a:cs typeface="+mn-lt"/>
              </a:rPr>
              <a:t> rule that matches the sequence of one or more digits</a:t>
            </a:r>
          </a:p>
          <a:p>
            <a:pPr>
              <a:buClr>
                <a:srgbClr val="1287C3"/>
              </a:buClr>
            </a:pPr>
            <a:r>
              <a:rPr lang="en-US" sz="1200" dirty="0">
                <a:ea typeface="+mn-lt"/>
                <a:cs typeface="+mn-lt"/>
              </a:rPr>
              <a:t>{ </a:t>
            </a:r>
          </a:p>
          <a:p>
            <a:pPr>
              <a:buClr>
                <a:srgbClr val="1287C3"/>
              </a:buClr>
            </a:pPr>
            <a:r>
              <a:rPr lang="en-US" sz="1200" dirty="0">
                <a:ea typeface="+mn-lt"/>
                <a:cs typeface="+mn-lt"/>
              </a:rPr>
              <a:t>Open brace starts the action linked with the rule</a:t>
            </a:r>
          </a:p>
          <a:p>
            <a:pPr>
              <a:buClr>
                <a:srgbClr val="1287C3"/>
              </a:buClr>
            </a:pPr>
            <a:r>
              <a:rPr lang="en-US" sz="1200" dirty="0" err="1">
                <a:ea typeface="+mn-lt"/>
                <a:cs typeface="+mn-lt"/>
              </a:rPr>
              <a:t>Yylval</a:t>
            </a:r>
            <a:r>
              <a:rPr lang="en-US" sz="1200" dirty="0">
                <a:ea typeface="+mn-lt"/>
                <a:cs typeface="+mn-lt"/>
              </a:rPr>
              <a:t> = </a:t>
            </a:r>
            <a:r>
              <a:rPr lang="en-US" sz="1200" dirty="0" err="1">
                <a:ea typeface="+mn-lt"/>
                <a:cs typeface="+mn-lt"/>
              </a:rPr>
              <a:t>atoi</a:t>
            </a:r>
            <a:r>
              <a:rPr lang="en-US" sz="1200" dirty="0">
                <a:ea typeface="+mn-lt"/>
                <a:cs typeface="+mn-lt"/>
              </a:rPr>
              <a:t>(</a:t>
            </a:r>
            <a:r>
              <a:rPr lang="en-US" sz="1200" dirty="0" err="1">
                <a:ea typeface="+mn-lt"/>
                <a:cs typeface="+mn-lt"/>
              </a:rPr>
              <a:t>yytext</a:t>
            </a:r>
            <a:r>
              <a:rPr lang="en-US" sz="1200" dirty="0">
                <a:ea typeface="+mn-lt"/>
                <a:cs typeface="+mn-lt"/>
              </a:rPr>
              <a:t>); </a:t>
            </a:r>
          </a:p>
          <a:p>
            <a:pPr>
              <a:buClr>
                <a:srgbClr val="1287C3"/>
              </a:buClr>
            </a:pPr>
            <a:r>
              <a:rPr lang="en-US" sz="1100" dirty="0">
                <a:latin typeface="Calibri"/>
                <a:ea typeface="Calibri"/>
                <a:cs typeface="Calibri"/>
              </a:rPr>
              <a:t>When digits are matched, it converts the matched string (</a:t>
            </a:r>
            <a:r>
              <a:rPr lang="en-US" sz="1100" dirty="0" err="1">
                <a:latin typeface="Calibri"/>
                <a:ea typeface="Calibri"/>
                <a:cs typeface="Calibri"/>
              </a:rPr>
              <a:t>yytext</a:t>
            </a:r>
            <a:r>
              <a:rPr lang="en-US" sz="1100" dirty="0">
                <a:latin typeface="Calibri"/>
                <a:ea typeface="Calibri"/>
                <a:cs typeface="Calibri"/>
              </a:rPr>
              <a:t>) to an integer and assigns it to </a:t>
            </a:r>
            <a:r>
              <a:rPr lang="en-US" sz="1100" dirty="0" err="1">
                <a:latin typeface="Calibri"/>
                <a:ea typeface="Calibri"/>
                <a:cs typeface="Calibri"/>
              </a:rPr>
              <a:t>yylval</a:t>
            </a:r>
            <a:r>
              <a:rPr lang="en-US" sz="1100" dirty="0">
                <a:latin typeface="Calibri"/>
                <a:ea typeface="Calibri"/>
                <a:cs typeface="Calibri"/>
              </a:rPr>
              <a:t>, which is a Bison variable holding the value of the token and then returns the NUMBER token.</a:t>
            </a:r>
          </a:p>
          <a:p>
            <a:pPr>
              <a:buClr>
                <a:srgbClr val="1287C3"/>
              </a:buClr>
            </a:pPr>
            <a:endParaRPr lang="en-US" sz="1200">
              <a:ea typeface="+mn-lt"/>
              <a:cs typeface="+mn-lt"/>
            </a:endParaRPr>
          </a:p>
          <a:p>
            <a:pPr>
              <a:buClr>
                <a:srgbClr val="1287C3"/>
              </a:buClr>
            </a:pPr>
            <a:r>
              <a:rPr lang="en-US" sz="1200" dirty="0">
                <a:ea typeface="+mn-lt"/>
                <a:cs typeface="+mn-lt"/>
              </a:rPr>
              <a:t>Return NUMBER; </a:t>
            </a:r>
          </a:p>
          <a:p>
            <a:pPr>
              <a:buClr>
                <a:srgbClr val="1287C3"/>
              </a:buClr>
            </a:pPr>
            <a:r>
              <a:rPr lang="en-US" sz="1200" dirty="0">
                <a:ea typeface="+mn-lt"/>
                <a:cs typeface="+mn-lt"/>
              </a:rPr>
              <a:t>Tells the </a:t>
            </a:r>
            <a:r>
              <a:rPr lang="en-US" sz="1200" dirty="0" err="1">
                <a:ea typeface="+mn-lt"/>
                <a:cs typeface="+mn-lt"/>
              </a:rPr>
              <a:t>lexer</a:t>
            </a:r>
            <a:r>
              <a:rPr lang="en-US" sz="1200" dirty="0">
                <a:ea typeface="+mn-lt"/>
                <a:cs typeface="+mn-lt"/>
              </a:rPr>
              <a:t> to return the NUMBER token to the parser with the associated value </a:t>
            </a:r>
            <a:r>
              <a:rPr lang="en-US" sz="1200" dirty="0" err="1">
                <a:ea typeface="+mn-lt"/>
                <a:cs typeface="+mn-lt"/>
              </a:rPr>
              <a:t>yylval</a:t>
            </a:r>
            <a:r>
              <a:rPr lang="en-US" sz="1200" dirty="0">
                <a:ea typeface="+mn-lt"/>
                <a:cs typeface="+mn-lt"/>
              </a:rPr>
              <a:t> being the integer value of number</a:t>
            </a:r>
          </a:p>
          <a:p>
            <a:pPr>
              <a:buClr>
                <a:srgbClr val="1287C3"/>
              </a:buClr>
            </a:pPr>
            <a:endParaRPr lang="en-US" sz="1200">
              <a:ea typeface="+mn-lt"/>
              <a:cs typeface="+mn-lt"/>
            </a:endParaRPr>
          </a:p>
        </p:txBody>
      </p:sp>
      <p:pic>
        <p:nvPicPr>
          <p:cNvPr id="8" name="Content Placeholder 7" descr="A computer screen shot of a program code&#10;&#10;Description automatically generated">
            <a:extLst>
              <a:ext uri="{FF2B5EF4-FFF2-40B4-BE49-F238E27FC236}">
                <a16:creationId xmlns:a16="http://schemas.microsoft.com/office/drawing/2014/main" id="{73856D2C-976B-DD08-AD9D-22395B47813D}"/>
              </a:ext>
            </a:extLst>
          </p:cNvPr>
          <p:cNvPicPr>
            <a:picLocks noGrp="1" noChangeAspect="1"/>
          </p:cNvPicPr>
          <p:nvPr>
            <p:ph sz="half" idx="2"/>
          </p:nvPr>
        </p:nvPicPr>
        <p:blipFill rotWithShape="1">
          <a:blip r:embed="rId2"/>
          <a:srcRect t="29580" b="38359"/>
          <a:stretch/>
        </p:blipFill>
        <p:spPr>
          <a:xfrm>
            <a:off x="6579843" y="3203475"/>
            <a:ext cx="5769061" cy="1319255"/>
          </a:xfrm>
        </p:spPr>
      </p:pic>
    </p:spTree>
    <p:extLst>
      <p:ext uri="{BB962C8B-B14F-4D97-AF65-F5344CB8AC3E}">
        <p14:creationId xmlns:p14="http://schemas.microsoft.com/office/powerpoint/2010/main" val="773230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89B1A-2047-1BCD-AE63-566F829C243F}"/>
              </a:ext>
            </a:extLst>
          </p:cNvPr>
          <p:cNvSpPr>
            <a:spLocks noGrp="1"/>
          </p:cNvSpPr>
          <p:nvPr>
            <p:ph type="title"/>
          </p:nvPr>
        </p:nvSpPr>
        <p:spPr/>
        <p:txBody>
          <a:bodyPr/>
          <a:lstStyle/>
          <a:p>
            <a:pPr marL="285750" indent="-285750" algn="l">
              <a:spcBef>
                <a:spcPct val="20000"/>
              </a:spcBef>
              <a:spcAft>
                <a:spcPts val="600"/>
              </a:spcAft>
              <a:buFont typeface="Arial,Sans-Serif"/>
              <a:buChar char="•"/>
            </a:pPr>
            <a:r>
              <a:rPr lang="en-US"/>
              <a:t>Process behind the Flex code: (c0nt.)</a:t>
            </a:r>
          </a:p>
          <a:p>
            <a:endParaRPr lang="en-US"/>
          </a:p>
        </p:txBody>
      </p:sp>
      <p:sp>
        <p:nvSpPr>
          <p:cNvPr id="3" name="Content Placeholder 2">
            <a:extLst>
              <a:ext uri="{FF2B5EF4-FFF2-40B4-BE49-F238E27FC236}">
                <a16:creationId xmlns:a16="http://schemas.microsoft.com/office/drawing/2014/main" id="{D8DC1FDF-4111-5CA6-3B97-E4CBE4FD536C}"/>
              </a:ext>
            </a:extLst>
          </p:cNvPr>
          <p:cNvSpPr>
            <a:spLocks noGrp="1"/>
          </p:cNvSpPr>
          <p:nvPr>
            <p:ph sz="half" idx="1"/>
          </p:nvPr>
        </p:nvSpPr>
        <p:spPr>
          <a:xfrm>
            <a:off x="1484312" y="1590773"/>
            <a:ext cx="4895055" cy="4200427"/>
          </a:xfrm>
        </p:spPr>
        <p:txBody>
          <a:bodyPr vert="horz" lIns="91440" tIns="45720" rIns="91440" bIns="45720" rtlCol="0" anchor="ctr">
            <a:noAutofit/>
          </a:bodyPr>
          <a:lstStyle/>
          <a:p>
            <a:endParaRPr lang="en-US" sz="1200">
              <a:ea typeface="+mn-lt"/>
              <a:cs typeface="+mn-lt"/>
            </a:endParaRPr>
          </a:p>
          <a:p>
            <a:pPr>
              <a:buClr>
                <a:srgbClr val="1287C3"/>
              </a:buClr>
            </a:pPr>
            <a:r>
              <a:rPr lang="en-US" sz="1200">
                <a:ea typeface="+mn-lt"/>
                <a:cs typeface="+mn-lt"/>
              </a:rPr>
              <a:t>[-+*/] {</a:t>
            </a:r>
          </a:p>
          <a:p>
            <a:pPr>
              <a:buClr>
                <a:srgbClr val="1287C3"/>
              </a:buClr>
            </a:pPr>
            <a:r>
              <a:rPr lang="en-US" sz="1200">
                <a:ea typeface="+mn-lt"/>
                <a:cs typeface="+mn-lt"/>
              </a:rPr>
              <a:t>    return *</a:t>
            </a:r>
            <a:r>
              <a:rPr lang="en-US" sz="1200" err="1">
                <a:ea typeface="+mn-lt"/>
                <a:cs typeface="+mn-lt"/>
              </a:rPr>
              <a:t>yytext</a:t>
            </a:r>
            <a:r>
              <a:rPr lang="en-US" sz="1200">
                <a:ea typeface="+mn-lt"/>
                <a:cs typeface="+mn-lt"/>
              </a:rPr>
              <a:t>;  // Return the operator as a token</a:t>
            </a:r>
          </a:p>
          <a:p>
            <a:pPr>
              <a:buClr>
                <a:srgbClr val="1287C3"/>
              </a:buClr>
            </a:pPr>
            <a:r>
              <a:rPr lang="en-US" sz="1200">
                <a:ea typeface="+mn-lt"/>
                <a:cs typeface="+mn-lt"/>
              </a:rPr>
              <a:t>}</a:t>
            </a:r>
          </a:p>
          <a:p>
            <a:pPr>
              <a:buClr>
                <a:srgbClr val="1287C3"/>
              </a:buClr>
            </a:pPr>
            <a:endParaRPr lang="en-US" sz="1200">
              <a:ea typeface="+mn-lt"/>
              <a:cs typeface="+mn-lt"/>
            </a:endParaRPr>
          </a:p>
          <a:p>
            <a:pPr>
              <a:buClr>
                <a:srgbClr val="1287C3"/>
              </a:buClr>
            </a:pPr>
            <a:r>
              <a:rPr lang="en-US" sz="1200">
                <a:ea typeface="+mn-lt"/>
                <a:cs typeface="+mn-lt"/>
              </a:rPr>
              <a:t>[-+*/] </a:t>
            </a:r>
          </a:p>
          <a:p>
            <a:pPr>
              <a:buClr>
                <a:srgbClr val="1287C3"/>
              </a:buClr>
            </a:pPr>
            <a:r>
              <a:rPr lang="en-US" sz="1200">
                <a:ea typeface="+mn-lt"/>
                <a:cs typeface="+mn-lt"/>
              </a:rPr>
              <a:t>Rule matches the correct operators together.</a:t>
            </a:r>
          </a:p>
          <a:p>
            <a:pPr>
              <a:buClr>
                <a:srgbClr val="1287C3"/>
              </a:buClr>
            </a:pPr>
            <a:endParaRPr lang="en-US" sz="1200">
              <a:ea typeface="+mn-lt"/>
              <a:cs typeface="+mn-lt"/>
            </a:endParaRPr>
          </a:p>
          <a:p>
            <a:pPr>
              <a:buClr>
                <a:srgbClr val="1287C3"/>
              </a:buClr>
            </a:pPr>
            <a:r>
              <a:rPr lang="en-US" sz="1200">
                <a:ea typeface="+mn-lt"/>
                <a:cs typeface="+mn-lt"/>
              </a:rPr>
              <a:t>return *</a:t>
            </a:r>
            <a:r>
              <a:rPr lang="en-US" sz="1200" err="1">
                <a:ea typeface="+mn-lt"/>
                <a:cs typeface="+mn-lt"/>
              </a:rPr>
              <a:t>yytext</a:t>
            </a:r>
            <a:r>
              <a:rPr lang="en-US" sz="1200">
                <a:ea typeface="+mn-lt"/>
                <a:cs typeface="+mn-lt"/>
              </a:rPr>
              <a:t>;</a:t>
            </a:r>
            <a:endParaRPr lang="en-US"/>
          </a:p>
          <a:p>
            <a:pPr>
              <a:buClr>
                <a:srgbClr val="1287C3"/>
              </a:buClr>
            </a:pPr>
            <a:r>
              <a:rPr lang="en-US" sz="1200">
                <a:ea typeface="+mn-lt"/>
                <a:cs typeface="+mn-lt"/>
              </a:rPr>
              <a:t> line returns the matched operator as a token, the </a:t>
            </a:r>
            <a:r>
              <a:rPr lang="en-US" sz="1200" err="1">
                <a:ea typeface="+mn-lt"/>
                <a:cs typeface="+mn-lt"/>
              </a:rPr>
              <a:t>yytext</a:t>
            </a:r>
            <a:r>
              <a:rPr lang="en-US" sz="1200">
                <a:ea typeface="+mn-lt"/>
                <a:cs typeface="+mn-lt"/>
              </a:rPr>
              <a:t> represents a character and returns the operator as a single-character token.</a:t>
            </a:r>
          </a:p>
          <a:p>
            <a:pPr>
              <a:buClr>
                <a:srgbClr val="1287C3"/>
              </a:buClr>
            </a:pPr>
            <a:endParaRPr lang="en-US" sz="1200">
              <a:ea typeface="+mn-lt"/>
              <a:cs typeface="+mn-lt"/>
            </a:endParaRPr>
          </a:p>
          <a:p>
            <a:pPr>
              <a:buClr>
                <a:srgbClr val="1287C3"/>
              </a:buClr>
            </a:pPr>
            <a:endParaRPr lang="en-US" sz="1200">
              <a:ea typeface="+mn-lt"/>
              <a:cs typeface="+mn-lt"/>
            </a:endParaRPr>
          </a:p>
          <a:p>
            <a:pPr>
              <a:buClr>
                <a:srgbClr val="1287C3"/>
              </a:buClr>
            </a:pPr>
            <a:endParaRPr lang="en-US" sz="1200">
              <a:ea typeface="+mn-lt"/>
              <a:cs typeface="+mn-lt"/>
            </a:endParaRPr>
          </a:p>
        </p:txBody>
      </p:sp>
      <p:pic>
        <p:nvPicPr>
          <p:cNvPr id="8" name="Content Placeholder 7" descr="A computer screen shot of a program code&#10;&#10;Description automatically generated">
            <a:extLst>
              <a:ext uri="{FF2B5EF4-FFF2-40B4-BE49-F238E27FC236}">
                <a16:creationId xmlns:a16="http://schemas.microsoft.com/office/drawing/2014/main" id="{73856D2C-976B-DD08-AD9D-22395B47813D}"/>
              </a:ext>
            </a:extLst>
          </p:cNvPr>
          <p:cNvPicPr>
            <a:picLocks noGrp="1" noChangeAspect="1"/>
          </p:cNvPicPr>
          <p:nvPr>
            <p:ph sz="half" idx="2"/>
          </p:nvPr>
        </p:nvPicPr>
        <p:blipFill rotWithShape="1">
          <a:blip r:embed="rId2"/>
          <a:srcRect t="29580" b="38359"/>
          <a:stretch/>
        </p:blipFill>
        <p:spPr>
          <a:xfrm>
            <a:off x="6241666" y="2595906"/>
            <a:ext cx="5769061" cy="1319255"/>
          </a:xfrm>
        </p:spPr>
      </p:pic>
    </p:spTree>
    <p:extLst>
      <p:ext uri="{BB962C8B-B14F-4D97-AF65-F5344CB8AC3E}">
        <p14:creationId xmlns:p14="http://schemas.microsoft.com/office/powerpoint/2010/main" val="2108928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Parallax</vt:lpstr>
      <vt:lpstr>CSC 280 Project Bison and Flex: Calculator  </vt:lpstr>
      <vt:lpstr>Introduction </vt:lpstr>
      <vt:lpstr>Pictures of Installation of Flex and Bison in Ubuntu</vt:lpstr>
      <vt:lpstr>First Trial of Flex and Bison</vt:lpstr>
      <vt:lpstr>Updates to Code: Flex part of the simple calculator</vt:lpstr>
      <vt:lpstr>Bison part of the simple calculator</vt:lpstr>
      <vt:lpstr>Process behind the Flex code: </vt:lpstr>
      <vt:lpstr>Process behind the Flex code: </vt:lpstr>
      <vt:lpstr>Process behind the Flex code: (c0nt.) </vt:lpstr>
      <vt:lpstr>Process behind the Flex code: (cont.) </vt:lpstr>
      <vt:lpstr>Process behind the Flex code: (cont.) </vt:lpstr>
      <vt:lpstr>Process behind the Bison code:</vt:lpstr>
      <vt:lpstr>Process behind the Bison code: (cont.)</vt:lpstr>
      <vt:lpstr>Process behind the Bison code: (cont.) </vt:lpstr>
      <vt:lpstr>Process behind the Bison code: (cont.) </vt:lpstr>
      <vt:lpstr>Process behind the Bison code: (cont.) </vt:lpstr>
      <vt:lpstr>Process behind the Bison code: (cont.) </vt:lpstr>
      <vt:lpstr>An attempt to add a parse tree</vt:lpstr>
      <vt:lpstr>Results in Linux</vt:lpstr>
      <vt:lpstr>Tools Used</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38</cp:revision>
  <dcterms:created xsi:type="dcterms:W3CDTF">2023-10-02T18:00:19Z</dcterms:created>
  <dcterms:modified xsi:type="dcterms:W3CDTF">2023-11-30T23:26:23Z</dcterms:modified>
</cp:coreProperties>
</file>