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07" r:id="rId2"/>
    <p:sldMasterId id="2147483715" r:id="rId3"/>
    <p:sldMasterId id="2147483734" r:id="rId4"/>
    <p:sldMasterId id="2147483744" r:id="rId5"/>
    <p:sldMasterId id="2147483752" r:id="rId6"/>
    <p:sldMasterId id="2147483771" r:id="rId7"/>
    <p:sldMasterId id="2147483817" r:id="rId8"/>
  </p:sldMasterIdLst>
  <p:notesMasterIdLst>
    <p:notesMasterId r:id="rId31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5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8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0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1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4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6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19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703E-529B-434C-A06A-B891502DCC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39752-050C-4302-9331-0AD79C7D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A13754-0890-465C-BA8A-E18B554E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rgbClr val="13A0D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0"/>
            <a:r>
              <a:rPr lang="en-US" dirty="0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783CECED-A8D5-4BD6-A656-0D10C4179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761017-7A9E-407D-8DCD-CEDEF7758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727A807A-44F9-421E-99A3-97AA64680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Grafik 13">
            <a:extLst>
              <a:ext uri="{FF2B5EF4-FFF2-40B4-BE49-F238E27FC236}">
                <a16:creationId xmlns:a16="http://schemas.microsoft.com/office/drawing/2014/main" id="{CE079E16-C310-4874-A85B-DA706D4C21CA}"/>
              </a:ext>
            </a:extLst>
          </p:cNvPr>
          <p:cNvSpPr>
            <a:spLocks noChangeAspect="1"/>
          </p:cNvSpPr>
          <p:nvPr/>
        </p:nvSpPr>
        <p:spPr>
          <a:xfrm>
            <a:off x="3810098" y="1143097"/>
            <a:ext cx="4571808" cy="4571807"/>
          </a:xfrm>
          <a:custGeom>
            <a:avLst/>
            <a:gdLst>
              <a:gd name="connsiteX0" fmla="*/ 3048606 w 5327650"/>
              <a:gd name="connsiteY0" fmla="*/ 4158431 h 5327649"/>
              <a:gd name="connsiteX1" fmla="*/ 3048606 w 5327650"/>
              <a:gd name="connsiteY1" fmla="*/ 1218444 h 5327649"/>
              <a:gd name="connsiteX2" fmla="*/ 2737659 w 5327650"/>
              <a:gd name="connsiteY2" fmla="*/ 905364 h 5327649"/>
              <a:gd name="connsiteX3" fmla="*/ 2049870 w 5327650"/>
              <a:gd name="connsiteY3" fmla="*/ 905364 h 5327649"/>
              <a:gd name="connsiteX4" fmla="*/ 2049870 w 5327650"/>
              <a:gd name="connsiteY4" fmla="*/ 1233529 h 5327649"/>
              <a:gd name="connsiteX5" fmla="*/ 2090888 w 5327650"/>
              <a:gd name="connsiteY5" fmla="*/ 1233529 h 5327649"/>
              <a:gd name="connsiteX6" fmla="*/ 2278251 w 5327650"/>
              <a:gd name="connsiteY6" fmla="*/ 1458216 h 5327649"/>
              <a:gd name="connsiteX7" fmla="*/ 2278251 w 5327650"/>
              <a:gd name="connsiteY7" fmla="*/ 4158431 h 5327649"/>
              <a:gd name="connsiteX8" fmla="*/ 3048606 w 5327650"/>
              <a:gd name="connsiteY8" fmla="*/ 4158431 h 5327649"/>
              <a:gd name="connsiteX9" fmla="*/ 3387869 w 5327650"/>
              <a:gd name="connsiteY9" fmla="*/ 4158431 h 5327649"/>
              <a:gd name="connsiteX10" fmla="*/ 4152137 w 5327650"/>
              <a:gd name="connsiteY10" fmla="*/ 4158431 h 5327649"/>
              <a:gd name="connsiteX11" fmla="*/ 4152137 w 5327650"/>
              <a:gd name="connsiteY11" fmla="*/ 1868687 h 5327649"/>
              <a:gd name="connsiteX12" fmla="*/ 3839602 w 5327650"/>
              <a:gd name="connsiteY12" fmla="*/ 1556136 h 5327649"/>
              <a:gd name="connsiteX13" fmla="*/ 3387869 w 5327650"/>
              <a:gd name="connsiteY13" fmla="*/ 1556136 h 5327649"/>
              <a:gd name="connsiteX14" fmla="*/ 3387869 w 5327650"/>
              <a:gd name="connsiteY14" fmla="*/ 4158431 h 5327649"/>
              <a:gd name="connsiteX15" fmla="*/ 1940840 w 5327650"/>
              <a:gd name="connsiteY15" fmla="*/ 4158431 h 5327649"/>
              <a:gd name="connsiteX16" fmla="*/ 1940840 w 5327650"/>
              <a:gd name="connsiteY16" fmla="*/ 1556136 h 5327649"/>
              <a:gd name="connsiteX17" fmla="*/ 1488048 w 5327650"/>
              <a:gd name="connsiteY17" fmla="*/ 1556136 h 5327649"/>
              <a:gd name="connsiteX18" fmla="*/ 1176307 w 5327650"/>
              <a:gd name="connsiteY18" fmla="*/ 1868687 h 5327649"/>
              <a:gd name="connsiteX19" fmla="*/ 1176307 w 5327650"/>
              <a:gd name="connsiteY19" fmla="*/ 4158431 h 5327649"/>
              <a:gd name="connsiteX20" fmla="*/ 1940840 w 5327650"/>
              <a:gd name="connsiteY20" fmla="*/ 4158431 h 5327649"/>
              <a:gd name="connsiteX21" fmla="*/ 4875123 w 5327650"/>
              <a:gd name="connsiteY21" fmla="*/ 2664222 h 5327649"/>
              <a:gd name="connsiteX22" fmla="*/ 2664090 w 5327650"/>
              <a:gd name="connsiteY22" fmla="*/ 4901565 h 5327649"/>
              <a:gd name="connsiteX23" fmla="*/ 452792 w 5327650"/>
              <a:gd name="connsiteY23" fmla="*/ 2664222 h 5327649"/>
              <a:gd name="connsiteX24" fmla="*/ 2664090 w 5327650"/>
              <a:gd name="connsiteY24" fmla="*/ 426350 h 5327649"/>
              <a:gd name="connsiteX25" fmla="*/ 4875123 w 5327650"/>
              <a:gd name="connsiteY25" fmla="*/ 2664222 h 5327649"/>
              <a:gd name="connsiteX26" fmla="*/ 5327650 w 5327650"/>
              <a:gd name="connsiteY26" fmla="*/ 2657341 h 5327649"/>
              <a:gd name="connsiteX27" fmla="*/ 2667530 w 5327650"/>
              <a:gd name="connsiteY27" fmla="*/ 0 h 5327649"/>
              <a:gd name="connsiteX28" fmla="*/ 2660649 w 5327650"/>
              <a:gd name="connsiteY28" fmla="*/ 0 h 5327649"/>
              <a:gd name="connsiteX29" fmla="*/ 0 w 5327650"/>
              <a:gd name="connsiteY29" fmla="*/ 2664222 h 5327649"/>
              <a:gd name="connsiteX30" fmla="*/ 2664090 w 5327650"/>
              <a:gd name="connsiteY30" fmla="*/ 5327650 h 5327649"/>
              <a:gd name="connsiteX31" fmla="*/ 5327650 w 5327650"/>
              <a:gd name="connsiteY31" fmla="*/ 2670838 h 5327649"/>
              <a:gd name="connsiteX32" fmla="*/ 5327650 w 5327650"/>
              <a:gd name="connsiteY32" fmla="*/ 2657341 h 532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27650" h="5327649">
                <a:moveTo>
                  <a:pt x="3048606" y="4158431"/>
                </a:moveTo>
                <a:lnTo>
                  <a:pt x="3048606" y="1218444"/>
                </a:lnTo>
                <a:cubicBezTo>
                  <a:pt x="3048606" y="984230"/>
                  <a:pt x="2965245" y="905364"/>
                  <a:pt x="2737659" y="905364"/>
                </a:cubicBezTo>
                <a:lnTo>
                  <a:pt x="2049870" y="905364"/>
                </a:lnTo>
                <a:lnTo>
                  <a:pt x="2049870" y="1233529"/>
                </a:lnTo>
                <a:lnTo>
                  <a:pt x="2090888" y="1233529"/>
                </a:lnTo>
                <a:cubicBezTo>
                  <a:pt x="2248082" y="1233529"/>
                  <a:pt x="2278251" y="1268992"/>
                  <a:pt x="2278251" y="1458216"/>
                </a:cubicBezTo>
                <a:lnTo>
                  <a:pt x="2278251" y="4158431"/>
                </a:lnTo>
                <a:lnTo>
                  <a:pt x="3048606" y="4158431"/>
                </a:lnTo>
                <a:close/>
                <a:moveTo>
                  <a:pt x="3387869" y="4158431"/>
                </a:moveTo>
                <a:lnTo>
                  <a:pt x="4152137" y="4158431"/>
                </a:lnTo>
                <a:lnTo>
                  <a:pt x="4152137" y="1868687"/>
                </a:lnTo>
                <a:cubicBezTo>
                  <a:pt x="4152137" y="1638972"/>
                  <a:pt x="4063484" y="1556136"/>
                  <a:pt x="3839602" y="1556136"/>
                </a:cubicBezTo>
                <a:lnTo>
                  <a:pt x="3387869" y="1556136"/>
                </a:lnTo>
                <a:lnTo>
                  <a:pt x="3387869" y="4158431"/>
                </a:lnTo>
                <a:close/>
                <a:moveTo>
                  <a:pt x="1940840" y="4158431"/>
                </a:moveTo>
                <a:lnTo>
                  <a:pt x="1940840" y="1556136"/>
                </a:lnTo>
                <a:lnTo>
                  <a:pt x="1488048" y="1556136"/>
                </a:lnTo>
                <a:cubicBezTo>
                  <a:pt x="1264166" y="1556136"/>
                  <a:pt x="1176307" y="1638972"/>
                  <a:pt x="1176307" y="1868687"/>
                </a:cubicBezTo>
                <a:lnTo>
                  <a:pt x="1176307" y="4158431"/>
                </a:lnTo>
                <a:lnTo>
                  <a:pt x="1940840" y="4158431"/>
                </a:lnTo>
                <a:close/>
                <a:moveTo>
                  <a:pt x="4875123" y="2664222"/>
                </a:moveTo>
                <a:cubicBezTo>
                  <a:pt x="4875123" y="3959679"/>
                  <a:pt x="3943869" y="4901565"/>
                  <a:pt x="2664090" y="4901565"/>
                </a:cubicBezTo>
                <a:cubicBezTo>
                  <a:pt x="1384310" y="4901565"/>
                  <a:pt x="452792" y="3959679"/>
                  <a:pt x="452792" y="2664222"/>
                </a:cubicBezTo>
                <a:cubicBezTo>
                  <a:pt x="452792" y="1368500"/>
                  <a:pt x="1384310" y="426350"/>
                  <a:pt x="2664090" y="426350"/>
                </a:cubicBezTo>
                <a:cubicBezTo>
                  <a:pt x="3943869" y="426350"/>
                  <a:pt x="4875123" y="1374323"/>
                  <a:pt x="4875123" y="2664222"/>
                </a:cubicBezTo>
                <a:close/>
                <a:moveTo>
                  <a:pt x="5327650" y="2657341"/>
                </a:moveTo>
                <a:cubicBezTo>
                  <a:pt x="5324210" y="1138520"/>
                  <a:pt x="4187599" y="1588"/>
                  <a:pt x="2667530" y="0"/>
                </a:cubicBezTo>
                <a:lnTo>
                  <a:pt x="2660649" y="0"/>
                </a:lnTo>
                <a:cubicBezTo>
                  <a:pt x="1137670" y="1588"/>
                  <a:pt x="0" y="1141961"/>
                  <a:pt x="0" y="2664222"/>
                </a:cubicBezTo>
                <a:cubicBezTo>
                  <a:pt x="0" y="4189395"/>
                  <a:pt x="1139258" y="5327650"/>
                  <a:pt x="2664090" y="5327650"/>
                </a:cubicBezTo>
                <a:cubicBezTo>
                  <a:pt x="4186011" y="5327650"/>
                  <a:pt x="5324210" y="4192835"/>
                  <a:pt x="5327650" y="2670838"/>
                </a:cubicBezTo>
                <a:lnTo>
                  <a:pt x="5327650" y="265734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25000"/>
                  <a:lumMod val="100000"/>
                </a:schemeClr>
              </a:gs>
            </a:gsLst>
            <a:lin ang="18900000" scaled="1"/>
            <a:tileRect/>
          </a:gra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905" dirty="0"/>
          </a:p>
        </p:txBody>
      </p:sp>
    </p:spTree>
    <p:extLst>
      <p:ext uri="{BB962C8B-B14F-4D97-AF65-F5344CB8AC3E}">
        <p14:creationId xmlns:p14="http://schemas.microsoft.com/office/powerpoint/2010/main" val="320938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84ABCF1-F66C-42C3-892B-72AE24E22D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65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8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2575-F934-4AA7-8FDB-F583B1E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1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66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6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EB6A8EB-A666-4A27-9824-30E6CEF9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93-8B28-4E43-B2A4-68404852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2315700"/>
            <a:ext cx="11233775" cy="2887655"/>
          </a:xfrm>
        </p:spPr>
        <p:txBody>
          <a:bodyPr/>
          <a:lstStyle>
            <a:lvl1pPr>
              <a:lnSpc>
                <a:spcPts val="8500"/>
              </a:lnSpc>
              <a:defRPr lang="en-US" sz="850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A13754-0890-465C-BA8A-E18B554E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A8EF058-F745-44F5-9C5A-CB9010BB23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bg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612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4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1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6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93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38627-407D-4004-A6C9-31955AAD8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43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64DFD-E38D-49D7-BB64-174EB574BF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789C7-E5A6-4AA7-BF30-57CEC805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3"/>
            <a:ext cx="7400615" cy="43576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84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AF74-D43E-4774-9DEC-557D0F40A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2B9096-2D8C-433C-8C26-F6A72A4C0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D3F89-8F63-4AD4-9A29-6909CDF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9" y="3031886"/>
            <a:ext cx="5929704" cy="932854"/>
          </a:xfrm>
        </p:spPr>
        <p:txBody>
          <a:bodyPr/>
          <a:lstStyle>
            <a:lvl1pPr defTabSz="720000">
              <a:defRPr lang="en-US" sz="38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8215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24691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4104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5200" y="2"/>
            <a:ext cx="6858000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1836000"/>
            <a:ext cx="4680000" cy="2400235"/>
          </a:xfrm>
        </p:spPr>
        <p:txBody>
          <a:bodyPr rIns="216000" anchor="ctr" anchorCtr="0"/>
          <a:lstStyle>
            <a:lvl1pPr algn="l">
              <a:lnSpc>
                <a:spcPts val="7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4788000"/>
            <a:ext cx="4680000" cy="562065"/>
          </a:xfrm>
        </p:spPr>
        <p:txBody>
          <a:bodyPr rIns="216000"/>
          <a:lstStyle>
            <a:lvl1pPr marL="0" indent="0" algn="l">
              <a:buNone/>
              <a:defRPr sz="1600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010BB3A1-81DC-451B-8834-303DDC61D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2200793-2927-4E26-AE27-C3EF192AC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D99D3-D209-4B5F-AFD8-F759B2994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-54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418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B47329-9857-4D53-8AEE-0DA821EB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BA18CC5-0EE1-4A52-A8DC-E8A87E5CEB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ED1243-6147-42B8-9521-E858A88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233150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18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6B618-3572-4A35-AE43-3071208EAA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5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D0B0C-A748-4D32-9576-AC3B06930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8466069-A1D4-43E3-9D57-F1BB85187B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3C9E28-168F-4D13-868D-27257D6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A950C1-7AA2-4F73-AC21-33D3D0370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13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6B8A2-A7F5-4CCA-9AAF-45B703C2E4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F867C49-9429-44E7-8D7C-BE8830218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1CFEB79-DAF0-459A-90C1-93E72C7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5C63E0E-3BF5-4908-9362-9309FED3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DFEF79D-1387-4178-94B9-1DC016DC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142C95E-C2F8-4F78-A54D-A69241CB12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E339A-6B80-4E81-A55D-5C7A743CA5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22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133B21-53A9-4C10-9A93-A4D7F9A039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8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560388-B2D9-46A0-B80F-A4F52B824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5A5C9BE-C1FB-44B5-B87B-4817825EC3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BDFD4E2-0908-44C9-B61C-E96E93B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B801B0-E6B4-4F96-8CE5-F9E84D58C4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D9665-CC57-45BB-925F-9031ABDF5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59C485C-B44D-40A1-BE56-1CA8AA189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AA99CC9-05C0-45B6-8C99-173138DC6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00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/Content side by sid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A1E9D5-A24F-4523-B6CC-0D44E010C4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E701F698-4425-4620-94EB-05146EF47E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1BBB61B-6E7A-4BFF-9CB2-ED26389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1808162"/>
            <a:ext cx="3584264" cy="43576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5775" y="1808162"/>
            <a:ext cx="7416800" cy="43576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89875-00B9-49CB-9A52-F4F62C2F70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7A28BB5-45D7-4A7F-B5F7-BB60CFEF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3268" cy="9360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AFA79-6410-48B1-BD41-CB373E0AA9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8BBF-7995-4434-9230-F239AB8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7416798" cy="4357687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1C1F5E-AD8D-491B-B3B3-0EF68361C67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68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76155D-28BD-4C10-BAB6-57A10E8FE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92D22C-1315-4D74-BBBB-BCE2FB77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6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7E93-C116-9258-D4D1-78087630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585EC-E43B-FDD4-FD89-E1423742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D8B1-9133-ACD5-CFBE-AAE3878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533C-77C6-42FF-9BDE-FC1FD4E4C0E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0770-89C7-823A-B2C4-FB015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AAD5-57E2-0740-0C24-22CCE92B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2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96FE83-F99B-4339-865C-D01C13BF52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8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8500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8085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old typo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4903B4-6642-4AFF-90D9-E8903BFF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  <a:prstGeom prst="rect">
            <a:avLst/>
          </a:prstGeo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  <a:prstGeom prst="rect">
            <a:avLst/>
          </a:prstGeo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A9CB5-CAA2-4A49-8F24-799255B5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864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old typo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BF3A5-0D07-42B9-83A0-4BB19773B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4063239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 + imag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783CECED-A8D5-4BD6-A656-0D10C4179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08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783CECED-A8D5-4BD6-A656-0D10C4179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6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761017-7A9E-407D-8DCD-CEDEF7758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727A807A-44F9-421E-99A3-97AA64680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Grafik 13">
            <a:extLst>
              <a:ext uri="{FF2B5EF4-FFF2-40B4-BE49-F238E27FC236}">
                <a16:creationId xmlns:a16="http://schemas.microsoft.com/office/drawing/2014/main" id="{CE079E16-C310-4874-A85B-DA706D4C21CA}"/>
              </a:ext>
            </a:extLst>
          </p:cNvPr>
          <p:cNvSpPr>
            <a:spLocks noChangeAspect="1"/>
          </p:cNvSpPr>
          <p:nvPr/>
        </p:nvSpPr>
        <p:spPr>
          <a:xfrm>
            <a:off x="3810098" y="1143097"/>
            <a:ext cx="4571808" cy="4571807"/>
          </a:xfrm>
          <a:custGeom>
            <a:avLst/>
            <a:gdLst>
              <a:gd name="connsiteX0" fmla="*/ 3048606 w 5327650"/>
              <a:gd name="connsiteY0" fmla="*/ 4158431 h 5327649"/>
              <a:gd name="connsiteX1" fmla="*/ 3048606 w 5327650"/>
              <a:gd name="connsiteY1" fmla="*/ 1218444 h 5327649"/>
              <a:gd name="connsiteX2" fmla="*/ 2737659 w 5327650"/>
              <a:gd name="connsiteY2" fmla="*/ 905364 h 5327649"/>
              <a:gd name="connsiteX3" fmla="*/ 2049870 w 5327650"/>
              <a:gd name="connsiteY3" fmla="*/ 905364 h 5327649"/>
              <a:gd name="connsiteX4" fmla="*/ 2049870 w 5327650"/>
              <a:gd name="connsiteY4" fmla="*/ 1233529 h 5327649"/>
              <a:gd name="connsiteX5" fmla="*/ 2090888 w 5327650"/>
              <a:gd name="connsiteY5" fmla="*/ 1233529 h 5327649"/>
              <a:gd name="connsiteX6" fmla="*/ 2278251 w 5327650"/>
              <a:gd name="connsiteY6" fmla="*/ 1458216 h 5327649"/>
              <a:gd name="connsiteX7" fmla="*/ 2278251 w 5327650"/>
              <a:gd name="connsiteY7" fmla="*/ 4158431 h 5327649"/>
              <a:gd name="connsiteX8" fmla="*/ 3048606 w 5327650"/>
              <a:gd name="connsiteY8" fmla="*/ 4158431 h 5327649"/>
              <a:gd name="connsiteX9" fmla="*/ 3387869 w 5327650"/>
              <a:gd name="connsiteY9" fmla="*/ 4158431 h 5327649"/>
              <a:gd name="connsiteX10" fmla="*/ 4152137 w 5327650"/>
              <a:gd name="connsiteY10" fmla="*/ 4158431 h 5327649"/>
              <a:gd name="connsiteX11" fmla="*/ 4152137 w 5327650"/>
              <a:gd name="connsiteY11" fmla="*/ 1868687 h 5327649"/>
              <a:gd name="connsiteX12" fmla="*/ 3839602 w 5327650"/>
              <a:gd name="connsiteY12" fmla="*/ 1556136 h 5327649"/>
              <a:gd name="connsiteX13" fmla="*/ 3387869 w 5327650"/>
              <a:gd name="connsiteY13" fmla="*/ 1556136 h 5327649"/>
              <a:gd name="connsiteX14" fmla="*/ 3387869 w 5327650"/>
              <a:gd name="connsiteY14" fmla="*/ 4158431 h 5327649"/>
              <a:gd name="connsiteX15" fmla="*/ 1940840 w 5327650"/>
              <a:gd name="connsiteY15" fmla="*/ 4158431 h 5327649"/>
              <a:gd name="connsiteX16" fmla="*/ 1940840 w 5327650"/>
              <a:gd name="connsiteY16" fmla="*/ 1556136 h 5327649"/>
              <a:gd name="connsiteX17" fmla="*/ 1488048 w 5327650"/>
              <a:gd name="connsiteY17" fmla="*/ 1556136 h 5327649"/>
              <a:gd name="connsiteX18" fmla="*/ 1176307 w 5327650"/>
              <a:gd name="connsiteY18" fmla="*/ 1868687 h 5327649"/>
              <a:gd name="connsiteX19" fmla="*/ 1176307 w 5327650"/>
              <a:gd name="connsiteY19" fmla="*/ 4158431 h 5327649"/>
              <a:gd name="connsiteX20" fmla="*/ 1940840 w 5327650"/>
              <a:gd name="connsiteY20" fmla="*/ 4158431 h 5327649"/>
              <a:gd name="connsiteX21" fmla="*/ 4875123 w 5327650"/>
              <a:gd name="connsiteY21" fmla="*/ 2664222 h 5327649"/>
              <a:gd name="connsiteX22" fmla="*/ 2664090 w 5327650"/>
              <a:gd name="connsiteY22" fmla="*/ 4901565 h 5327649"/>
              <a:gd name="connsiteX23" fmla="*/ 452792 w 5327650"/>
              <a:gd name="connsiteY23" fmla="*/ 2664222 h 5327649"/>
              <a:gd name="connsiteX24" fmla="*/ 2664090 w 5327650"/>
              <a:gd name="connsiteY24" fmla="*/ 426350 h 5327649"/>
              <a:gd name="connsiteX25" fmla="*/ 4875123 w 5327650"/>
              <a:gd name="connsiteY25" fmla="*/ 2664222 h 5327649"/>
              <a:gd name="connsiteX26" fmla="*/ 5327650 w 5327650"/>
              <a:gd name="connsiteY26" fmla="*/ 2657341 h 5327649"/>
              <a:gd name="connsiteX27" fmla="*/ 2667530 w 5327650"/>
              <a:gd name="connsiteY27" fmla="*/ 0 h 5327649"/>
              <a:gd name="connsiteX28" fmla="*/ 2660649 w 5327650"/>
              <a:gd name="connsiteY28" fmla="*/ 0 h 5327649"/>
              <a:gd name="connsiteX29" fmla="*/ 0 w 5327650"/>
              <a:gd name="connsiteY29" fmla="*/ 2664222 h 5327649"/>
              <a:gd name="connsiteX30" fmla="*/ 2664090 w 5327650"/>
              <a:gd name="connsiteY30" fmla="*/ 5327650 h 5327649"/>
              <a:gd name="connsiteX31" fmla="*/ 5327650 w 5327650"/>
              <a:gd name="connsiteY31" fmla="*/ 2670838 h 5327649"/>
              <a:gd name="connsiteX32" fmla="*/ 5327650 w 5327650"/>
              <a:gd name="connsiteY32" fmla="*/ 2657341 h 532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27650" h="5327649">
                <a:moveTo>
                  <a:pt x="3048606" y="4158431"/>
                </a:moveTo>
                <a:lnTo>
                  <a:pt x="3048606" y="1218444"/>
                </a:lnTo>
                <a:cubicBezTo>
                  <a:pt x="3048606" y="984230"/>
                  <a:pt x="2965245" y="905364"/>
                  <a:pt x="2737659" y="905364"/>
                </a:cubicBezTo>
                <a:lnTo>
                  <a:pt x="2049870" y="905364"/>
                </a:lnTo>
                <a:lnTo>
                  <a:pt x="2049870" y="1233529"/>
                </a:lnTo>
                <a:lnTo>
                  <a:pt x="2090888" y="1233529"/>
                </a:lnTo>
                <a:cubicBezTo>
                  <a:pt x="2248082" y="1233529"/>
                  <a:pt x="2278251" y="1268992"/>
                  <a:pt x="2278251" y="1458216"/>
                </a:cubicBezTo>
                <a:lnTo>
                  <a:pt x="2278251" y="4158431"/>
                </a:lnTo>
                <a:lnTo>
                  <a:pt x="3048606" y="4158431"/>
                </a:lnTo>
                <a:close/>
                <a:moveTo>
                  <a:pt x="3387869" y="4158431"/>
                </a:moveTo>
                <a:lnTo>
                  <a:pt x="4152137" y="4158431"/>
                </a:lnTo>
                <a:lnTo>
                  <a:pt x="4152137" y="1868687"/>
                </a:lnTo>
                <a:cubicBezTo>
                  <a:pt x="4152137" y="1638972"/>
                  <a:pt x="4063484" y="1556136"/>
                  <a:pt x="3839602" y="1556136"/>
                </a:cubicBezTo>
                <a:lnTo>
                  <a:pt x="3387869" y="1556136"/>
                </a:lnTo>
                <a:lnTo>
                  <a:pt x="3387869" y="4158431"/>
                </a:lnTo>
                <a:close/>
                <a:moveTo>
                  <a:pt x="1940840" y="4158431"/>
                </a:moveTo>
                <a:lnTo>
                  <a:pt x="1940840" y="1556136"/>
                </a:lnTo>
                <a:lnTo>
                  <a:pt x="1488048" y="1556136"/>
                </a:lnTo>
                <a:cubicBezTo>
                  <a:pt x="1264166" y="1556136"/>
                  <a:pt x="1176307" y="1638972"/>
                  <a:pt x="1176307" y="1868687"/>
                </a:cubicBezTo>
                <a:lnTo>
                  <a:pt x="1176307" y="4158431"/>
                </a:lnTo>
                <a:lnTo>
                  <a:pt x="1940840" y="4158431"/>
                </a:lnTo>
                <a:close/>
                <a:moveTo>
                  <a:pt x="4875123" y="2664222"/>
                </a:moveTo>
                <a:cubicBezTo>
                  <a:pt x="4875123" y="3959679"/>
                  <a:pt x="3943869" y="4901565"/>
                  <a:pt x="2664090" y="4901565"/>
                </a:cubicBezTo>
                <a:cubicBezTo>
                  <a:pt x="1384310" y="4901565"/>
                  <a:pt x="452792" y="3959679"/>
                  <a:pt x="452792" y="2664222"/>
                </a:cubicBezTo>
                <a:cubicBezTo>
                  <a:pt x="452792" y="1368500"/>
                  <a:pt x="1384310" y="426350"/>
                  <a:pt x="2664090" y="426350"/>
                </a:cubicBezTo>
                <a:cubicBezTo>
                  <a:pt x="3943869" y="426350"/>
                  <a:pt x="4875123" y="1374323"/>
                  <a:pt x="4875123" y="2664222"/>
                </a:cubicBezTo>
                <a:close/>
                <a:moveTo>
                  <a:pt x="5327650" y="2657341"/>
                </a:moveTo>
                <a:cubicBezTo>
                  <a:pt x="5324210" y="1138520"/>
                  <a:pt x="4187599" y="1588"/>
                  <a:pt x="2667530" y="0"/>
                </a:cubicBezTo>
                <a:lnTo>
                  <a:pt x="2660649" y="0"/>
                </a:lnTo>
                <a:cubicBezTo>
                  <a:pt x="1137670" y="1588"/>
                  <a:pt x="0" y="1141961"/>
                  <a:pt x="0" y="2664222"/>
                </a:cubicBezTo>
                <a:cubicBezTo>
                  <a:pt x="0" y="4189395"/>
                  <a:pt x="1139258" y="5327650"/>
                  <a:pt x="2664090" y="5327650"/>
                </a:cubicBezTo>
                <a:cubicBezTo>
                  <a:pt x="4186011" y="5327650"/>
                  <a:pt x="5324210" y="4192835"/>
                  <a:pt x="5327650" y="2670838"/>
                </a:cubicBezTo>
                <a:lnTo>
                  <a:pt x="5327650" y="265734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25000"/>
                  <a:lumMod val="100000"/>
                </a:schemeClr>
              </a:gs>
            </a:gsLst>
            <a:lin ang="18900000" scaled="1"/>
            <a:tileRect/>
          </a:gra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905" dirty="0"/>
          </a:p>
        </p:txBody>
      </p:sp>
    </p:spTree>
    <p:extLst>
      <p:ext uri="{BB962C8B-B14F-4D97-AF65-F5344CB8AC3E}">
        <p14:creationId xmlns:p14="http://schemas.microsoft.com/office/powerpoint/2010/main" val="5196826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84ABCF1-F66C-42C3-892B-72AE24E22D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787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96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2575-F934-4AA7-8FDB-F583B1E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76155D-28BD-4C10-BAB6-57A10E8FE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92D22C-1315-4D74-BBBB-BCE2FB77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91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9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5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0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EB6A8EB-A666-4A27-9824-30E6CEF9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32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9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79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3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12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1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96FE83-F99B-4339-865C-D01C13BF52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8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8500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1274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38627-407D-4004-A6C9-31955AAD8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92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64DFD-E38D-49D7-BB64-174EB574BF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789C7-E5A6-4AA7-BF30-57CEC805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3"/>
            <a:ext cx="7400615" cy="43576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53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AF74-D43E-4774-9DEC-557D0F40A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2B9096-2D8C-433C-8C26-F6A72A4C0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D3F89-8F63-4AD4-9A29-6909CDF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9" y="3031886"/>
            <a:ext cx="5929704" cy="932854"/>
          </a:xfrm>
        </p:spPr>
        <p:txBody>
          <a:bodyPr/>
          <a:lstStyle>
            <a:lvl1pPr defTabSz="720000">
              <a:defRPr lang="en-US" sz="38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2890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24691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4104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745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B47329-9857-4D53-8AEE-0DA821EB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BA18CC5-0EE1-4A52-A8DC-E8A87E5CEB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ED1243-6147-42B8-9521-E858A88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233150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649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6B618-3572-4A35-AE43-3071208EAA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5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D0B0C-A748-4D32-9576-AC3B06930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8466069-A1D4-43E3-9D57-F1BB85187B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3C9E28-168F-4D13-868D-27257D6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A950C1-7AA2-4F73-AC21-33D3D0370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67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6B8A2-A7F5-4CCA-9AAF-45B703C2E4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F867C49-9429-44E7-8D7C-BE8830218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1CFEB79-DAF0-459A-90C1-93E72C7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5C63E0E-3BF5-4908-9362-9309FED3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DFEF79D-1387-4178-94B9-1DC016DC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142C95E-C2F8-4F78-A54D-A69241CB12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E339A-6B80-4E81-A55D-5C7A743CA5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2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133B21-53A9-4C10-9A93-A4D7F9A039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93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560388-B2D9-46A0-B80F-A4F52B824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5A5C9BE-C1FB-44B5-B87B-4817825EC3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BDFD4E2-0908-44C9-B61C-E96E93B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B801B0-E6B4-4F96-8CE5-F9E84D58C4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old typo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4903B4-6642-4AFF-90D9-E8903BFF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  <a:prstGeom prst="rect">
            <a:avLst/>
          </a:prstGeo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  <a:prstGeom prst="rect">
            <a:avLst/>
          </a:prstGeo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A9CB5-CAA2-4A49-8F24-799255B5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4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D9665-CC57-45BB-925F-9031ABDF5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59C485C-B44D-40A1-BE56-1CA8AA189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AA99CC9-05C0-45B6-8C99-173138DC6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29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/Content side by sid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A1E9D5-A24F-4523-B6CC-0D44E010C4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E701F698-4425-4620-94EB-05146EF47E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1BBB61B-6E7A-4BFF-9CB2-ED26389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1808162"/>
            <a:ext cx="3584264" cy="43576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5775" y="1808162"/>
            <a:ext cx="7416800" cy="43576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89875-00B9-49CB-9A52-F4F62C2F70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44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7A28BB5-45D7-4A7F-B5F7-BB60CFEF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3268" cy="9360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AFA79-6410-48B1-BD41-CB373E0AA9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8BBF-7995-4434-9230-F239AB8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7416798" cy="4357687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1C1F5E-AD8D-491B-B3B3-0EF68361C67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0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7E93-C116-9258-D4D1-78087630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585EC-E43B-FDD4-FD89-E1423742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D8B1-9133-ACD5-CFBE-AAE3878B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D77-44B7-4C5F-B5B6-D4D3A6B61677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0770-89C7-823A-B2C4-FB015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AAD5-57E2-0740-0C24-22CCE92B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02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1FFC-7D75-107D-CB2B-BF905D89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34BE-AD6E-6624-23B0-6439A107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751A-A51D-0308-7A48-BD2172BF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E01A-8307-4D31-B5E4-4AD11406537B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2482-BB5C-7545-0BCE-ADA9E747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7175-EB69-486A-C223-EE8E9E95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03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9A1E-BCF8-B8D8-3D5D-2CF9D452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65E1-9E08-54A6-9C09-26250F34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531F-8A9D-3114-C6FE-17BB5810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360C-8022-4159-A84E-70FF146B419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1C8D-F443-9268-BD27-4E04628A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323E-3038-1794-9D42-DCF6F436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50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FEAA-62D4-E25D-477B-B34B2F79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D664-D4F4-EC71-E294-6A2ADFF3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BA27-E6B5-7379-7D3F-EAB43CA53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4CE34-4023-0BAD-C6EF-EA187D31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A30B-321D-446A-A3AD-5D03C25CA176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5838-AAD8-EDDE-DD9C-D75C2B3F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F90E-F7AB-010B-73BD-0596CCC1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563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CA66-EC8E-E451-E3F6-034C0CE5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5BDD-E21D-9F69-C50A-159C48C5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596C-BDF3-ABCD-4873-85ADDCAB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36F47-A9EC-B881-94B9-85E9C74C2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8055B-16EB-1F50-4ED5-A75357309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34FAB-1B39-0306-9D7E-CC2150E6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5BE-C8E7-487B-B626-17CB94143E69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ACEB1-4C7C-B02C-B5F8-B896F96B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5D77F-CEBE-6D99-DF34-495A20D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0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66FA-7A3D-E309-3F28-AEE2D73C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CB1C9-6032-FA6D-315B-CC8C2C8E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0E4-142E-438C-ABDE-1C06844A2150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9B5B3-98D1-7D45-EEE2-0392DE89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1FBB9-F490-E5FF-1D5B-2423A24F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47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DE4F3-6CD7-E5D3-2959-9EBDA7C9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EDC7-16AC-4566-8743-737DA05C85CD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611E4-6424-FB4F-811D-F0CDC8E7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AB93D-37A2-C3FA-68F1-A00A530A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old typo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BF3A5-0D07-42B9-83A0-4BB19773B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4790743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883E-5957-BA71-C4CD-24420805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BA53-0C25-A436-D51D-6CF3FC26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9466-E57B-DE18-09EC-D91F2113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BFC07-028D-12D5-F27F-4FC42BA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EF8-5A46-4B9A-BEAC-6A4F416F054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3B676-5E76-C7AD-55F9-43CDA9D5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B08F6-1470-65A7-91CB-A6C6C71C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5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B9F-BF5B-A9E4-FB9A-F41355B9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4F7C5-FA24-6CA3-F7D1-FD1B9ACE7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844E-737D-1F45-BF2E-F405AF55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9552-AF8F-8B4E-ACFE-5C22D2A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50CA-1934-4D45-AF55-D8D8F5A893E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99094-B269-0755-ECB6-981685D3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74944-D5B1-6F0F-D535-7C4D57FF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3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C98D-F8FC-66D8-D67A-D28F125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9E09D-8334-07A2-FC6A-3DC3EC570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2BCF-93A7-48E6-DEB2-0DE764DF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99F-12D6-4CF6-82FA-856DBF86229A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16F2-3BF7-6A51-0A6F-CE7C68CA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F2A0-F7EF-AD75-1272-D4DF4BCE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69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F1127-BD05-9880-7A22-6B2EA1E9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67C49-47FD-F81B-4382-4069C3286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6530-5F1C-74AF-402C-4710B8D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07-C1AE-4E4A-B1DA-432F6279937D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BC13-ED20-87E0-D0CB-04DC3B1A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25A1-FA57-A2AE-E100-87EF766A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 + imag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783CECED-A8D5-4BD6-A656-0D10C4179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BC7F5-E61E-D193-7E61-584DA16EA44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97371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A2F4508-9777-4819-A665-39ABDE49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6BEB-1B6B-D45F-F9FA-0CA32D052E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60303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85CD8-878C-690E-A036-1D4C65A286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14690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9">
            <a:extLst>
              <a:ext uri="{FF2B5EF4-FFF2-40B4-BE49-F238E27FC236}">
                <a16:creationId xmlns:a16="http://schemas.microsoft.com/office/drawing/2014/main" id="{135B86A6-138A-4A28-AB13-4C24B97C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C537BF08-75BA-421A-99FE-E0E5618D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B4F9080-C8C2-406E-9CAD-3E76991A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AF2E81-26A4-440F-A8A4-A0986FA3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D88D4DA1-666E-4D7E-9EEA-96C02103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22A7A-E731-9E20-3BB2-D66072D4D9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12709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5110">
          <p15:clr>
            <a:srgbClr val="F26B43"/>
          </p15:clr>
        </p15:guide>
        <p15:guide id="16" pos="4974">
          <p15:clr>
            <a:srgbClr val="F26B43"/>
          </p15:clr>
        </p15:guide>
        <p15:guide id="17" pos="6312">
          <p15:clr>
            <a:srgbClr val="F26B43"/>
          </p15:clr>
        </p15:guide>
        <p15:guide id="18" pos="6176">
          <p15:clr>
            <a:srgbClr val="F26B43"/>
          </p15:clr>
        </p15:guide>
        <p15:guide id="19" orient="horz" pos="550">
          <p15:clr>
            <a:srgbClr val="F26B43"/>
          </p15:clr>
        </p15:guide>
        <p15:guide id="21" orient="horz" pos="113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A2F4508-9777-4819-A665-39ABDE49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5AF3C-5CFA-AAC5-A87F-C498D676AFF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8556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C8B78-BCDF-5395-F5CB-B1D3651F136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79128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9">
            <a:extLst>
              <a:ext uri="{FF2B5EF4-FFF2-40B4-BE49-F238E27FC236}">
                <a16:creationId xmlns:a16="http://schemas.microsoft.com/office/drawing/2014/main" id="{135B86A6-138A-4A28-AB13-4C24B97C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C537BF08-75BA-421A-99FE-E0E5618D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B4F9080-C8C2-406E-9CAD-3E76991A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AF2E81-26A4-440F-A8A4-A0986FA3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D88D4DA1-666E-4D7E-9EEA-96C02103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4AA3A-0243-7635-CF6A-A50E8693588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63854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</p:sldLayoutIdLst>
  <p:hf sldNum="0"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5110">
          <p15:clr>
            <a:srgbClr val="F26B43"/>
          </p15:clr>
        </p15:guide>
        <p15:guide id="16" pos="4974">
          <p15:clr>
            <a:srgbClr val="F26B43"/>
          </p15:clr>
        </p15:guide>
        <p15:guide id="17" pos="6312">
          <p15:clr>
            <a:srgbClr val="F26B43"/>
          </p15:clr>
        </p15:guide>
        <p15:guide id="18" pos="6176">
          <p15:clr>
            <a:srgbClr val="F26B43"/>
          </p15:clr>
        </p15:guide>
        <p15:guide id="19" orient="horz" pos="550">
          <p15:clr>
            <a:srgbClr val="F26B43"/>
          </p15:clr>
        </p15:guide>
        <p15:guide id="21" orient="horz" pos="113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32933-1C0B-D886-24DF-03FD7B96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C0BD-FF5D-5F0F-069B-54F1FFE9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FBA4-8F62-461D-3189-94B65781C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D907-7FDE-41D8-A8C6-953A4A5FD7B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C58E-BFB6-26A6-7EB7-DCF08E7EF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76FC-A387-E499-3561-A45789DA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0CED-EAB3-454D-B464-7B6AF58501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DDCBB-AD2E-99CE-934C-92BA5EEBCFE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6156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4" Type="http://schemas.openxmlformats.org/officeDocument/2006/relationships/hyperlink" Target="https://github.com/adrianfernandezdz/IndraTD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05BBE-8171-5654-6330-454F67EB68C8}"/>
              </a:ext>
            </a:extLst>
          </p:cNvPr>
          <p:cNvSpPr txBox="1"/>
          <p:nvPr/>
        </p:nvSpPr>
        <p:spPr>
          <a:xfrm>
            <a:off x="4749801" y="2421838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JUnit 5 y Mockito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4B7D2-8134-7C9D-3F1B-12F686FF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56" y="3061229"/>
            <a:ext cx="7897327" cy="33342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4898967" y="1831738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</a:t>
            </a:r>
            <a:r>
              <a:rPr lang="en-US" sz="4000" dirty="0" err="1"/>
              <a:t>unitario</a:t>
            </a:r>
            <a:r>
              <a:rPr lang="en-US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90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Herramientas</a:t>
            </a:r>
            <a:r>
              <a:rPr lang="en-US" sz="4000" dirty="0"/>
              <a:t> para </a:t>
            </a:r>
            <a:r>
              <a:rPr lang="en-US" sz="4000" dirty="0" err="1"/>
              <a:t>automatizar</a:t>
            </a:r>
            <a:r>
              <a:rPr lang="en-US" sz="4000" dirty="0"/>
              <a:t> test </a:t>
            </a:r>
            <a:r>
              <a:rPr lang="en-US" sz="4000" dirty="0" err="1"/>
              <a:t>en</a:t>
            </a:r>
            <a:r>
              <a:rPr lang="en-US" sz="4000" dirty="0"/>
              <a:t>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1C9C0-1816-694A-9BE0-CCDAB12C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16" y="2286465"/>
            <a:ext cx="6878851" cy="42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</a:t>
            </a:r>
            <a:r>
              <a:rPr lang="en-US" sz="4000" dirty="0" err="1"/>
              <a:t>Unitario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7EAC41-E37B-F3E0-9C93-F12EC390A8B2}"/>
              </a:ext>
            </a:extLst>
          </p:cNvPr>
          <p:cNvSpPr txBox="1"/>
          <p:nvPr/>
        </p:nvSpPr>
        <p:spPr>
          <a:xfrm>
            <a:off x="653935" y="2286465"/>
            <a:ext cx="11538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es?</a:t>
            </a:r>
          </a:p>
          <a:p>
            <a:endParaRPr lang="en-US" sz="2000" dirty="0"/>
          </a:p>
          <a:p>
            <a:r>
              <a:rPr lang="es-ES" sz="2000" dirty="0"/>
              <a:t>El </a:t>
            </a:r>
            <a:r>
              <a:rPr lang="es-ES" sz="2000" b="1" dirty="0" err="1"/>
              <a:t>testing</a:t>
            </a:r>
            <a:r>
              <a:rPr lang="es-ES" sz="2000" b="1" dirty="0"/>
              <a:t> unitario</a:t>
            </a:r>
            <a:r>
              <a:rPr lang="es-ES" sz="2000" dirty="0"/>
              <a:t> es un tipo de prueba de software que se enfoca en verificar el correcto funcionamiento de las </a:t>
            </a:r>
            <a:r>
              <a:rPr lang="es-ES" sz="2000" b="1" dirty="0"/>
              <a:t>unidades individuales</a:t>
            </a:r>
            <a:r>
              <a:rPr lang="es-ES" sz="2000" dirty="0"/>
              <a:t> de código, como funciones, métodos o clases, de forma </a:t>
            </a:r>
            <a:r>
              <a:rPr lang="es-ES" sz="2000" b="1" dirty="0"/>
              <a:t>aislada</a:t>
            </a:r>
            <a:r>
              <a:rPr lang="es-ES" sz="2000" dirty="0"/>
              <a:t>. Cada unidad se prueba de manera independiente para asegurarse de que realiza correctamente su tarea específica.</a:t>
            </a:r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Nos sirve para: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s-ES" sz="2000" dirty="0"/>
              <a:t>Asegurar un correcto funcionamiento del código.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s-ES" sz="2000" dirty="0"/>
              <a:t>Facilitar su mantenimiento.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s-ES" sz="2000" dirty="0"/>
              <a:t>Mejorar la calidad y la </a:t>
            </a:r>
            <a:r>
              <a:rPr lang="es-ES" sz="2000" dirty="0" err="1"/>
              <a:t>robusted</a:t>
            </a:r>
            <a:r>
              <a:rPr lang="es-ES" sz="2000" dirty="0"/>
              <a:t> de nuestro software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s-ES" sz="2000" dirty="0" err="1"/>
              <a:t>Etc</a:t>
            </a:r>
            <a:r>
              <a:rPr lang="es-E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32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</a:t>
            </a:r>
            <a:r>
              <a:rPr lang="en-US" sz="4000" dirty="0" err="1"/>
              <a:t>Unitario</a:t>
            </a:r>
            <a:r>
              <a:rPr lang="en-US" sz="4000" dirty="0"/>
              <a:t>: JUnit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7EAC41-E37B-F3E0-9C93-F12EC390A8B2}"/>
              </a:ext>
            </a:extLst>
          </p:cNvPr>
          <p:cNvSpPr txBox="1"/>
          <p:nvPr/>
        </p:nvSpPr>
        <p:spPr>
          <a:xfrm>
            <a:off x="653935" y="2286465"/>
            <a:ext cx="11538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es?</a:t>
            </a:r>
          </a:p>
          <a:p>
            <a:endParaRPr lang="en-US" sz="2000" dirty="0"/>
          </a:p>
          <a:p>
            <a:r>
              <a:rPr lang="es-ES" sz="2000" b="1" dirty="0"/>
              <a:t>Framework de pruebas unitarias</a:t>
            </a:r>
            <a:r>
              <a:rPr lang="es-ES" sz="2000" dirty="0"/>
              <a:t> para el lenguaje de programación </a:t>
            </a:r>
            <a:r>
              <a:rPr lang="es-ES" sz="2000" b="1" dirty="0"/>
              <a:t>Java</a:t>
            </a:r>
            <a:r>
              <a:rPr lang="es-ES" sz="2000" dirty="0"/>
              <a:t>. Su objetivo principal es permitir a los desarrolladores escribir y ejecutar </a:t>
            </a:r>
            <a:r>
              <a:rPr lang="es-ES" sz="2000" b="1" dirty="0"/>
              <a:t>pruebas automatizadas</a:t>
            </a:r>
            <a:r>
              <a:rPr lang="es-ES" sz="2000" dirty="0"/>
              <a:t> que validen el comportamiento correcto de pequeñas unidades de código, como métodos o funciones. Estas pruebas ayudan a asegurar que el software funcione como se espera, y son fundamentales en el desarrollo de software confiable y de alta calidad.</a:t>
            </a:r>
          </a:p>
          <a:p>
            <a:endParaRPr lang="es-ES" sz="2000" dirty="0"/>
          </a:p>
          <a:p>
            <a:r>
              <a:rPr lang="es-ES" sz="2000" dirty="0"/>
              <a:t>También se utiliza como Test Runner (Otros </a:t>
            </a:r>
            <a:r>
              <a:rPr lang="es-ES" sz="2000" dirty="0" err="1"/>
              <a:t>frameworks</a:t>
            </a:r>
            <a:r>
              <a:rPr lang="es-ES" sz="2000" dirty="0"/>
              <a:t>, como </a:t>
            </a:r>
            <a:r>
              <a:rPr lang="es-ES" sz="2000" dirty="0" err="1"/>
              <a:t>Cucumber</a:t>
            </a:r>
            <a:r>
              <a:rPr lang="es-ES" sz="2000" dirty="0"/>
              <a:t>, utilizan </a:t>
            </a:r>
            <a:r>
              <a:rPr lang="es-ES" sz="2000" dirty="0" err="1"/>
              <a:t>JUnit</a:t>
            </a:r>
            <a:r>
              <a:rPr lang="es-ES" sz="2000" dirty="0"/>
              <a:t> como la plataforma que ejecuta y organiza las pruebas definidas en esos </a:t>
            </a:r>
            <a:r>
              <a:rPr lang="es-ES" sz="2000" dirty="0" err="1"/>
              <a:t>frameworks</a:t>
            </a:r>
            <a:r>
              <a:rPr lang="es-ES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10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Ejemplos</a:t>
            </a:r>
            <a:r>
              <a:rPr lang="en-US" sz="4000" dirty="0"/>
              <a:t> JUnit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AEF34-C671-D980-93FE-BAD63CD70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248" y="2835109"/>
            <a:ext cx="4686795" cy="1724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23C1B-642D-0FC3-576D-E093913C6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770" y="2835109"/>
            <a:ext cx="3151733" cy="2240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66924-DB8D-5C84-7108-BDA6334E0953}"/>
              </a:ext>
            </a:extLst>
          </p:cNvPr>
          <p:cNvSpPr txBox="1"/>
          <p:nvPr/>
        </p:nvSpPr>
        <p:spPr>
          <a:xfrm>
            <a:off x="8041574" y="2303830"/>
            <a:ext cx="41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Junit + Cucumber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C4B53-FDAF-E129-1654-075B323561D3}"/>
              </a:ext>
            </a:extLst>
          </p:cNvPr>
          <p:cNvSpPr txBox="1"/>
          <p:nvPr/>
        </p:nvSpPr>
        <p:spPr>
          <a:xfrm>
            <a:off x="4013860" y="2303830"/>
            <a:ext cx="263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Junit + </a:t>
            </a:r>
            <a:r>
              <a:rPr lang="en-US" sz="2400" dirty="0" err="1"/>
              <a:t>RestAssured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A4320-3E5B-0567-7DF5-897DBDAEB73E}"/>
              </a:ext>
            </a:extLst>
          </p:cNvPr>
          <p:cNvSpPr txBox="1"/>
          <p:nvPr/>
        </p:nvSpPr>
        <p:spPr>
          <a:xfrm>
            <a:off x="2327564" y="5257800"/>
            <a:ext cx="6448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Mientras </a:t>
            </a:r>
            <a:r>
              <a:rPr lang="es-ES" dirty="0" err="1"/>
              <a:t>Cucumber</a:t>
            </a:r>
            <a:r>
              <a:rPr lang="es-ES" dirty="0"/>
              <a:t> o </a:t>
            </a:r>
            <a:r>
              <a:rPr lang="es-ES" dirty="0" err="1"/>
              <a:t>RestAssured</a:t>
            </a:r>
            <a:r>
              <a:rPr lang="es-ES" dirty="0"/>
              <a:t> se encargan de la lógica de las pruebas (definición de escenarios o interacción con </a:t>
            </a:r>
            <a:r>
              <a:rPr lang="es-ES" dirty="0" err="1"/>
              <a:t>APIs</a:t>
            </a:r>
            <a:r>
              <a:rPr lang="es-ES" dirty="0"/>
              <a:t>), </a:t>
            </a:r>
            <a:r>
              <a:rPr lang="es-ES" dirty="0" err="1"/>
              <a:t>JUnit</a:t>
            </a:r>
            <a:r>
              <a:rPr lang="es-ES" dirty="0"/>
              <a:t> se encarga de controlar su ejecución, hacer los </a:t>
            </a:r>
            <a:r>
              <a:rPr lang="es-ES" dirty="0" err="1"/>
              <a:t>assertions</a:t>
            </a:r>
            <a:r>
              <a:rPr lang="es-ES" dirty="0"/>
              <a:t>, y proporcionar reportes claros sobre los resultados de las pruebas.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6BA278-DB68-FE76-C9B5-310ABF720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47" y="2850771"/>
            <a:ext cx="2948116" cy="8103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C3E130-C83E-960F-B2C3-7B4F9B8FA761}"/>
              </a:ext>
            </a:extLst>
          </p:cNvPr>
          <p:cNvSpPr txBox="1"/>
          <p:nvPr/>
        </p:nvSpPr>
        <p:spPr>
          <a:xfrm>
            <a:off x="930234" y="2303830"/>
            <a:ext cx="263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13986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-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2125665"/>
            <a:ext cx="1036700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aserciones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esperada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aserción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esperada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fallida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aserciones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testing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obtenidos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esperados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aserciones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incluidas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org.junit.jupiter.api.Assertions</a:t>
            </a:r>
            <a:r>
              <a:rPr kumimoji="0" lang="en-US" altLang="en-US" sz="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354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7358B-CF69-8D4F-424F-C552D3F30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16" y="3473827"/>
            <a:ext cx="3924848" cy="108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25738-1DBF-72AF-D454-2EF8186DA6DC}"/>
              </a:ext>
            </a:extLst>
          </p:cNvPr>
          <p:cNvSpPr txBox="1"/>
          <p:nvPr/>
        </p:nvSpPr>
        <p:spPr>
          <a:xfrm>
            <a:off x="1321611" y="2845783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si dos valores son iguales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7DE9-6AEA-D3CB-FC32-9A0351E8EB94}"/>
              </a:ext>
            </a:extLst>
          </p:cNvPr>
          <p:cNvSpPr txBox="1"/>
          <p:nvPr/>
        </p:nvSpPr>
        <p:spPr>
          <a:xfrm>
            <a:off x="1321611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 err="1"/>
              <a:t>assertEquals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8A90-124E-18A8-2DAD-AD5DC335C327}"/>
              </a:ext>
            </a:extLst>
          </p:cNvPr>
          <p:cNvSpPr txBox="1"/>
          <p:nvPr/>
        </p:nvSpPr>
        <p:spPr>
          <a:xfrm>
            <a:off x="6654635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assertNotEquals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0DBC-2A3B-22E9-584C-AE0FCE6EE1EC}"/>
              </a:ext>
            </a:extLst>
          </p:cNvPr>
          <p:cNvSpPr txBox="1"/>
          <p:nvPr/>
        </p:nvSpPr>
        <p:spPr>
          <a:xfrm>
            <a:off x="6654635" y="2845783"/>
            <a:ext cx="682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que dos valores NO sean iguales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DC0D2B-B771-EC1A-3526-C7DB9E301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298" y="3429000"/>
            <a:ext cx="4134427" cy="1047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AE4526-071A-BD84-55A2-9F7149BE2FAD}"/>
              </a:ext>
            </a:extLst>
          </p:cNvPr>
          <p:cNvSpPr txBox="1"/>
          <p:nvPr/>
        </p:nvSpPr>
        <p:spPr>
          <a:xfrm>
            <a:off x="1242442" y="5515752"/>
            <a:ext cx="644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***Los mensajes (último parámetro) se mostrarán en caso de que el test falle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2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25738-1DBF-72AF-D454-2EF8186DA6DC}"/>
              </a:ext>
            </a:extLst>
          </p:cNvPr>
          <p:cNvSpPr txBox="1"/>
          <p:nvPr/>
        </p:nvSpPr>
        <p:spPr>
          <a:xfrm>
            <a:off x="1311206" y="2787519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que una condición sea verdadera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7DE9-6AEA-D3CB-FC32-9A0351E8EB94}"/>
              </a:ext>
            </a:extLst>
          </p:cNvPr>
          <p:cNvSpPr txBox="1"/>
          <p:nvPr/>
        </p:nvSpPr>
        <p:spPr>
          <a:xfrm>
            <a:off x="1321611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assertTrue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8A90-124E-18A8-2DAD-AD5DC335C327}"/>
              </a:ext>
            </a:extLst>
          </p:cNvPr>
          <p:cNvSpPr txBox="1"/>
          <p:nvPr/>
        </p:nvSpPr>
        <p:spPr>
          <a:xfrm>
            <a:off x="6654635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assertFalse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E4526-071A-BD84-55A2-9F7149BE2FAD}"/>
              </a:ext>
            </a:extLst>
          </p:cNvPr>
          <p:cNvSpPr txBox="1"/>
          <p:nvPr/>
        </p:nvSpPr>
        <p:spPr>
          <a:xfrm>
            <a:off x="1242442" y="5515752"/>
            <a:ext cx="644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***Los mensajes (último parámetro) se mostrarán en caso de que el test falle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0FE8-B391-168F-98B6-CE05FD1F0E24}"/>
              </a:ext>
            </a:extLst>
          </p:cNvPr>
          <p:cNvSpPr txBox="1"/>
          <p:nvPr/>
        </p:nvSpPr>
        <p:spPr>
          <a:xfrm>
            <a:off x="6654635" y="2766373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que una condición sea falsa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9B44C-5D4B-4D52-C697-F885AF513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11" y="3259826"/>
            <a:ext cx="4277322" cy="1076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1FD3D-ED9B-CA1D-3EDA-C5D005E2A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330" y="3259826"/>
            <a:ext cx="418205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3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25738-1DBF-72AF-D454-2EF8186DA6DC}"/>
              </a:ext>
            </a:extLst>
          </p:cNvPr>
          <p:cNvSpPr txBox="1"/>
          <p:nvPr/>
        </p:nvSpPr>
        <p:spPr>
          <a:xfrm>
            <a:off x="1321611" y="2744064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que un objeto sea </a:t>
            </a:r>
            <a:r>
              <a:rPr lang="es-ES" dirty="0" err="1"/>
              <a:t>null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7DE9-6AEA-D3CB-FC32-9A0351E8EB94}"/>
              </a:ext>
            </a:extLst>
          </p:cNvPr>
          <p:cNvSpPr txBox="1"/>
          <p:nvPr/>
        </p:nvSpPr>
        <p:spPr>
          <a:xfrm>
            <a:off x="1321611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assertNull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8A90-124E-18A8-2DAD-AD5DC335C327}"/>
              </a:ext>
            </a:extLst>
          </p:cNvPr>
          <p:cNvSpPr txBox="1"/>
          <p:nvPr/>
        </p:nvSpPr>
        <p:spPr>
          <a:xfrm>
            <a:off x="6654635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assertNotNull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E4526-071A-BD84-55A2-9F7149BE2FAD}"/>
              </a:ext>
            </a:extLst>
          </p:cNvPr>
          <p:cNvSpPr txBox="1"/>
          <p:nvPr/>
        </p:nvSpPr>
        <p:spPr>
          <a:xfrm>
            <a:off x="1242442" y="5515752"/>
            <a:ext cx="644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***Los mensajes (último parámetro) se mostrarán en caso de que el test falle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0FE8-B391-168F-98B6-CE05FD1F0E24}"/>
              </a:ext>
            </a:extLst>
          </p:cNvPr>
          <p:cNvSpPr txBox="1"/>
          <p:nvPr/>
        </p:nvSpPr>
        <p:spPr>
          <a:xfrm>
            <a:off x="6654635" y="2766373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que un objeto no sea </a:t>
            </a:r>
            <a:r>
              <a:rPr lang="es-ES" dirty="0" err="1"/>
              <a:t>null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BA103-D818-C10F-0B8A-DA1938F7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208" y="3316984"/>
            <a:ext cx="3362794" cy="106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C636F-7653-9309-7933-75DBD76DC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361" y="3316984"/>
            <a:ext cx="367716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3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25738-1DBF-72AF-D454-2EF8186DA6DC}"/>
              </a:ext>
            </a:extLst>
          </p:cNvPr>
          <p:cNvSpPr txBox="1"/>
          <p:nvPr/>
        </p:nvSpPr>
        <p:spPr>
          <a:xfrm>
            <a:off x="1321611" y="2756515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Verifica que una excepción sea lanzada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7DE9-6AEA-D3CB-FC32-9A0351E8EB94}"/>
              </a:ext>
            </a:extLst>
          </p:cNvPr>
          <p:cNvSpPr txBox="1"/>
          <p:nvPr/>
        </p:nvSpPr>
        <p:spPr>
          <a:xfrm>
            <a:off x="1321611" y="2344922"/>
            <a:ext cx="6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assertThrows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E4526-071A-BD84-55A2-9F7149BE2FAD}"/>
              </a:ext>
            </a:extLst>
          </p:cNvPr>
          <p:cNvSpPr txBox="1"/>
          <p:nvPr/>
        </p:nvSpPr>
        <p:spPr>
          <a:xfrm>
            <a:off x="1242442" y="5515752"/>
            <a:ext cx="644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***Los mensajes (último parámetro) se mostrarán en caso de que el test falle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D6CE9-96A9-50FF-61E2-F27025BF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16" y="3341927"/>
            <a:ext cx="4391638" cy="1247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EF8C5C-EF87-BA98-4090-87F220BD5A8B}"/>
              </a:ext>
            </a:extLst>
          </p:cNvPr>
          <p:cNvSpPr txBox="1"/>
          <p:nvPr/>
        </p:nvSpPr>
        <p:spPr>
          <a:xfrm>
            <a:off x="6621899" y="3324058"/>
            <a:ext cx="644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Hay varios más… </a:t>
            </a:r>
          </a:p>
          <a:p>
            <a:r>
              <a:rPr lang="es-ES" dirty="0"/>
              <a:t>pero mejor los vemos con una práctica …</a:t>
            </a:r>
          </a:p>
        </p:txBody>
      </p:sp>
    </p:spTree>
    <p:extLst>
      <p:ext uri="{BB962C8B-B14F-4D97-AF65-F5344CB8AC3E}">
        <p14:creationId xmlns:p14="http://schemas.microsoft.com/office/powerpoint/2010/main" val="182155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Assertions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65613-4278-C878-6F15-2E59503B0DED}"/>
              </a:ext>
            </a:extLst>
          </p:cNvPr>
          <p:cNvSpPr txBox="1"/>
          <p:nvPr/>
        </p:nvSpPr>
        <p:spPr>
          <a:xfrm>
            <a:off x="4507566" y="3262147"/>
            <a:ext cx="6448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i="1" dirty="0"/>
              <a:t>Taller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1DDA5-5E3C-F87E-A6F4-673372D49FB1}"/>
              </a:ext>
            </a:extLst>
          </p:cNvPr>
          <p:cNvSpPr txBox="1"/>
          <p:nvPr/>
        </p:nvSpPr>
        <p:spPr>
          <a:xfrm>
            <a:off x="3693072" y="4740006"/>
            <a:ext cx="644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adrianfernandezdz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IndraTDD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05BBE-8171-5654-6330-454F67EB68C8}"/>
              </a:ext>
            </a:extLst>
          </p:cNvPr>
          <p:cNvSpPr txBox="1"/>
          <p:nvPr/>
        </p:nvSpPr>
        <p:spPr>
          <a:xfrm>
            <a:off x="6214536" y="2447243"/>
            <a:ext cx="115380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Adrián Fernández Díaz</a:t>
            </a:r>
            <a:endParaRPr lang="en-US" sz="4000" i="1" dirty="0"/>
          </a:p>
          <a:p>
            <a:endParaRPr lang="en-US" sz="4000" i="1" dirty="0"/>
          </a:p>
          <a:p>
            <a:r>
              <a:rPr lang="en-US" sz="2000" i="1" dirty="0"/>
              <a:t>6 </a:t>
            </a:r>
            <a:r>
              <a:rPr lang="en-US" sz="2000" i="1" dirty="0" err="1"/>
              <a:t>años</a:t>
            </a:r>
            <a:r>
              <a:rPr lang="en-US" sz="2000" i="1" dirty="0"/>
              <a:t> </a:t>
            </a:r>
            <a:r>
              <a:rPr lang="en-US" sz="2000" i="1" dirty="0" err="1"/>
              <a:t>como</a:t>
            </a:r>
            <a:r>
              <a:rPr lang="en-US" sz="2000" i="1" dirty="0"/>
              <a:t> </a:t>
            </a:r>
            <a:r>
              <a:rPr lang="en-US" sz="2000" i="1" dirty="0" err="1"/>
              <a:t>desarrollador</a:t>
            </a:r>
            <a:r>
              <a:rPr lang="en-US" sz="2000" i="1" dirty="0"/>
              <a:t> web (FE/BE)</a:t>
            </a:r>
          </a:p>
          <a:p>
            <a:r>
              <a:rPr lang="en-US" sz="2000" i="1" dirty="0"/>
              <a:t>3 </a:t>
            </a:r>
            <a:r>
              <a:rPr lang="en-US" sz="2000" i="1" dirty="0" err="1"/>
              <a:t>años</a:t>
            </a:r>
            <a:r>
              <a:rPr lang="en-US" sz="2000" i="1" dirty="0"/>
              <a:t> </a:t>
            </a:r>
            <a:r>
              <a:rPr lang="en-US" sz="2000" i="1" dirty="0" err="1"/>
              <a:t>como</a:t>
            </a:r>
            <a:r>
              <a:rPr lang="en-US" sz="2000" i="1" dirty="0"/>
              <a:t> </a:t>
            </a:r>
            <a:r>
              <a:rPr lang="en-US" sz="2000" i="1" dirty="0" err="1"/>
              <a:t>Profesor</a:t>
            </a:r>
            <a:r>
              <a:rPr lang="en-US" sz="2000" i="1" dirty="0"/>
              <a:t> / </a:t>
            </a:r>
            <a:r>
              <a:rPr lang="en-US" sz="2000" i="1" dirty="0" err="1"/>
              <a:t>Formador</a:t>
            </a:r>
            <a:endParaRPr lang="en-US" sz="2000" i="1" dirty="0"/>
          </a:p>
          <a:p>
            <a:r>
              <a:rPr lang="en-US" sz="1400" i="1" dirty="0" err="1"/>
              <a:t>Actualmente</a:t>
            </a:r>
            <a:r>
              <a:rPr lang="en-US" sz="1400" i="1" dirty="0"/>
              <a:t> </a:t>
            </a:r>
            <a:r>
              <a:rPr lang="en-US" sz="1400" i="1" dirty="0" err="1"/>
              <a:t>participando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varias</a:t>
            </a:r>
            <a:r>
              <a:rPr lang="en-US" sz="1400" i="1" dirty="0"/>
              <a:t> </a:t>
            </a:r>
            <a:r>
              <a:rPr lang="en-US" sz="1400" i="1" dirty="0" err="1"/>
              <a:t>iniciativas</a:t>
            </a:r>
            <a:r>
              <a:rPr lang="en-US" sz="1400" i="1" dirty="0"/>
              <a:t> de testing de mi </a:t>
            </a:r>
            <a:r>
              <a:rPr lang="en-US" sz="1400" i="1" dirty="0" err="1"/>
              <a:t>empresa</a:t>
            </a:r>
            <a:r>
              <a:rPr lang="en-US" sz="1400" i="1" dirty="0"/>
              <a:t>. </a:t>
            </a:r>
          </a:p>
          <a:p>
            <a:endParaRPr lang="en-US" sz="1400" i="1" dirty="0"/>
          </a:p>
          <a:p>
            <a:r>
              <a:rPr lang="en-US" sz="1400" i="1" dirty="0" err="1"/>
              <a:t>Contacto</a:t>
            </a:r>
            <a:r>
              <a:rPr lang="en-US" sz="1400" i="1" dirty="0"/>
              <a:t>: adrianfernandezdiazg@gmail.com</a:t>
            </a:r>
          </a:p>
          <a:p>
            <a:endParaRPr lang="en-US" sz="1400" i="1" dirty="0"/>
          </a:p>
          <a:p>
            <a:endParaRPr lang="en-US" sz="2000" i="1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3361723" y="1343233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Breve </a:t>
            </a:r>
            <a:r>
              <a:rPr lang="en-US" sz="4000" dirty="0" err="1"/>
              <a:t>presentación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080BC-4187-96CA-FAFE-FE5E1C0C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37" y="2473112"/>
            <a:ext cx="2238687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59216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Assertions – TDD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65613-4278-C878-6F15-2E59503B0DED}"/>
              </a:ext>
            </a:extLst>
          </p:cNvPr>
          <p:cNvSpPr txBox="1"/>
          <p:nvPr/>
        </p:nvSpPr>
        <p:spPr>
          <a:xfrm>
            <a:off x="4507566" y="3262147"/>
            <a:ext cx="6448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i="1" dirty="0"/>
              <a:t>Taller 2</a:t>
            </a:r>
          </a:p>
        </p:txBody>
      </p:sp>
    </p:spTree>
    <p:extLst>
      <p:ext uri="{BB962C8B-B14F-4D97-AF65-F5344CB8AC3E}">
        <p14:creationId xmlns:p14="http://schemas.microsoft.com/office/powerpoint/2010/main" val="281676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47392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@Test y @ParameterizedTest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0A738-7F98-AEBA-4486-27D64F40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4" y="2422051"/>
            <a:ext cx="3792418" cy="1858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62881B-13FD-78C0-403C-90A5621E7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4" y="4412668"/>
            <a:ext cx="2959255" cy="2070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4A296-FCA8-2F22-9ADB-F1E67365E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568" y="2448802"/>
            <a:ext cx="3435265" cy="1446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347050-FB0C-E1F8-B5A5-3E5B77DC1EE8}"/>
              </a:ext>
            </a:extLst>
          </p:cNvPr>
          <p:cNvSpPr txBox="1"/>
          <p:nvPr/>
        </p:nvSpPr>
        <p:spPr>
          <a:xfrm>
            <a:off x="5324267" y="4740006"/>
            <a:ext cx="582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@ParameterizedTest Nos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ejecutar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mismo</a:t>
            </a:r>
            <a:r>
              <a:rPr lang="en-US" sz="1200" dirty="0"/>
              <a:t> test n </a:t>
            </a:r>
            <a:r>
              <a:rPr lang="en-US" sz="1200" dirty="0" err="1"/>
              <a:t>veces</a:t>
            </a:r>
            <a:r>
              <a:rPr lang="en-US" sz="1200" dirty="0"/>
              <a:t> con </a:t>
            </a:r>
            <a:r>
              <a:rPr lang="en-US" sz="1200" dirty="0" err="1"/>
              <a:t>diferentes</a:t>
            </a:r>
            <a:r>
              <a:rPr lang="en-US" sz="1200" dirty="0"/>
              <a:t> </a:t>
            </a:r>
            <a:r>
              <a:rPr lang="en-US" sz="1200" dirty="0" err="1"/>
              <a:t>parámetros</a:t>
            </a:r>
            <a:r>
              <a:rPr lang="en-US" sz="1200" dirty="0"/>
              <a:t>. Es </a:t>
            </a:r>
            <a:r>
              <a:rPr lang="en-US" sz="1200" dirty="0" err="1"/>
              <a:t>especialmente</a:t>
            </a:r>
            <a:r>
              <a:rPr lang="en-US" sz="1200" dirty="0"/>
              <a:t> </a:t>
            </a:r>
            <a:r>
              <a:rPr lang="en-US" sz="1200" dirty="0" err="1"/>
              <a:t>útil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casos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métodos</a:t>
            </a:r>
            <a:r>
              <a:rPr lang="en-US" sz="1200" dirty="0"/>
              <a:t> </a:t>
            </a:r>
            <a:r>
              <a:rPr lang="en-US" sz="1200" dirty="0" err="1"/>
              <a:t>dónde</a:t>
            </a:r>
            <a:r>
              <a:rPr lang="en-US" sz="1200" dirty="0"/>
              <a:t> temenos </a:t>
            </a:r>
            <a:r>
              <a:rPr lang="en-US" sz="1200" dirty="0" err="1"/>
              <a:t>muchos</a:t>
            </a:r>
            <a:r>
              <a:rPr lang="en-US" sz="1200" dirty="0"/>
              <a:t> </a:t>
            </a:r>
            <a:r>
              <a:rPr lang="en-US" sz="1200" dirty="0" err="1"/>
              <a:t>parámetros</a:t>
            </a:r>
            <a:r>
              <a:rPr lang="en-US" sz="1200" dirty="0"/>
              <a:t> o </a:t>
            </a:r>
            <a:r>
              <a:rPr lang="en-US" sz="1200" dirty="0" err="1"/>
              <a:t>muchos</a:t>
            </a:r>
            <a:r>
              <a:rPr lang="en-US" sz="1200" dirty="0"/>
              <a:t> </a:t>
            </a:r>
            <a:r>
              <a:rPr lang="en-US" sz="1200" dirty="0" err="1"/>
              <a:t>casos</a:t>
            </a:r>
            <a:r>
              <a:rPr lang="en-US" sz="1200" dirty="0"/>
              <a:t> que </a:t>
            </a:r>
            <a:r>
              <a:rPr lang="en-US" sz="1200" dirty="0" err="1"/>
              <a:t>probar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5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1347392" y="14101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Junit – @Test y @ParameterizedTest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631ABE0-4921-B2D9-1ED8-0ED3B94C7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1675" y="3172105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6AEFF-757D-AB9F-3164-87E6C452B55C}"/>
              </a:ext>
            </a:extLst>
          </p:cNvPr>
          <p:cNvSpPr txBox="1"/>
          <p:nvPr/>
        </p:nvSpPr>
        <p:spPr>
          <a:xfrm>
            <a:off x="3825708" y="3478923"/>
            <a:ext cx="6448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i="1" dirty="0"/>
              <a:t>Taller 3</a:t>
            </a:r>
          </a:p>
        </p:txBody>
      </p:sp>
    </p:spTree>
    <p:extLst>
      <p:ext uri="{BB962C8B-B14F-4D97-AF65-F5344CB8AC3E}">
        <p14:creationId xmlns:p14="http://schemas.microsoft.com/office/powerpoint/2010/main" val="49712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4077016" y="1360009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Temario</a:t>
            </a:r>
            <a:r>
              <a:rPr lang="en-US" sz="4000" dirty="0"/>
              <a:t> del </a:t>
            </a:r>
            <a:r>
              <a:rPr lang="en-US" sz="4000" dirty="0" err="1"/>
              <a:t>curso</a:t>
            </a:r>
            <a:r>
              <a:rPr lang="en-US" sz="4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936A5-3E7D-3756-8216-A6354629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286" y="2520200"/>
            <a:ext cx="431542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3679083" y="1377646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r>
              <a:rPr lang="en-US" sz="4000" dirty="0"/>
              <a:t> </a:t>
            </a:r>
            <a:r>
              <a:rPr lang="en-US" sz="4000" dirty="0" err="1"/>
              <a:t>realistas</a:t>
            </a: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 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75EC7-C3D6-61F1-5471-CE00BAC81778}"/>
              </a:ext>
            </a:extLst>
          </p:cNvPr>
          <p:cNvSpPr txBox="1"/>
          <p:nvPr/>
        </p:nvSpPr>
        <p:spPr>
          <a:xfrm>
            <a:off x="653935" y="2286466"/>
            <a:ext cx="11538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Conocer</a:t>
            </a:r>
            <a:r>
              <a:rPr lang="en-US" sz="2800" dirty="0"/>
              <a:t> TDD e </a:t>
            </a:r>
            <a:r>
              <a:rPr lang="en-US" sz="2800" dirty="0" err="1"/>
              <a:t>intentar</a:t>
            </a:r>
            <a:r>
              <a:rPr lang="en-US" sz="2800" dirty="0"/>
              <a:t> </a:t>
            </a:r>
            <a:r>
              <a:rPr lang="en-US" sz="2800" dirty="0" err="1"/>
              <a:t>aplicarlo</a:t>
            </a:r>
            <a:r>
              <a:rPr lang="en-US" sz="28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Aprender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b="1" dirty="0"/>
              <a:t>testing </a:t>
            </a:r>
            <a:r>
              <a:rPr lang="en-US" sz="2800" b="1" dirty="0" err="1"/>
              <a:t>unitario</a:t>
            </a:r>
            <a:endParaRPr lang="en-US" sz="2800" b="1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Entender</a:t>
            </a:r>
            <a:r>
              <a:rPr lang="en-US" sz="2800" dirty="0"/>
              <a:t> y </a:t>
            </a:r>
            <a:r>
              <a:rPr lang="en-US" sz="2800" dirty="0" err="1"/>
              <a:t>practicar</a:t>
            </a:r>
            <a:r>
              <a:rPr lang="en-US" sz="2800" dirty="0"/>
              <a:t> con </a:t>
            </a:r>
            <a:r>
              <a:rPr lang="en-US" sz="2800" b="1" dirty="0"/>
              <a:t>Junit y Mockito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Aprender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las </a:t>
            </a:r>
            <a:r>
              <a:rPr lang="en-US" sz="2800" dirty="0" err="1"/>
              <a:t>posibilidades</a:t>
            </a:r>
            <a:r>
              <a:rPr lang="en-US" sz="2800" dirty="0"/>
              <a:t> que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ofrecen</a:t>
            </a:r>
            <a:r>
              <a:rPr lang="en-US" sz="2800" dirty="0"/>
              <a:t> (</a:t>
            </a:r>
            <a:r>
              <a:rPr lang="en-US" sz="2800" dirty="0" err="1"/>
              <a:t>métodos</a:t>
            </a:r>
            <a:r>
              <a:rPr lang="en-US" sz="2800" dirty="0"/>
              <a:t>, </a:t>
            </a:r>
            <a:r>
              <a:rPr lang="en-US" sz="2800" dirty="0" err="1"/>
              <a:t>anotaciones</a:t>
            </a:r>
            <a:r>
              <a:rPr lang="en-US" sz="2800" dirty="0"/>
              <a:t>, matchers…)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Entender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usar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herramienta</a:t>
            </a:r>
            <a:r>
              <a:rPr lang="en-US" sz="2800" dirty="0"/>
              <a:t> y </a:t>
            </a:r>
            <a:r>
              <a:rPr lang="en-US" sz="2800" dirty="0" err="1"/>
              <a:t>porqué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/>
              <a:t>Y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todo</a:t>
            </a:r>
            <a:r>
              <a:rPr lang="en-US" sz="2800" dirty="0"/>
              <a:t> … </a:t>
            </a:r>
            <a:r>
              <a:rPr lang="en-US" sz="2800" b="1" dirty="0" err="1"/>
              <a:t>Practicar</a:t>
            </a:r>
            <a:r>
              <a:rPr lang="en-US" sz="2800" dirty="0"/>
              <a:t> con </a:t>
            </a:r>
            <a:r>
              <a:rPr lang="en-US" sz="2800" dirty="0" err="1"/>
              <a:t>ejemplos</a:t>
            </a:r>
            <a:r>
              <a:rPr lang="en-US" sz="2800" dirty="0"/>
              <a:t> </a:t>
            </a:r>
            <a:r>
              <a:rPr lang="en-US" sz="2800" dirty="0" err="1"/>
              <a:t>reales</a:t>
            </a:r>
            <a:r>
              <a:rPr lang="en-US" sz="2800" dirty="0"/>
              <a:t> (primero </a:t>
            </a:r>
            <a:r>
              <a:rPr lang="en-US" sz="2800" dirty="0" err="1"/>
              <a:t>ejemplos</a:t>
            </a:r>
            <a:r>
              <a:rPr lang="en-US" sz="2800" dirty="0"/>
              <a:t> </a:t>
            </a:r>
            <a:r>
              <a:rPr lang="en-US" sz="2800" dirty="0" err="1"/>
              <a:t>aislados</a:t>
            </a:r>
            <a:r>
              <a:rPr lang="en-US" sz="2800" dirty="0"/>
              <a:t>, luego </a:t>
            </a:r>
            <a:r>
              <a:rPr lang="en-US" sz="2800" dirty="0" err="1"/>
              <a:t>proyectos</a:t>
            </a:r>
            <a:r>
              <a:rPr lang="en-US" sz="2800" dirty="0"/>
              <a:t> </a:t>
            </a:r>
            <a:r>
              <a:rPr lang="en-US" sz="2800" dirty="0" err="1"/>
              <a:t>reales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4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3679083" y="1377646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r>
              <a:rPr lang="en-US" sz="4000" dirty="0"/>
              <a:t> </a:t>
            </a:r>
            <a:r>
              <a:rPr lang="en-US" sz="4000" dirty="0" err="1"/>
              <a:t>realistas</a:t>
            </a: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 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75EC7-C3D6-61F1-5471-CE00BAC81778}"/>
              </a:ext>
            </a:extLst>
          </p:cNvPr>
          <p:cNvSpPr txBox="1"/>
          <p:nvPr/>
        </p:nvSpPr>
        <p:spPr>
          <a:xfrm>
            <a:off x="653935" y="2286466"/>
            <a:ext cx="11538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Conocer</a:t>
            </a:r>
            <a:r>
              <a:rPr lang="en-US" sz="2800" dirty="0"/>
              <a:t> TDD e </a:t>
            </a:r>
            <a:r>
              <a:rPr lang="en-US" sz="2800" dirty="0" err="1"/>
              <a:t>intentar</a:t>
            </a:r>
            <a:r>
              <a:rPr lang="en-US" sz="2800" dirty="0"/>
              <a:t> </a:t>
            </a:r>
            <a:r>
              <a:rPr lang="en-US" sz="2800" dirty="0" err="1"/>
              <a:t>aplicarlo</a:t>
            </a:r>
            <a:r>
              <a:rPr lang="en-US" sz="28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Aprender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b="1" dirty="0"/>
              <a:t>testing </a:t>
            </a:r>
            <a:r>
              <a:rPr lang="en-US" sz="2800" b="1" dirty="0" err="1"/>
              <a:t>unitario</a:t>
            </a:r>
            <a:endParaRPr lang="en-US" sz="2800" b="1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Entender</a:t>
            </a:r>
            <a:r>
              <a:rPr lang="en-US" sz="2800" dirty="0"/>
              <a:t> y </a:t>
            </a:r>
            <a:r>
              <a:rPr lang="en-US" sz="2800" dirty="0" err="1"/>
              <a:t>practicar</a:t>
            </a:r>
            <a:r>
              <a:rPr lang="en-US" sz="2800" dirty="0"/>
              <a:t> con </a:t>
            </a:r>
            <a:r>
              <a:rPr lang="en-US" sz="2800" b="1" dirty="0"/>
              <a:t>Junit y Mockito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Aprender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las </a:t>
            </a:r>
            <a:r>
              <a:rPr lang="en-US" sz="2800" dirty="0" err="1"/>
              <a:t>posibilidades</a:t>
            </a:r>
            <a:r>
              <a:rPr lang="en-US" sz="2800" dirty="0"/>
              <a:t> que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ofrecen</a:t>
            </a:r>
            <a:r>
              <a:rPr lang="en-US" sz="2800" dirty="0"/>
              <a:t> (</a:t>
            </a:r>
            <a:r>
              <a:rPr lang="en-US" sz="2800" dirty="0" err="1"/>
              <a:t>métodos</a:t>
            </a:r>
            <a:r>
              <a:rPr lang="en-US" sz="2800" dirty="0"/>
              <a:t>, </a:t>
            </a:r>
            <a:r>
              <a:rPr lang="en-US" sz="2800" dirty="0" err="1"/>
              <a:t>anotaciones</a:t>
            </a:r>
            <a:r>
              <a:rPr lang="en-US" sz="2800" dirty="0"/>
              <a:t>, matchers…)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 err="1"/>
              <a:t>Entender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usar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herramienta</a:t>
            </a:r>
            <a:r>
              <a:rPr lang="en-US" sz="2800" dirty="0"/>
              <a:t> y </a:t>
            </a:r>
            <a:r>
              <a:rPr lang="en-US" sz="2800" dirty="0" err="1"/>
              <a:t>porqué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sz="2800" dirty="0"/>
              <a:t>Y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todo</a:t>
            </a:r>
            <a:r>
              <a:rPr lang="en-US" sz="2800" dirty="0"/>
              <a:t> … </a:t>
            </a:r>
            <a:r>
              <a:rPr lang="en-US" sz="2800" b="1" dirty="0" err="1"/>
              <a:t>Practicar</a:t>
            </a:r>
            <a:r>
              <a:rPr lang="en-US" sz="2800" dirty="0"/>
              <a:t> con </a:t>
            </a:r>
            <a:r>
              <a:rPr lang="en-US" sz="2800" dirty="0" err="1"/>
              <a:t>ejemplos</a:t>
            </a:r>
            <a:r>
              <a:rPr lang="en-US" sz="2800" dirty="0"/>
              <a:t> </a:t>
            </a:r>
            <a:r>
              <a:rPr lang="en-US" sz="2800" dirty="0" err="1"/>
              <a:t>reales</a:t>
            </a:r>
            <a:r>
              <a:rPr lang="en-US" sz="2800" dirty="0"/>
              <a:t> (primero </a:t>
            </a:r>
            <a:r>
              <a:rPr lang="en-US" sz="2800" dirty="0" err="1"/>
              <a:t>ejemplos</a:t>
            </a:r>
            <a:r>
              <a:rPr lang="en-US" sz="2800" dirty="0"/>
              <a:t> </a:t>
            </a:r>
            <a:r>
              <a:rPr lang="en-US" sz="2800" dirty="0" err="1"/>
              <a:t>aislados</a:t>
            </a:r>
            <a:r>
              <a:rPr lang="en-US" sz="2800" dirty="0"/>
              <a:t>, luego </a:t>
            </a:r>
            <a:r>
              <a:rPr lang="en-US" sz="2800" dirty="0" err="1"/>
              <a:t>proyectos</a:t>
            </a:r>
            <a:r>
              <a:rPr lang="en-US" sz="2800" dirty="0"/>
              <a:t> </a:t>
            </a:r>
            <a:r>
              <a:rPr lang="en-US" sz="2800" dirty="0" err="1"/>
              <a:t>reales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92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2138150" y="1481571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Por </a:t>
            </a:r>
            <a:r>
              <a:rPr lang="en-US" sz="4000" dirty="0" err="1"/>
              <a:t>dónde</a:t>
            </a:r>
            <a:r>
              <a:rPr lang="en-US" sz="4000" dirty="0"/>
              <a:t> </a:t>
            </a:r>
            <a:r>
              <a:rPr lang="en-US" sz="4000" dirty="0" err="1"/>
              <a:t>empezamos</a:t>
            </a:r>
            <a:r>
              <a:rPr lang="en-US" sz="4000" dirty="0"/>
              <a:t>… ? -&gt; TDD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0D0D8-8539-183E-E9F9-44CF9C74A434}"/>
              </a:ext>
            </a:extLst>
          </p:cNvPr>
          <p:cNvSpPr txBox="1"/>
          <p:nvPr/>
        </p:nvSpPr>
        <p:spPr>
          <a:xfrm>
            <a:off x="653935" y="2286466"/>
            <a:ext cx="115380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es </a:t>
            </a:r>
            <a:r>
              <a:rPr lang="en-US" sz="2000" dirty="0" err="1"/>
              <a:t>el</a:t>
            </a:r>
            <a:r>
              <a:rPr lang="en-US" sz="2000" dirty="0"/>
              <a:t> TDD?</a:t>
            </a:r>
          </a:p>
          <a:p>
            <a:endParaRPr lang="en-US" sz="2000" dirty="0"/>
          </a:p>
          <a:p>
            <a:r>
              <a:rPr lang="en-US" sz="2000" dirty="0"/>
              <a:t>Test-Driven Development, o Desarrollo </a:t>
            </a:r>
            <a:r>
              <a:rPr lang="en-US" sz="2000" dirty="0" err="1"/>
              <a:t>guiado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pruebas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Metodología</a:t>
            </a:r>
            <a:r>
              <a:rPr lang="en-US" sz="2000" dirty="0"/>
              <a:t> de Desarrollo de Software </a:t>
            </a:r>
            <a:r>
              <a:rPr lang="en-US" sz="2000" dirty="0" err="1"/>
              <a:t>en</a:t>
            </a:r>
            <a:r>
              <a:rPr lang="en-US" sz="2000" dirty="0"/>
              <a:t> la que primero se </a:t>
            </a:r>
            <a:r>
              <a:rPr lang="en-US" sz="2000" dirty="0" err="1"/>
              <a:t>escriben</a:t>
            </a:r>
            <a:r>
              <a:rPr lang="en-US" sz="2000" dirty="0"/>
              <a:t> las </a:t>
            </a:r>
            <a:r>
              <a:rPr lang="en-US" sz="2000" dirty="0" err="1"/>
              <a:t>pruebas</a:t>
            </a:r>
            <a:r>
              <a:rPr lang="en-US" sz="2000" dirty="0"/>
              <a:t>, antes de </a:t>
            </a:r>
            <a:r>
              <a:rPr lang="en-US" sz="2000" dirty="0" err="1"/>
              <a:t>implementar</a:t>
            </a:r>
            <a:r>
              <a:rPr lang="en-US" sz="2000" dirty="0"/>
              <a:t> la </a:t>
            </a:r>
            <a:r>
              <a:rPr lang="en-US" sz="2000" dirty="0" err="1"/>
              <a:t>funcionalidad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1. Se escribe </a:t>
            </a:r>
            <a:r>
              <a:rPr lang="en-US" sz="2000" dirty="0" err="1"/>
              <a:t>el</a:t>
            </a:r>
            <a:r>
              <a:rPr lang="en-US" sz="2000" dirty="0"/>
              <a:t> test</a:t>
            </a:r>
          </a:p>
          <a:p>
            <a:r>
              <a:rPr lang="en-US" sz="2000" dirty="0"/>
              <a:t>2. El test </a:t>
            </a:r>
            <a:r>
              <a:rPr lang="en-US" sz="2000" dirty="0" err="1"/>
              <a:t>debería</a:t>
            </a:r>
            <a:r>
              <a:rPr lang="en-US" sz="2000" dirty="0"/>
              <a:t> </a:t>
            </a:r>
            <a:r>
              <a:rPr lang="en-US" sz="2000" dirty="0" err="1"/>
              <a:t>fallar</a:t>
            </a:r>
            <a:r>
              <a:rPr lang="en-US" sz="2000" dirty="0"/>
              <a:t>    </a:t>
            </a:r>
          </a:p>
          <a:p>
            <a:r>
              <a:rPr lang="en-US" sz="2000" dirty="0"/>
              <a:t>3. Se escribe la </a:t>
            </a:r>
            <a:r>
              <a:rPr lang="en-US" sz="2000" dirty="0" err="1"/>
              <a:t>lógica</a:t>
            </a:r>
            <a:r>
              <a:rPr lang="en-US" sz="2000" dirty="0"/>
              <a:t> </a:t>
            </a:r>
          </a:p>
          <a:p>
            <a:r>
              <a:rPr lang="en-US" sz="2000" dirty="0"/>
              <a:t>4. El test </a:t>
            </a:r>
            <a:r>
              <a:rPr lang="en-US" sz="2000" dirty="0" err="1"/>
              <a:t>pasa</a:t>
            </a:r>
            <a:r>
              <a:rPr lang="en-US" sz="2000" dirty="0"/>
              <a:t> </a:t>
            </a:r>
          </a:p>
          <a:p>
            <a:r>
              <a:rPr lang="en-US" sz="2000" dirty="0"/>
              <a:t>5. Refactor ? (Si </a:t>
            </a:r>
            <a:r>
              <a:rPr lang="en-US" sz="2000" dirty="0" err="1"/>
              <a:t>fuera</a:t>
            </a:r>
            <a:r>
              <a:rPr lang="en-US" sz="2000" dirty="0"/>
              <a:t> </a:t>
            </a:r>
            <a:r>
              <a:rPr lang="en-US" sz="2000" dirty="0" err="1"/>
              <a:t>necesario</a:t>
            </a:r>
            <a:r>
              <a:rPr lang="en-US" sz="20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EFBE3-D9DA-3685-C19D-8E4B317F6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202" y="5048912"/>
            <a:ext cx="310332" cy="327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8EC3C-56CC-E7B2-F144-C74A502B7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95" y="4472252"/>
            <a:ext cx="324125" cy="3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2138150" y="1481571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Por </a:t>
            </a:r>
            <a:r>
              <a:rPr lang="en-US" sz="4000" dirty="0" err="1"/>
              <a:t>dónde</a:t>
            </a:r>
            <a:r>
              <a:rPr lang="en-US" sz="4000" dirty="0"/>
              <a:t> </a:t>
            </a:r>
            <a:r>
              <a:rPr lang="en-US" sz="4000" dirty="0" err="1"/>
              <a:t>empezamos</a:t>
            </a:r>
            <a:r>
              <a:rPr lang="en-US" sz="4000" dirty="0"/>
              <a:t>… ? -&gt; TDD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0D0D8-8539-183E-E9F9-44CF9C74A434}"/>
              </a:ext>
            </a:extLst>
          </p:cNvPr>
          <p:cNvSpPr txBox="1"/>
          <p:nvPr/>
        </p:nvSpPr>
        <p:spPr>
          <a:xfrm>
            <a:off x="653935" y="2286466"/>
            <a:ext cx="11538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Ventajas</a:t>
            </a:r>
            <a:r>
              <a:rPr lang="en-US" sz="2000" dirty="0"/>
              <a:t>:</a:t>
            </a:r>
          </a:p>
          <a:p>
            <a:r>
              <a:rPr lang="en-US" sz="2000" dirty="0"/>
              <a:t>-&gt; </a:t>
            </a:r>
            <a:r>
              <a:rPr lang="en-US" sz="2000" dirty="0" err="1"/>
              <a:t>Desarrollos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limpios</a:t>
            </a:r>
            <a:r>
              <a:rPr lang="en-US" sz="2000" dirty="0"/>
              <a:t>.</a:t>
            </a:r>
          </a:p>
          <a:p>
            <a:r>
              <a:rPr lang="en-US" sz="2000" dirty="0"/>
              <a:t>-&gt; La </a:t>
            </a:r>
            <a:r>
              <a:rPr lang="en-US" sz="2000" dirty="0" err="1"/>
              <a:t>funcionalidad</a:t>
            </a:r>
            <a:r>
              <a:rPr lang="en-US" sz="2000" dirty="0"/>
              <a:t> se </a:t>
            </a:r>
            <a:r>
              <a:rPr lang="en-US" sz="2000" dirty="0" err="1"/>
              <a:t>piensa</a:t>
            </a:r>
            <a:r>
              <a:rPr lang="en-US" sz="2000" dirty="0"/>
              <a:t> </a:t>
            </a:r>
            <a:r>
              <a:rPr lang="en-US" sz="2000" dirty="0" err="1"/>
              <a:t>mejor</a:t>
            </a:r>
            <a:endParaRPr lang="en-US" sz="2000" dirty="0"/>
          </a:p>
          <a:p>
            <a:r>
              <a:rPr lang="en-US" sz="2000" dirty="0"/>
              <a:t>-&gt; Se le da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importancia</a:t>
            </a:r>
            <a:r>
              <a:rPr lang="en-US" sz="2000" dirty="0"/>
              <a:t> al testing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Inconvenientes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-&gt; </a:t>
            </a:r>
            <a:r>
              <a:rPr lang="en-US" sz="2000" dirty="0" err="1"/>
              <a:t>Requiere</a:t>
            </a:r>
            <a:r>
              <a:rPr lang="en-US" sz="2000" dirty="0"/>
              <a:t> un </a:t>
            </a:r>
            <a:r>
              <a:rPr lang="en-US" sz="2000" dirty="0" err="1"/>
              <a:t>conocimiento</a:t>
            </a:r>
            <a:r>
              <a:rPr lang="en-US" sz="2000" dirty="0"/>
              <a:t> Avanzado de las </a:t>
            </a:r>
            <a:r>
              <a:rPr lang="en-US" sz="2000" dirty="0" err="1"/>
              <a:t>herramientas</a:t>
            </a:r>
            <a:r>
              <a:rPr lang="en-US" sz="2000" dirty="0"/>
              <a:t> de testing</a:t>
            </a:r>
          </a:p>
          <a:p>
            <a:r>
              <a:rPr lang="en-US" sz="2000" dirty="0"/>
              <a:t>-&gt; </a:t>
            </a:r>
            <a:r>
              <a:rPr lang="en-US" sz="2000" dirty="0" err="1"/>
              <a:t>Requiere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vision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amplia</a:t>
            </a:r>
            <a:r>
              <a:rPr lang="en-US" sz="2000" dirty="0"/>
              <a:t> y global del Desarrollo de software</a:t>
            </a:r>
          </a:p>
          <a:p>
            <a:r>
              <a:rPr lang="en-US" sz="2000" dirty="0"/>
              <a:t>-&gt; En mi opinion y </a:t>
            </a:r>
            <a:r>
              <a:rPr lang="en-US" sz="2000" dirty="0" err="1"/>
              <a:t>experiencia</a:t>
            </a:r>
            <a:r>
              <a:rPr lang="en-US" sz="2000" dirty="0"/>
              <a:t>, require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(</a:t>
            </a:r>
            <a:r>
              <a:rPr lang="en-US" sz="2000" dirty="0" err="1"/>
              <a:t>aunque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que sea </a:t>
            </a:r>
            <a:r>
              <a:rPr lang="en-US" sz="2000" dirty="0" err="1"/>
              <a:t>tiempo</a:t>
            </a:r>
            <a:r>
              <a:rPr lang="en-US" sz="2000" dirty="0"/>
              <a:t> que luego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ahorremos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tarde</a:t>
            </a:r>
            <a:r>
              <a:rPr lang="en-US" sz="2000" dirty="0"/>
              <a:t> ;) 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-&gt; </a:t>
            </a:r>
            <a:r>
              <a:rPr lang="en-US" sz="2000" b="1" dirty="0"/>
              <a:t>Una </a:t>
            </a:r>
            <a:r>
              <a:rPr lang="en-US" sz="2000" b="1" dirty="0" err="1"/>
              <a:t>metodología</a:t>
            </a:r>
            <a:r>
              <a:rPr lang="en-US" sz="2000" b="1" dirty="0"/>
              <a:t> </a:t>
            </a:r>
            <a:r>
              <a:rPr lang="en-US" sz="2000" b="1" dirty="0" err="1"/>
              <a:t>más</a:t>
            </a:r>
            <a:r>
              <a:rPr lang="en-US" sz="2000" dirty="0"/>
              <a:t>, que </a:t>
            </a:r>
            <a:r>
              <a:rPr lang="en-US" sz="2000" dirty="0" err="1"/>
              <a:t>dependerá</a:t>
            </a:r>
            <a:r>
              <a:rPr lang="en-US" sz="2000" dirty="0"/>
              <a:t> de </a:t>
            </a:r>
            <a:r>
              <a:rPr lang="en-US" sz="2000" dirty="0" err="1"/>
              <a:t>nuestro</a:t>
            </a:r>
            <a:r>
              <a:rPr lang="en-US" sz="2000" dirty="0"/>
              <a:t> Proyecto,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enfoque</a:t>
            </a:r>
            <a:r>
              <a:rPr lang="en-US" sz="2000" dirty="0"/>
              <a:t> personal, etc.</a:t>
            </a:r>
          </a:p>
        </p:txBody>
      </p:sp>
    </p:spTree>
    <p:extLst>
      <p:ext uri="{BB962C8B-B14F-4D97-AF65-F5344CB8AC3E}">
        <p14:creationId xmlns:p14="http://schemas.microsoft.com/office/powerpoint/2010/main" val="40356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2561483" y="1464281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 </a:t>
            </a:r>
            <a:r>
              <a:rPr lang="en-US" sz="4000" dirty="0" err="1"/>
              <a:t>ejemplo</a:t>
            </a:r>
            <a:r>
              <a:rPr lang="en-US" sz="4000" dirty="0"/>
              <a:t> </a:t>
            </a:r>
            <a:r>
              <a:rPr lang="en-US" sz="4000" dirty="0" err="1"/>
              <a:t>muy</a:t>
            </a:r>
            <a:r>
              <a:rPr lang="en-US" sz="4000" dirty="0"/>
              <a:t> </a:t>
            </a:r>
            <a:r>
              <a:rPr lang="en-US" sz="4000" dirty="0" err="1"/>
              <a:t>sencillo</a:t>
            </a:r>
            <a:r>
              <a:rPr lang="en-US" sz="4000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03AB3-6B2A-E4AE-8BE7-407B2DC7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8" y="2577702"/>
            <a:ext cx="3340810" cy="2630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48310-204C-97AE-CCEB-2D178782F40A}"/>
              </a:ext>
            </a:extLst>
          </p:cNvPr>
          <p:cNvSpPr txBox="1"/>
          <p:nvPr/>
        </p:nvSpPr>
        <p:spPr>
          <a:xfrm>
            <a:off x="321261" y="2228125"/>
            <a:ext cx="39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SimpleServiceTest.java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5F564-ED84-96EE-C3CF-FE5CF93197EA}"/>
              </a:ext>
            </a:extLst>
          </p:cNvPr>
          <p:cNvSpPr txBox="1"/>
          <p:nvPr/>
        </p:nvSpPr>
        <p:spPr>
          <a:xfrm>
            <a:off x="3850733" y="2204362"/>
            <a:ext cx="39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SimpleService.java   (Sin </a:t>
            </a:r>
            <a:r>
              <a:rPr lang="en-US" sz="1200" dirty="0" err="1"/>
              <a:t>implementar</a:t>
            </a:r>
            <a:r>
              <a:rPr lang="en-US" sz="1200" dirty="0"/>
              <a:t>,  Test     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95D037-63A8-765B-EEBF-BE1DE4690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865" y="2577702"/>
            <a:ext cx="3370856" cy="3139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1C8F40-A890-CFA6-811D-B27D146EFEDC}"/>
              </a:ext>
            </a:extLst>
          </p:cNvPr>
          <p:cNvSpPr txBox="1"/>
          <p:nvPr/>
        </p:nvSpPr>
        <p:spPr>
          <a:xfrm>
            <a:off x="7315057" y="2228126"/>
            <a:ext cx="39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SimpleService.java   (</a:t>
            </a:r>
            <a:r>
              <a:rPr lang="en-US" sz="1200" dirty="0" err="1"/>
              <a:t>Implementado</a:t>
            </a:r>
            <a:r>
              <a:rPr lang="en-US" sz="1200" dirty="0"/>
              <a:t>, Test OK 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6C53FE-FD92-8968-FF01-BD74A10E4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208" y="2269674"/>
            <a:ext cx="197796" cy="208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F0C57F-E30A-A860-3040-3889EEB51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342" y="2254605"/>
            <a:ext cx="180053" cy="1729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5CC255-6399-D477-4104-A16B16505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636" y="2577702"/>
            <a:ext cx="3340811" cy="31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3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EC47CC-52A2-4C6B-DF91-B5BA67AF1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6F8979-F417-3360-EC33-9D314848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049" y="222322"/>
            <a:ext cx="2219635" cy="1019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51A76B-1473-8979-A4A4-AE10A5C2EA7F}"/>
              </a:ext>
            </a:extLst>
          </p:cNvPr>
          <p:cNvSpPr txBox="1"/>
          <p:nvPr/>
        </p:nvSpPr>
        <p:spPr>
          <a:xfrm>
            <a:off x="3128750" y="1464281"/>
            <a:ext cx="1153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Automatización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7C09-F52C-B493-401F-66B5E79C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6" y="290629"/>
            <a:ext cx="1676681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0D0D8-8539-183E-E9F9-44CF9C74A434}"/>
              </a:ext>
            </a:extLst>
          </p:cNvPr>
          <p:cNvSpPr txBox="1"/>
          <p:nvPr/>
        </p:nvSpPr>
        <p:spPr>
          <a:xfrm>
            <a:off x="653935" y="2286466"/>
            <a:ext cx="11538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es </a:t>
            </a:r>
            <a:r>
              <a:rPr lang="en-US" sz="2000" b="1" dirty="0" err="1"/>
              <a:t>Automatizar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Automatización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Java se </a:t>
            </a:r>
            <a:r>
              <a:rPr lang="en-US" sz="2000" dirty="0" err="1"/>
              <a:t>refiere</a:t>
            </a:r>
            <a:r>
              <a:rPr lang="en-US" sz="2000" dirty="0"/>
              <a:t> a transformer un </a:t>
            </a:r>
            <a:r>
              <a:rPr lang="en-US" sz="2000" dirty="0" err="1"/>
              <a:t>proceso</a:t>
            </a:r>
            <a:r>
              <a:rPr lang="en-US" sz="2000" dirty="0"/>
              <a:t> manual </a:t>
            </a:r>
            <a:r>
              <a:rPr lang="en-US" sz="2000" dirty="0" err="1"/>
              <a:t>en</a:t>
            </a:r>
            <a:r>
              <a:rPr lang="en-US" sz="2000" dirty="0"/>
              <a:t> algo </a:t>
            </a:r>
            <a:r>
              <a:rPr lang="en-US" sz="2000" dirty="0" err="1"/>
              <a:t>automático</a:t>
            </a:r>
            <a:r>
              <a:rPr lang="en-US" sz="2000" dirty="0"/>
              <a:t>… </a:t>
            </a:r>
            <a:r>
              <a:rPr lang="en-US" sz="2000" dirty="0" err="1"/>
              <a:t>ya</a:t>
            </a:r>
            <a:r>
              <a:rPr lang="en-US" sz="2000" dirty="0"/>
              <a:t> sea la </a:t>
            </a:r>
            <a:r>
              <a:rPr lang="en-US" sz="2000" dirty="0" err="1"/>
              <a:t>construcción</a:t>
            </a:r>
            <a:r>
              <a:rPr lang="en-US" sz="2000" dirty="0"/>
              <a:t> de un Proyecto,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despliegue</a:t>
            </a:r>
            <a:r>
              <a:rPr lang="en-US" sz="2000" dirty="0"/>
              <a:t>, las </a:t>
            </a:r>
            <a:r>
              <a:rPr lang="en-US" sz="2000" dirty="0" err="1"/>
              <a:t>validaciones</a:t>
            </a:r>
            <a:r>
              <a:rPr lang="en-US" sz="2000" dirty="0"/>
              <a:t>… o </a:t>
            </a:r>
            <a:r>
              <a:rPr lang="en-US" sz="2000" b="1" dirty="0"/>
              <a:t>EL TESTING </a:t>
            </a:r>
          </a:p>
          <a:p>
            <a:endParaRPr lang="en-US" sz="2000" dirty="0"/>
          </a:p>
          <a:p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que </a:t>
            </a:r>
            <a:r>
              <a:rPr lang="en-US" sz="2000" dirty="0" err="1"/>
              <a:t>querramos</a:t>
            </a:r>
            <a:r>
              <a:rPr lang="en-US" sz="2000" dirty="0"/>
              <a:t> </a:t>
            </a:r>
            <a:r>
              <a:rPr lang="en-US" sz="2000" dirty="0" err="1"/>
              <a:t>desarrollar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funcionalidad</a:t>
            </a:r>
            <a:r>
              <a:rPr lang="en-US" sz="2000" dirty="0"/>
              <a:t>, o </a:t>
            </a:r>
            <a:r>
              <a:rPr lang="en-US" sz="2000" dirty="0" err="1"/>
              <a:t>hacer</a:t>
            </a:r>
            <a:r>
              <a:rPr lang="en-US" sz="2000" dirty="0"/>
              <a:t> un push a un </a:t>
            </a:r>
            <a:r>
              <a:rPr lang="en-US" sz="2000" dirty="0" err="1"/>
              <a:t>repositorio</a:t>
            </a:r>
            <a:r>
              <a:rPr lang="en-US" sz="2000" dirty="0"/>
              <a:t>, </a:t>
            </a:r>
            <a:r>
              <a:rPr lang="en-US" sz="2000" dirty="0" err="1"/>
              <a:t>desplegar</a:t>
            </a:r>
            <a:r>
              <a:rPr lang="en-US" sz="2000" dirty="0"/>
              <a:t>… </a:t>
            </a:r>
            <a:r>
              <a:rPr lang="en-US" sz="2000" dirty="0" err="1"/>
              <a:t>podremos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serie</a:t>
            </a:r>
            <a:r>
              <a:rPr lang="en-US" sz="2000" dirty="0"/>
              <a:t> de TEST que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permitirán</a:t>
            </a:r>
            <a:r>
              <a:rPr lang="en-US" sz="2000" dirty="0"/>
              <a:t> </a:t>
            </a:r>
            <a:r>
              <a:rPr lang="en-US" sz="2000" dirty="0" err="1"/>
              <a:t>comprobar</a:t>
            </a:r>
            <a:r>
              <a:rPr lang="en-US" sz="2000" dirty="0"/>
              <a:t> que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funcionalidad</a:t>
            </a:r>
            <a:r>
              <a:rPr lang="en-US" sz="2000" dirty="0"/>
              <a:t> no se ha roto, y que </a:t>
            </a:r>
            <a:r>
              <a:rPr lang="en-US" sz="2000" dirty="0" err="1"/>
              <a:t>cumple</a:t>
            </a:r>
            <a:r>
              <a:rPr lang="en-US" sz="2000" dirty="0"/>
              <a:t> con lo </a:t>
            </a:r>
            <a:r>
              <a:rPr lang="en-US" sz="2000" dirty="0" err="1"/>
              <a:t>esperado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Dentro</a:t>
            </a:r>
            <a:r>
              <a:rPr lang="en-US" sz="2000" dirty="0"/>
              <a:t> de la </a:t>
            </a:r>
            <a:r>
              <a:rPr lang="en-US" sz="2000" dirty="0" err="1"/>
              <a:t>automatización</a:t>
            </a:r>
            <a:r>
              <a:rPr lang="en-US" sz="2000" dirty="0"/>
              <a:t> de test, </a:t>
            </a:r>
            <a:r>
              <a:rPr lang="en-US" sz="2000" dirty="0" err="1"/>
              <a:t>encontraremos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/>
              <a:t>Pruebas</a:t>
            </a:r>
            <a:r>
              <a:rPr lang="en-US" sz="2000" dirty="0"/>
              <a:t> </a:t>
            </a:r>
            <a:r>
              <a:rPr lang="en-US" sz="2000" dirty="0" err="1"/>
              <a:t>unitarias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/>
              <a:t>Pruebas</a:t>
            </a:r>
            <a:r>
              <a:rPr lang="en-US" sz="2000" dirty="0"/>
              <a:t> de </a:t>
            </a:r>
            <a:r>
              <a:rPr lang="en-US" sz="2000" dirty="0" err="1"/>
              <a:t>integración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/>
              <a:t>Pruebas</a:t>
            </a:r>
            <a:r>
              <a:rPr lang="en-US" sz="2000" dirty="0"/>
              <a:t> de </a:t>
            </a:r>
            <a:r>
              <a:rPr lang="en-US" sz="2000" dirty="0" err="1"/>
              <a:t>regresión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/>
              <a:t>Pruebas</a:t>
            </a:r>
            <a:r>
              <a:rPr lang="en-US" sz="2000" dirty="0"/>
              <a:t> End-to-End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2849966"/>
      </p:ext>
    </p:extLst>
  </p:cSld>
  <p:clrMapOvr>
    <a:masterClrMapping/>
  </p:clrMapOvr>
</p:sld>
</file>

<file path=ppt/theme/theme1.xml><?xml version="1.0" encoding="utf-8"?>
<a:theme xmlns:a="http://schemas.openxmlformats.org/drawingml/2006/main" name="AZ_Global_2022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Z_Global_2022" id="{4F161A82-6664-463E-A1BD-DDB8E3AF128D}" vid="{1E52ACC4-BA46-475D-8A1F-59D8623835E0}"/>
    </a:ext>
  </a:extLst>
</a:theme>
</file>

<file path=ppt/theme/theme2.xml><?xml version="1.0" encoding="utf-8"?>
<a:theme xmlns:a="http://schemas.openxmlformats.org/drawingml/2006/main" name="Divider + end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4DA1B7E2-AE31-424E-8483-824756D41169}"/>
    </a:ext>
  </a:extLst>
</a:theme>
</file>

<file path=ppt/theme/theme3.xml><?xml version="1.0" encoding="utf-8"?>
<a:theme xmlns:a="http://schemas.openxmlformats.org/drawingml/2006/main" name="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08400C5C-446E-47DA-961F-FEB8852D2A55}"/>
    </a:ext>
  </a:extLst>
</a:theme>
</file>

<file path=ppt/theme/theme4.xml><?xml version="1.0" encoding="utf-8"?>
<a:theme xmlns:a="http://schemas.openxmlformats.org/drawingml/2006/main" name="Content charts blu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68A4BE0F-2471-43F2-A53D-1955CFB6D713}"/>
    </a:ext>
  </a:extLst>
</a:theme>
</file>

<file path=ppt/theme/theme5.xml><?xml version="1.0" encoding="utf-8"?>
<a:theme xmlns:a="http://schemas.openxmlformats.org/drawingml/2006/main" name="1_Divider + end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4DA1B7E2-AE31-424E-8483-824756D41169}"/>
    </a:ext>
  </a:extLst>
</a:theme>
</file>

<file path=ppt/theme/theme6.xml><?xml version="1.0" encoding="utf-8"?>
<a:theme xmlns:a="http://schemas.openxmlformats.org/drawingml/2006/main" name="1_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08400C5C-446E-47DA-961F-FEB8852D2A55}"/>
    </a:ext>
  </a:extLst>
</a:theme>
</file>

<file path=ppt/theme/theme7.xml><?xml version="1.0" encoding="utf-8"?>
<a:theme xmlns:a="http://schemas.openxmlformats.org/drawingml/2006/main" name="1_Content charts blu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68A4BE0F-2471-43F2-A53D-1955CFB6D713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AZ_Global_2022</Template>
  <TotalTime>0</TotalTime>
  <Words>1034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Wingdings</vt:lpstr>
      <vt:lpstr>AZ_Global_2022</vt:lpstr>
      <vt:lpstr>Divider + end charts</vt:lpstr>
      <vt:lpstr>Content charts white</vt:lpstr>
      <vt:lpstr>Content charts blue</vt:lpstr>
      <vt:lpstr>1_Divider + end charts</vt:lpstr>
      <vt:lpstr>1_Content charts white</vt:lpstr>
      <vt:lpstr>1_Content charts blue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Diaz, Adrian (Allianz Direct)</dc:creator>
  <cp:lastModifiedBy>Fernandez Diaz, Adrian (Allianz Direct)</cp:lastModifiedBy>
  <cp:revision>11</cp:revision>
  <dcterms:created xsi:type="dcterms:W3CDTF">2024-10-11T08:52:24Z</dcterms:created>
  <dcterms:modified xsi:type="dcterms:W3CDTF">2024-10-14T07:35:59Z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2024-10-11T09:56:48Z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1943b6bc-2e07-4432-ad3e-b472dd14b770</vt:lpwstr>
  </property>
  <property fmtid="{D5CDD505-2E9C-101B-9397-08002B2CF9AE}" pid="8" name="MSIP_Label_863bc15e-e7bf-41c1-bdb3-03882d8a2e2c_ContentBits">
    <vt:lpwstr>1</vt:lpwstr>
  </property>
  <property fmtid="{D5CDD505-2E9C-101B-9397-08002B2CF9AE}" pid="9" name="ClassificationContentMarkingHeaderLocations">
    <vt:lpwstr>AZ_Global_2022:5\Divider + end charts:5\Content charts white:6\Content charts blue:3\1_Divider + end charts:5\1_Content charts white:6\1_Content charts blue:3\Office Theme:8</vt:lpwstr>
  </property>
  <property fmtid="{D5CDD505-2E9C-101B-9397-08002B2CF9AE}" pid="10" name="ClassificationContentMarkingHeaderText">
    <vt:lpwstr>Internal</vt:lpwstr>
  </property>
</Properties>
</file>