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5" r:id="rId6"/>
    <p:sldId id="262" r:id="rId7"/>
    <p:sldId id="260" r:id="rId8"/>
    <p:sldId id="263" r:id="rId9"/>
    <p:sldId id="264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1782" y="2966847"/>
            <a:ext cx="7766936" cy="1646302"/>
          </a:xfrm>
        </p:spPr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entrega</a:t>
            </a:r>
            <a:r>
              <a:rPr lang="es-ES" sz="1400" dirty="0">
                <a:solidFill>
                  <a:schemeClr val="accent3"/>
                </a:solidFill>
              </a:rPr>
              <a:t/>
            </a:r>
            <a:br>
              <a:rPr lang="es-ES" sz="1400" dirty="0">
                <a:solidFill>
                  <a:schemeClr val="accent3"/>
                </a:solidFill>
              </a:rPr>
            </a:br>
            <a:r>
              <a:rPr lang="es-ES" sz="1400" dirty="0">
                <a:solidFill>
                  <a:schemeClr val="accent3"/>
                </a:solidFill>
              </a:rPr>
              <a:t>Fundamentos de ingeniería de </a:t>
            </a:r>
            <a:r>
              <a:rPr lang="es-ES" sz="1400" dirty="0" smtClean="0">
                <a:solidFill>
                  <a:schemeClr val="accent3"/>
                </a:solidFill>
              </a:rPr>
              <a:t>software</a:t>
            </a:r>
            <a:br>
              <a:rPr lang="es-ES" sz="1400" dirty="0" smtClean="0">
                <a:solidFill>
                  <a:schemeClr val="accent3"/>
                </a:solidFill>
              </a:rPr>
            </a:br>
            <a:r>
              <a:rPr lang="es-ES" sz="1400" dirty="0">
                <a:solidFill>
                  <a:schemeClr val="accent3"/>
                </a:solidFill>
              </a:rPr>
              <a:t>Primer semestre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1696" y="4045509"/>
            <a:ext cx="3709245" cy="222195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dirty="0" smtClean="0">
                <a:solidFill>
                  <a:schemeClr val="accent3"/>
                </a:solidFill>
              </a:rPr>
              <a:t>INTEGRANTES</a:t>
            </a:r>
          </a:p>
          <a:p>
            <a:pPr algn="ctr"/>
            <a:r>
              <a:rPr lang="es-ES" dirty="0" smtClean="0"/>
              <a:t>Alvarado </a:t>
            </a:r>
            <a:r>
              <a:rPr lang="es-ES" dirty="0" err="1" smtClean="0"/>
              <a:t>Interián</a:t>
            </a:r>
            <a:r>
              <a:rPr lang="es-ES" dirty="0" smtClean="0"/>
              <a:t>, Rubén Enrique</a:t>
            </a:r>
          </a:p>
          <a:p>
            <a:pPr algn="ctr"/>
            <a:r>
              <a:rPr lang="es-ES" dirty="0" err="1" smtClean="0"/>
              <a:t>Berzunza</a:t>
            </a:r>
            <a:r>
              <a:rPr lang="es-ES" dirty="0" smtClean="0"/>
              <a:t> </a:t>
            </a:r>
            <a:r>
              <a:rPr lang="es-ES" dirty="0" err="1" smtClean="0"/>
              <a:t>Ramirez</a:t>
            </a:r>
            <a:r>
              <a:rPr lang="es-ES" dirty="0" smtClean="0"/>
              <a:t>, </a:t>
            </a:r>
            <a:r>
              <a:rPr lang="es-ES" dirty="0" err="1" smtClean="0"/>
              <a:t>Melhem</a:t>
            </a:r>
            <a:r>
              <a:rPr lang="es-ES" dirty="0" smtClean="0"/>
              <a:t> Abraham</a:t>
            </a:r>
          </a:p>
          <a:p>
            <a:pPr algn="ctr"/>
            <a:r>
              <a:rPr lang="es-ES" dirty="0" smtClean="0"/>
              <a:t>Caamal </a:t>
            </a:r>
            <a:r>
              <a:rPr lang="es-ES" dirty="0" err="1" smtClean="0"/>
              <a:t>Dzib</a:t>
            </a:r>
            <a:r>
              <a:rPr lang="es-ES" dirty="0" smtClean="0"/>
              <a:t>, </a:t>
            </a:r>
            <a:r>
              <a:rPr lang="es-ES" dirty="0" err="1" smtClean="0"/>
              <a:t>Adal</a:t>
            </a:r>
            <a:r>
              <a:rPr lang="es-ES" dirty="0" smtClean="0"/>
              <a:t> </a:t>
            </a:r>
            <a:r>
              <a:rPr lang="es-ES" dirty="0" err="1" smtClean="0"/>
              <a:t>Jefte</a:t>
            </a:r>
            <a:endParaRPr lang="es-ES" dirty="0" smtClean="0"/>
          </a:p>
          <a:p>
            <a:pPr algn="ctr"/>
            <a:r>
              <a:rPr lang="es-ES" dirty="0" smtClean="0"/>
              <a:t>Fonseca </a:t>
            </a:r>
            <a:r>
              <a:rPr lang="es-ES" dirty="0" err="1" smtClean="0"/>
              <a:t>Loría</a:t>
            </a:r>
            <a:r>
              <a:rPr lang="es-ES" dirty="0" smtClean="0"/>
              <a:t>, Adrián</a:t>
            </a:r>
          </a:p>
          <a:p>
            <a:pPr algn="ctr"/>
            <a:r>
              <a:rPr lang="es-ES" dirty="0" smtClean="0"/>
              <a:t>Gómez </a:t>
            </a:r>
            <a:r>
              <a:rPr lang="es-ES" dirty="0" err="1" smtClean="0"/>
              <a:t>Herguera</a:t>
            </a:r>
            <a:r>
              <a:rPr lang="es-ES" dirty="0" smtClean="0"/>
              <a:t>, Miguel Ángel</a:t>
            </a:r>
          </a:p>
          <a:p>
            <a:pPr algn="ctr"/>
            <a:r>
              <a:rPr lang="es-ES" dirty="0" smtClean="0"/>
              <a:t>Rosado del Valle, Diego Alexander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76897" y="201560"/>
            <a:ext cx="9218845" cy="2221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 smtClean="0">
                <a:solidFill>
                  <a:schemeClr val="accent3"/>
                </a:solidFill>
              </a:rPr>
              <a:t>Universidad Autónoma de Yucatán</a:t>
            </a:r>
          </a:p>
          <a:p>
            <a:pPr algn="ctr"/>
            <a:r>
              <a:rPr lang="es-ES" sz="1400" dirty="0" smtClean="0">
                <a:solidFill>
                  <a:schemeClr val="accent3"/>
                </a:solidFill>
              </a:rPr>
              <a:t>Faculta de Matemáticas</a:t>
            </a:r>
          </a:p>
          <a:p>
            <a:pPr algn="ctr"/>
            <a:r>
              <a:rPr lang="es-ES" sz="1400" dirty="0" smtClean="0">
                <a:solidFill>
                  <a:schemeClr val="accent3"/>
                </a:solidFill>
              </a:rPr>
              <a:t>Ingeniería de Software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931" y="81885"/>
            <a:ext cx="824013" cy="13545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6" b="97436" l="823" r="98002">
                        <a14:foregroundMark x1="36898" y1="41368" x2="39835" y2="43419"/>
                        <a14:foregroundMark x1="43008" y1="37949" x2="34665" y2="45641"/>
                        <a14:foregroundMark x1="11046" y1="63590" x2="10106" y2="71282"/>
                        <a14:foregroundMark x1="15041" y1="64274" x2="15041" y2="64274"/>
                        <a14:foregroundMark x1="6933" y1="86154" x2="6933" y2="86154"/>
                        <a14:foregroundMark x1="8696" y1="80855" x2="8696" y2="80855"/>
                        <a14:foregroundMark x1="14101" y1="79316" x2="14101" y2="79316"/>
                        <a14:foregroundMark x1="23267" y1="80342" x2="23267" y2="80342"/>
                        <a14:foregroundMark x1="33490" y1="66838" x2="33490" y2="66838"/>
                        <a14:foregroundMark x1="32902" y1="72479" x2="29612" y2="87179"/>
                        <a14:foregroundMark x1="41363" y1="75897" x2="38073" y2="87179"/>
                        <a14:foregroundMark x1="26792" y1="62735" x2="27027" y2="67350"/>
                        <a14:foregroundMark x1="20094" y1="66325" x2="19036" y2="67350"/>
                        <a14:foregroundMark x1="39835" y1="92650" x2="45358" y2="87863"/>
                        <a14:foregroundMark x1="62632" y1="64786" x2="57344" y2="87863"/>
                        <a14:foregroundMark x1="72268" y1="62564" x2="71445" y2="65299"/>
                        <a14:foregroundMark x1="90129" y1="69402" x2="85781" y2="88205"/>
                        <a14:foregroundMark x1="37720" y1="43590" x2="40776" y2="45299"/>
                        <a14:foregroundMark x1="68625" y1="79658" x2="67215" y2="87692"/>
                        <a14:foregroundMark x1="77908" y1="75897" x2="75088" y2="82051"/>
                        <a14:foregroundMark x1="89894" y1="90769" x2="95300" y2="81538"/>
                        <a14:foregroundMark x1="49589" y1="78974" x2="49119" y2="81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2" y="4167932"/>
            <a:ext cx="2537309" cy="17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144" y="94314"/>
            <a:ext cx="501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Visualización del prototipo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94" y="1242811"/>
            <a:ext cx="4337899" cy="271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5.png" descr="Interfaz de usuario gráfica, Aplicación, Word  Descripción generada automáticamente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3071" y="3367825"/>
            <a:ext cx="4726546" cy="283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425003" y="3724072"/>
            <a:ext cx="40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</a:rPr>
              <a:t>4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47386" y="6022950"/>
            <a:ext cx="40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</a:rPr>
              <a:t>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144" y="94314"/>
            <a:ext cx="501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equipo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3623" y="1112518"/>
            <a:ext cx="9138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3"/>
                </a:solidFill>
              </a:rPr>
              <a:t>Trabajo por retroalimentación SCRUM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3"/>
                </a:solidFill>
              </a:rPr>
              <a:t>Retroalimentaciones grupales.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3"/>
                </a:solidFill>
              </a:rPr>
              <a:t>Distribución de actividades por medio de habilidades personales.</a:t>
            </a:r>
          </a:p>
          <a:p>
            <a:endParaRPr lang="es-ES" sz="2400" dirty="0" smtClean="0">
              <a:solidFill>
                <a:schemeClr val="accent3"/>
              </a:solidFill>
            </a:endParaRPr>
          </a:p>
          <a:p>
            <a:r>
              <a:rPr lang="es-ES" sz="2400" dirty="0" smtClean="0">
                <a:solidFill>
                  <a:schemeClr val="accent3"/>
                </a:solidFill>
              </a:rPr>
              <a:t>Trabajo de manera remota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accent3"/>
                </a:solidFill>
              </a:rPr>
              <a:t>La bitácora de actividades.</a:t>
            </a:r>
          </a:p>
          <a:p>
            <a:endParaRPr lang="es-ES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95266" y="2965467"/>
            <a:ext cx="8441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github.com/adrianfonsecal/proyecto-fis/tree/main</a:t>
            </a:r>
            <a:endParaRPr lang="en-US" sz="3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7282" y="248281"/>
            <a:ext cx="36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repositorio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8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337" y="254336"/>
            <a:ext cx="4626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resumen de los avances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0074" y="1109190"/>
            <a:ext cx="462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0074" y="1374627"/>
            <a:ext cx="6823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Refinamiento de RF y RNF.</a:t>
            </a:r>
          </a:p>
          <a:p>
            <a:endParaRPr lang="es-ES" sz="2400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Mejoramiento de diagrama de casos de uso.</a:t>
            </a:r>
          </a:p>
          <a:p>
            <a:pPr marL="342900" indent="-342900">
              <a:buAutoNum type="arabicPeriod"/>
            </a:pPr>
            <a:endParaRPr lang="es-ES" sz="2400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Elaboración del mapeo de resolución de requerimientos.</a:t>
            </a:r>
          </a:p>
          <a:p>
            <a:pPr marL="342900" indent="-342900">
              <a:buAutoNum type="arabicPeriod"/>
            </a:pPr>
            <a:endParaRPr lang="es-ES" sz="2400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El </a:t>
            </a:r>
            <a:r>
              <a:rPr lang="es-ES" sz="2400" dirty="0" err="1" smtClean="0">
                <a:solidFill>
                  <a:schemeClr val="accent3"/>
                </a:solidFill>
              </a:rPr>
              <a:t>imagotipo</a:t>
            </a:r>
            <a:r>
              <a:rPr lang="es-ES" sz="2400" dirty="0" smtClean="0">
                <a:solidFill>
                  <a:schemeClr val="accent3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s-ES" sz="2400" dirty="0" smtClean="0">
              <a:solidFill>
                <a:schemeClr val="accent3"/>
              </a:solidFill>
            </a:endParaRPr>
          </a:p>
          <a:p>
            <a:endParaRPr lang="es-E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337" y="254336"/>
            <a:ext cx="4626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resumen del producto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0074" y="1374627"/>
            <a:ext cx="6823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Refinamiento de requerimientos e historias de usuario.</a:t>
            </a:r>
          </a:p>
          <a:p>
            <a:pPr marL="342900" indent="-342900">
              <a:buAutoNum type="arabicPeriod"/>
            </a:pPr>
            <a:endParaRPr lang="es-ES" sz="2400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Priorización de actividades y requerimientos.</a:t>
            </a:r>
          </a:p>
          <a:p>
            <a:pPr marL="342900" indent="-342900">
              <a:buAutoNum type="arabicPeriod"/>
            </a:pPr>
            <a:endParaRPr lang="es-ES" sz="2400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solidFill>
                  <a:schemeClr val="accent3"/>
                </a:solidFill>
              </a:rPr>
              <a:t>El prototipo de diseño.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88640" y="568978"/>
            <a:ext cx="9095895" cy="5045808"/>
            <a:chOff x="363337" y="-209597"/>
            <a:chExt cx="7048380" cy="5045808"/>
          </a:xfrm>
        </p:grpSpPr>
        <p:sp>
          <p:nvSpPr>
            <p:cNvPr id="2" name="CuadroTexto 1"/>
            <p:cNvSpPr txBox="1"/>
            <p:nvPr/>
          </p:nvSpPr>
          <p:spPr>
            <a:xfrm>
              <a:off x="1082521" y="-209597"/>
              <a:ext cx="5742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Requerimientos funcionales</a:t>
              </a:r>
              <a:endPara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63337" y="1050559"/>
              <a:ext cx="704838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chemeClr val="accent3"/>
                  </a:solidFill>
                </a:rPr>
                <a:t>Se alinearon mejor al objetivo del proyecto siendo que la mayoría se mantuvieron pero otros se agregaron y mejoraron, divididos en requerimientos de usuario y requerimientos del sistema.</a:t>
              </a:r>
            </a:p>
            <a:p>
              <a:endParaRPr lang="es-ES" sz="2400" dirty="0" smtClean="0">
                <a:solidFill>
                  <a:schemeClr val="accent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 smtClean="0">
                  <a:solidFill>
                    <a:schemeClr val="accent3"/>
                  </a:solidFill>
                </a:rPr>
                <a:t>El usuario guarda documentos en el sistema, que los organiza en carpetas según las etiquetas usadas.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sz="2400" dirty="0" smtClean="0">
                <a:solidFill>
                  <a:schemeClr val="accent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 smtClean="0">
                  <a:solidFill>
                    <a:schemeClr val="accent3"/>
                  </a:solidFill>
                </a:rPr>
                <a:t>El usuario podrá revisar el historial de cambios para encontrar de manera ágil sus archivos.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1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1257" y="890012"/>
            <a:ext cx="9138884" cy="4746409"/>
            <a:chOff x="3358072" y="3972064"/>
            <a:chExt cx="6707618" cy="3318136"/>
          </a:xfrm>
        </p:grpSpPr>
        <p:sp>
          <p:nvSpPr>
            <p:cNvPr id="3" name="CuadroTexto 2"/>
            <p:cNvSpPr txBox="1"/>
            <p:nvPr/>
          </p:nvSpPr>
          <p:spPr>
            <a:xfrm>
              <a:off x="3603416" y="3972064"/>
              <a:ext cx="5813087" cy="45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Requerimientos no funcionales</a:t>
              </a:r>
              <a:endPara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358072" y="4901907"/>
              <a:ext cx="6707618" cy="2388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chemeClr val="accent3"/>
                  </a:solidFill>
                </a:rPr>
                <a:t>Se organizaron de mejor manera para ser alineados al objetivo del proyecto.</a:t>
              </a:r>
            </a:p>
            <a:p>
              <a:endParaRPr lang="es-ES" sz="2400" dirty="0" smtClean="0">
                <a:solidFill>
                  <a:schemeClr val="accent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 smtClean="0">
                  <a:solidFill>
                    <a:schemeClr val="accent3"/>
                  </a:solidFill>
                </a:rPr>
                <a:t>Las etiquetas auxiliares se encontrarán después de las etiquetas principales.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sz="2400" dirty="0" smtClean="0">
                <a:solidFill>
                  <a:schemeClr val="accent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 smtClean="0">
                  <a:solidFill>
                    <a:schemeClr val="accent3"/>
                  </a:solidFill>
                </a:rPr>
                <a:t>El sistema no puede guardar archivos si el almacenamiento se encuentra lleno y no eliminará archivos del ordenador de manera automática.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6" y="1253515"/>
            <a:ext cx="6463415" cy="518156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0299" y="158945"/>
            <a:ext cx="56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 (refinado)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" y="847788"/>
            <a:ext cx="4794280" cy="3556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56450" y="3474965"/>
            <a:ext cx="68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56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" y="1065790"/>
            <a:ext cx="11917477" cy="4740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6" b="97436" l="823" r="98002">
                        <a14:foregroundMark x1="36898" y1="41368" x2="39835" y2="43419"/>
                        <a14:foregroundMark x1="43008" y1="37949" x2="34665" y2="45641"/>
                        <a14:foregroundMark x1="11046" y1="63590" x2="10106" y2="71282"/>
                        <a14:foregroundMark x1="15041" y1="64274" x2="15041" y2="64274"/>
                        <a14:foregroundMark x1="6933" y1="86154" x2="6933" y2="86154"/>
                        <a14:foregroundMark x1="8696" y1="80855" x2="8696" y2="80855"/>
                        <a14:foregroundMark x1="14101" y1="79316" x2="14101" y2="79316"/>
                        <a14:foregroundMark x1="23267" y1="80342" x2="23267" y2="80342"/>
                        <a14:foregroundMark x1="33490" y1="66838" x2="33490" y2="66838"/>
                        <a14:foregroundMark x1="32902" y1="72479" x2="29612" y2="87179"/>
                        <a14:foregroundMark x1="41363" y1="75897" x2="38073" y2="87179"/>
                        <a14:foregroundMark x1="26792" y1="62735" x2="27027" y2="67350"/>
                        <a14:foregroundMark x1="20094" y1="66325" x2="19036" y2="67350"/>
                        <a14:foregroundMark x1="39835" y1="92650" x2="45358" y2="87863"/>
                        <a14:foregroundMark x1="62632" y1="64786" x2="57344" y2="87863"/>
                        <a14:foregroundMark x1="72268" y1="62564" x2="71445" y2="65299"/>
                        <a14:foregroundMark x1="90129" y1="69402" x2="85781" y2="88205"/>
                        <a14:foregroundMark x1="37720" y1="43590" x2="40776" y2="45299"/>
                        <a14:foregroundMark x1="68625" y1="79658" x2="67215" y2="87692"/>
                        <a14:foregroundMark x1="77908" y1="75897" x2="75088" y2="82051"/>
                        <a14:foregroundMark x1="89894" y1="90769" x2="95300" y2="81538"/>
                        <a14:foregroundMark x1="49589" y1="78974" x2="49119" y2="81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" y="1211125"/>
            <a:ext cx="1368572" cy="94079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4144" y="94314"/>
            <a:ext cx="643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la bitácora de actividades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8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144" y="94314"/>
            <a:ext cx="36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del diseño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720976" y="1487955"/>
            <a:ext cx="2469631" cy="1217054"/>
            <a:chOff x="659935" y="1017431"/>
            <a:chExt cx="3087817" cy="1410237"/>
          </a:xfrm>
        </p:grpSpPr>
        <p:sp>
          <p:nvSpPr>
            <p:cNvPr id="4" name="Recortar rectángulo de esquina sencilla 3"/>
            <p:cNvSpPr/>
            <p:nvPr/>
          </p:nvSpPr>
          <p:spPr>
            <a:xfrm>
              <a:off x="727656" y="1017431"/>
              <a:ext cx="2949262" cy="1410237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59935" y="1122384"/>
              <a:ext cx="3087817" cy="11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2C3C43"/>
                  </a:solidFill>
                </a:rPr>
                <a:t>Determinar cómo el software nombra los archivos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57282" y="1048896"/>
            <a:ext cx="2317231" cy="1217054"/>
            <a:chOff x="659935" y="1017431"/>
            <a:chExt cx="3087817" cy="1410237"/>
          </a:xfrm>
        </p:grpSpPr>
        <p:sp>
          <p:nvSpPr>
            <p:cNvPr id="9" name="Recortar rectángulo de esquina sencilla 8"/>
            <p:cNvSpPr/>
            <p:nvPr/>
          </p:nvSpPr>
          <p:spPr>
            <a:xfrm>
              <a:off x="727656" y="1017431"/>
              <a:ext cx="2949262" cy="1410237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59935" y="1122384"/>
              <a:ext cx="3087817" cy="11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2C3C43"/>
                  </a:solidFill>
                </a:rPr>
                <a:t>Establecer la priorización de los requerimientos.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08103" y="5330589"/>
            <a:ext cx="2469631" cy="1457035"/>
            <a:chOff x="659935" y="1017431"/>
            <a:chExt cx="3087817" cy="1771391"/>
          </a:xfrm>
        </p:grpSpPr>
        <p:sp>
          <p:nvSpPr>
            <p:cNvPr id="15" name="Recortar rectángulo de esquina sencilla 14"/>
            <p:cNvSpPr/>
            <p:nvPr/>
          </p:nvSpPr>
          <p:spPr>
            <a:xfrm>
              <a:off x="727656" y="1017431"/>
              <a:ext cx="2949262" cy="1410237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59935" y="1122384"/>
              <a:ext cx="3087817" cy="166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2C3C43"/>
                  </a:solidFill>
                </a:rPr>
                <a:t>Determinar colores y tipografías en el producto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720976" y="4107967"/>
            <a:ext cx="2819002" cy="2382594"/>
            <a:chOff x="659934" y="1017431"/>
            <a:chExt cx="3087817" cy="1995093"/>
          </a:xfrm>
        </p:grpSpPr>
        <p:sp>
          <p:nvSpPr>
            <p:cNvPr id="18" name="Recortar rectángulo de esquina sencilla 17"/>
            <p:cNvSpPr/>
            <p:nvPr/>
          </p:nvSpPr>
          <p:spPr>
            <a:xfrm>
              <a:off x="727656" y="1017431"/>
              <a:ext cx="2949262" cy="1410237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59934" y="1122384"/>
              <a:ext cx="3087817" cy="1890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2C3C43"/>
                  </a:solidFill>
                </a:rPr>
                <a:t>Elaboración del mapeo de la resolución de requerimientos para el diseño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980809" y="2718122"/>
            <a:ext cx="2506594" cy="1217054"/>
            <a:chOff x="1455532" y="4581237"/>
            <a:chExt cx="2506594" cy="1217054"/>
          </a:xfrm>
        </p:grpSpPr>
        <p:sp>
          <p:nvSpPr>
            <p:cNvPr id="21" name="Recortar rectángulo de esquina sencilla 20"/>
            <p:cNvSpPr/>
            <p:nvPr/>
          </p:nvSpPr>
          <p:spPr>
            <a:xfrm>
              <a:off x="1455532" y="4581237"/>
              <a:ext cx="2358815" cy="1217054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492495" y="4681932"/>
              <a:ext cx="24696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2C3C43"/>
                  </a:solidFill>
                </a:rPr>
                <a:t>Prototipo de visualización de la interfaz de usuario</a:t>
              </a:r>
            </a:p>
          </p:txBody>
        </p:sp>
      </p:grpSp>
      <p:cxnSp>
        <p:nvCxnSpPr>
          <p:cNvPr id="25" name="Conector recto de flecha 24"/>
          <p:cNvCxnSpPr>
            <a:stCxn id="10" idx="3"/>
            <a:endCxn id="6" idx="1"/>
          </p:cNvCxnSpPr>
          <p:nvPr/>
        </p:nvCxnSpPr>
        <p:spPr>
          <a:xfrm>
            <a:off x="2674513" y="1647304"/>
            <a:ext cx="2046463" cy="43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6" idx="3"/>
            <a:endCxn id="19" idx="1"/>
          </p:cNvCxnSpPr>
          <p:nvPr/>
        </p:nvCxnSpPr>
        <p:spPr>
          <a:xfrm flipV="1">
            <a:off x="2877734" y="5361933"/>
            <a:ext cx="1843242" cy="7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6" idx="3"/>
          </p:cNvCxnSpPr>
          <p:nvPr/>
        </p:nvCxnSpPr>
        <p:spPr>
          <a:xfrm>
            <a:off x="7190607" y="2086363"/>
            <a:ext cx="1790202" cy="125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7512274" y="3393162"/>
            <a:ext cx="1440831" cy="202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6" b="97436" l="823" r="98002">
                        <a14:foregroundMark x1="36898" y1="41368" x2="39835" y2="43419"/>
                        <a14:foregroundMark x1="43008" y1="37949" x2="34665" y2="45641"/>
                        <a14:foregroundMark x1="11046" y1="63590" x2="10106" y2="71282"/>
                        <a14:foregroundMark x1="15041" y1="64274" x2="15041" y2="64274"/>
                        <a14:foregroundMark x1="6933" y1="86154" x2="6933" y2="86154"/>
                        <a14:foregroundMark x1="8696" y1="80855" x2="8696" y2="80855"/>
                        <a14:foregroundMark x1="14101" y1="79316" x2="14101" y2="79316"/>
                        <a14:foregroundMark x1="23267" y1="80342" x2="23267" y2="80342"/>
                        <a14:foregroundMark x1="33490" y1="66838" x2="33490" y2="66838"/>
                        <a14:foregroundMark x1="32902" y1="72479" x2="29612" y2="87179"/>
                        <a14:foregroundMark x1="41363" y1="75897" x2="38073" y2="87179"/>
                        <a14:foregroundMark x1="26792" y1="62735" x2="27027" y2="67350"/>
                        <a14:foregroundMark x1="20094" y1="66325" x2="19036" y2="67350"/>
                        <a14:foregroundMark x1="39835" y1="92650" x2="45358" y2="87863"/>
                        <a14:foregroundMark x1="62632" y1="64786" x2="57344" y2="87863"/>
                        <a14:foregroundMark x1="72268" y1="62564" x2="71445" y2="65299"/>
                        <a14:foregroundMark x1="90129" y1="69402" x2="85781" y2="88205"/>
                        <a14:foregroundMark x1="37720" y1="43590" x2="40776" y2="45299"/>
                        <a14:foregroundMark x1="68625" y1="79658" x2="67215" y2="87692"/>
                        <a14:foregroundMark x1="77908" y1="75897" x2="75088" y2="82051"/>
                        <a14:foregroundMark x1="89894" y1="90769" x2="95300" y2="81538"/>
                        <a14:foregroundMark x1="49589" y1="78974" x2="49119" y2="81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1" y="2718122"/>
            <a:ext cx="2537309" cy="1744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8" name="Conector recto de flecha 37"/>
          <p:cNvCxnSpPr>
            <a:stCxn id="32" idx="3"/>
          </p:cNvCxnSpPr>
          <p:nvPr/>
        </p:nvCxnSpPr>
        <p:spPr>
          <a:xfrm flipV="1">
            <a:off x="3100780" y="3393162"/>
            <a:ext cx="5766324" cy="19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144" y="94314"/>
            <a:ext cx="501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Visualización del prototipo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130" y="707891"/>
            <a:ext cx="3632701" cy="231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2432" y="707890"/>
            <a:ext cx="4697568" cy="299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3.jpeg" descr="Texto  Descripción generada automáticamente con confianza baja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0521" y="3766453"/>
            <a:ext cx="4362098" cy="287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64017" y="2835430"/>
            <a:ext cx="40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88995" y="524332"/>
            <a:ext cx="343437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</a:rPr>
              <a:t>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003" y="6454393"/>
            <a:ext cx="40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</a:rPr>
              <a:t>3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312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Segunda entrega Fundamentos de ingeniería de software Primer semestre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entrega Fundamentos de ingeniería de software Primer semestre</dc:title>
  <dc:creator>Diana</dc:creator>
  <cp:lastModifiedBy>Diana</cp:lastModifiedBy>
  <cp:revision>24</cp:revision>
  <dcterms:created xsi:type="dcterms:W3CDTF">2021-11-16T20:01:51Z</dcterms:created>
  <dcterms:modified xsi:type="dcterms:W3CDTF">2021-11-17T23:34:03Z</dcterms:modified>
</cp:coreProperties>
</file>