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2" r:id="rId3"/>
    <p:sldId id="257" r:id="rId4"/>
    <p:sldId id="269" r:id="rId5"/>
    <p:sldId id="258" r:id="rId6"/>
    <p:sldId id="270" r:id="rId7"/>
    <p:sldId id="259" r:id="rId8"/>
    <p:sldId id="260" r:id="rId9"/>
    <p:sldId id="261" r:id="rId10"/>
    <p:sldId id="262" r:id="rId11"/>
    <p:sldId id="263" r:id="rId12"/>
    <p:sldId id="264" r:id="rId13"/>
    <p:sldId id="267" r:id="rId14"/>
    <p:sldId id="271" r:id="rId15"/>
    <p:sldId id="268" r:id="rId16"/>
    <p:sldId id="273" r:id="rId1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8400"/>
    <a:srgbClr val="A46200"/>
    <a:srgbClr val="C87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4581D-5BE8-42D1-87F4-FA48096C63E3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2629F-3105-4F04-BDFD-B1C20440DD6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7083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2629F-3105-4F04-BDFD-B1C20440DD68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7932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B9A1-0368-4232-9693-D52E7BFEA868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8E24-25CF-4893-849A-B90EBDC532C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125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B9A1-0368-4232-9693-D52E7BFEA868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8E24-25CF-4893-849A-B90EBDC532C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5727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B9A1-0368-4232-9693-D52E7BFEA868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8E24-25CF-4893-849A-B90EBDC532C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9173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B9A1-0368-4232-9693-D52E7BFEA868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8E24-25CF-4893-849A-B90EBDC532C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697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B9A1-0368-4232-9693-D52E7BFEA868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8E24-25CF-4893-849A-B90EBDC532C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154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B9A1-0368-4232-9693-D52E7BFEA868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8E24-25CF-4893-849A-B90EBDC532C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598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B9A1-0368-4232-9693-D52E7BFEA868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8E24-25CF-4893-849A-B90EBDC532C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099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B9A1-0368-4232-9693-D52E7BFEA868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8E24-25CF-4893-849A-B90EBDC532C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510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B9A1-0368-4232-9693-D52E7BFEA868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8E24-25CF-4893-849A-B90EBDC532C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603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B9A1-0368-4232-9693-D52E7BFEA868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8E24-25CF-4893-849A-B90EBDC532C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706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B9A1-0368-4232-9693-D52E7BFEA868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8E24-25CF-4893-849A-B90EBDC532C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897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1B9A1-0368-4232-9693-D52E7BFEA868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58E24-25CF-4893-849A-B90EBDC532C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070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rianfonsecal/proyecto-fi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68700" y="4293096"/>
            <a:ext cx="5377999" cy="1536576"/>
          </a:xfrm>
        </p:spPr>
        <p:txBody>
          <a:bodyPr>
            <a:noAutofit/>
          </a:bodyPr>
          <a:lstStyle/>
          <a:p>
            <a:r>
              <a:rPr lang="es-MX" sz="1800" b="1" dirty="0">
                <a:solidFill>
                  <a:srgbClr val="B68400"/>
                </a:solidFill>
              </a:rPr>
              <a:t>INTEGRANTES:</a:t>
            </a:r>
          </a:p>
          <a:p>
            <a:r>
              <a:rPr lang="es-MX" sz="1800" b="1" dirty="0"/>
              <a:t>Miguel Ángel Gómez </a:t>
            </a:r>
            <a:r>
              <a:rPr lang="es-MX" sz="1800" b="1" dirty="0" err="1"/>
              <a:t>Herguera</a:t>
            </a:r>
            <a:r>
              <a:rPr lang="es-MX" sz="1800" b="1" dirty="0"/>
              <a:t>.</a:t>
            </a:r>
          </a:p>
          <a:p>
            <a:r>
              <a:rPr lang="es-MX" sz="1800" b="1" dirty="0"/>
              <a:t>Rubén Enrique Alvarado </a:t>
            </a:r>
            <a:r>
              <a:rPr lang="es-MX" sz="1800" b="1" dirty="0" err="1"/>
              <a:t>Interián</a:t>
            </a:r>
            <a:r>
              <a:rPr lang="es-MX" sz="1800" b="1" dirty="0"/>
              <a:t>.</a:t>
            </a:r>
          </a:p>
          <a:p>
            <a:r>
              <a:rPr lang="es-MX" sz="1800" b="1" dirty="0" err="1"/>
              <a:t>Adal</a:t>
            </a:r>
            <a:r>
              <a:rPr lang="es-MX" sz="1800" b="1" dirty="0"/>
              <a:t> </a:t>
            </a:r>
            <a:r>
              <a:rPr lang="es-MX" sz="1800" b="1" dirty="0" err="1"/>
              <a:t>Jefte</a:t>
            </a:r>
            <a:r>
              <a:rPr lang="es-MX" sz="1800" b="1" dirty="0"/>
              <a:t> Caamal </a:t>
            </a:r>
            <a:r>
              <a:rPr lang="es-MX" sz="1800" b="1" dirty="0" err="1"/>
              <a:t>Dzib</a:t>
            </a:r>
            <a:r>
              <a:rPr lang="es-MX" sz="1800" b="1" dirty="0"/>
              <a:t>.</a:t>
            </a:r>
          </a:p>
          <a:p>
            <a:r>
              <a:rPr lang="es-MX" sz="1800" b="1" dirty="0" err="1"/>
              <a:t>Melhem</a:t>
            </a:r>
            <a:r>
              <a:rPr lang="es-MX" sz="1800" b="1" dirty="0"/>
              <a:t> Abraham </a:t>
            </a:r>
            <a:r>
              <a:rPr lang="es-MX" sz="1800" b="1" dirty="0" err="1"/>
              <a:t>Berzunza</a:t>
            </a:r>
            <a:r>
              <a:rPr lang="es-MX" sz="1800" b="1" dirty="0"/>
              <a:t> </a:t>
            </a:r>
            <a:r>
              <a:rPr lang="es-MX" sz="1800" b="1" dirty="0" err="1"/>
              <a:t>Ramirez</a:t>
            </a:r>
            <a:r>
              <a:rPr lang="es-MX" sz="1800" b="1" dirty="0"/>
              <a:t>.</a:t>
            </a:r>
          </a:p>
          <a:p>
            <a:r>
              <a:rPr lang="es-MX" sz="1800" b="1" dirty="0"/>
              <a:t>Rosado Valle Diego Alexander.</a:t>
            </a:r>
          </a:p>
          <a:p>
            <a:r>
              <a:rPr lang="es-MX" sz="1800" b="1" dirty="0"/>
              <a:t>Adrián Fonseca </a:t>
            </a:r>
            <a:r>
              <a:rPr lang="es-MX" sz="1800" b="1" dirty="0" err="1"/>
              <a:t>Loría</a:t>
            </a:r>
            <a:r>
              <a:rPr lang="es-MX" sz="1800" b="1" dirty="0"/>
              <a:t>.  </a:t>
            </a:r>
          </a:p>
        </p:txBody>
      </p:sp>
      <p:pic>
        <p:nvPicPr>
          <p:cNvPr id="1026" name="Picture 2" descr="Facultad de Matemáticas">
            <a:extLst>
              <a:ext uri="{FF2B5EF4-FFF2-40B4-BE49-F238E27FC236}">
                <a16:creationId xmlns:a16="http://schemas.microsoft.com/office/drawing/2014/main" id="{0E62578D-54F4-4E9F-A290-5577A05C5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0"/>
            <a:ext cx="2520280" cy="153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1 Título">
            <a:extLst>
              <a:ext uri="{FF2B5EF4-FFF2-40B4-BE49-F238E27FC236}">
                <a16:creationId xmlns:a16="http://schemas.microsoft.com/office/drawing/2014/main" id="{317FBED6-21E1-4B90-86BA-3C1D5BAF123A}"/>
              </a:ext>
            </a:extLst>
          </p:cNvPr>
          <p:cNvSpPr txBox="1">
            <a:spLocks/>
          </p:cNvSpPr>
          <p:nvPr/>
        </p:nvSpPr>
        <p:spPr>
          <a:xfrm>
            <a:off x="2051720" y="2420888"/>
            <a:ext cx="4499992" cy="230425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0300" b="1" dirty="0">
                <a:solidFill>
                  <a:srgbClr val="B6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File-</a:t>
            </a:r>
            <a:r>
              <a:rPr lang="es-MX" sz="10300" b="1" dirty="0" err="1">
                <a:solidFill>
                  <a:srgbClr val="B6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</a:t>
            </a:r>
            <a:br>
              <a:rPr lang="es-MX" dirty="0"/>
            </a:br>
            <a:endParaRPr lang="es-MX" dirty="0"/>
          </a:p>
        </p:txBody>
      </p:sp>
      <p:sp>
        <p:nvSpPr>
          <p:cNvPr id="5" name="2 Marcador de contenido">
            <a:extLst>
              <a:ext uri="{FF2B5EF4-FFF2-40B4-BE49-F238E27FC236}">
                <a16:creationId xmlns:a16="http://schemas.microsoft.com/office/drawing/2014/main" id="{18581CA4-3AAF-47F1-8B58-5A6DEDFC6403}"/>
              </a:ext>
            </a:extLst>
          </p:cNvPr>
          <p:cNvSpPr txBox="1">
            <a:spLocks/>
          </p:cNvSpPr>
          <p:nvPr/>
        </p:nvSpPr>
        <p:spPr>
          <a:xfrm>
            <a:off x="1853443" y="1316360"/>
            <a:ext cx="4608512" cy="1401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/>
              <a:t>Universidad Autónoma de Yucatán</a:t>
            </a:r>
          </a:p>
          <a:p>
            <a:r>
              <a:rPr lang="es-MX" sz="2000" dirty="0"/>
              <a:t>Licenciatura en Ingeniería de Software</a:t>
            </a:r>
          </a:p>
          <a:p>
            <a:r>
              <a:rPr lang="es-MX" sz="2000" dirty="0"/>
              <a:t>Primer semestre</a:t>
            </a:r>
          </a:p>
          <a:p>
            <a:endParaRPr lang="es-MX" sz="1400" dirty="0"/>
          </a:p>
          <a:p>
            <a:endParaRPr lang="es-MX" sz="2000" dirty="0"/>
          </a:p>
          <a:p>
            <a:endParaRPr lang="es-MX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7B53BE-01EB-4EDF-AE1F-508ACF27ED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013" b="66312" l="20560" r="8162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927" t="17601" r="10747" b="28275"/>
          <a:stretch/>
        </p:blipFill>
        <p:spPr>
          <a:xfrm rot="2019875">
            <a:off x="5958955" y="1943397"/>
            <a:ext cx="1834602" cy="140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94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1836712" y="54868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s-MX" sz="5400" dirty="0"/>
              <a:t> 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2024" y="1638346"/>
            <a:ext cx="8280920" cy="4176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/>
              <a:t>Usuarios primarios:</a:t>
            </a:r>
            <a:endParaRPr lang="es-MX" dirty="0"/>
          </a:p>
          <a:p>
            <a:pPr lvl="0"/>
            <a:r>
              <a:rPr lang="es-MX" dirty="0"/>
              <a:t>Oficinistas</a:t>
            </a:r>
          </a:p>
          <a:p>
            <a:pPr marL="0" indent="0">
              <a:buNone/>
            </a:pPr>
            <a:r>
              <a:rPr lang="es-MX" b="1" dirty="0"/>
              <a:t>Usuarios secundarios:</a:t>
            </a:r>
            <a:endParaRPr lang="es-MX" dirty="0"/>
          </a:p>
          <a:p>
            <a:pPr lvl="0"/>
            <a:r>
              <a:rPr lang="es-MX" dirty="0"/>
              <a:t>Alumnos.</a:t>
            </a:r>
          </a:p>
          <a:p>
            <a:pPr lvl="0"/>
            <a:r>
              <a:rPr lang="es-MX" dirty="0"/>
              <a:t>Familias haciendo uso doméstico del software.</a:t>
            </a:r>
          </a:p>
          <a:p>
            <a:pPr lvl="0"/>
            <a:r>
              <a:rPr lang="es-MX" dirty="0"/>
              <a:t>Profesores.</a:t>
            </a:r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</p:txBody>
      </p:sp>
      <p:pic>
        <p:nvPicPr>
          <p:cNvPr id="4" name="Picture 2" descr="Facultad de Matemáticas">
            <a:extLst>
              <a:ext uri="{FF2B5EF4-FFF2-40B4-BE49-F238E27FC236}">
                <a16:creationId xmlns:a16="http://schemas.microsoft.com/office/drawing/2014/main" id="{6BBA77CA-908B-4BF6-A3B8-B642CC994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0"/>
            <a:ext cx="2520280" cy="153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764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101956"/>
            <a:ext cx="7848872" cy="4176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Los departamentos de Pymes que requieran de un servicio organizacional de documentación eficaz y que les mantenga todo organizado. </a:t>
            </a:r>
          </a:p>
          <a:p>
            <a:pPr marL="0" indent="0">
              <a:buNone/>
            </a:pPr>
            <a:r>
              <a:rPr lang="es-MX" dirty="0"/>
              <a:t>Universidades, para distribuir el software a sus estudiantes y profesores.</a:t>
            </a:r>
          </a:p>
        </p:txBody>
      </p:sp>
      <p:sp>
        <p:nvSpPr>
          <p:cNvPr id="4" name="1 Título">
            <a:extLst>
              <a:ext uri="{FF2B5EF4-FFF2-40B4-BE49-F238E27FC236}">
                <a16:creationId xmlns:a16="http://schemas.microsoft.com/office/drawing/2014/main" id="{592745F2-55EC-4B66-BF5A-515AFECD8358}"/>
              </a:ext>
            </a:extLst>
          </p:cNvPr>
          <p:cNvSpPr txBox="1">
            <a:spLocks/>
          </p:cNvSpPr>
          <p:nvPr/>
        </p:nvSpPr>
        <p:spPr>
          <a:xfrm>
            <a:off x="-1684312" y="7010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400"/>
              <a:t>  </a:t>
            </a:r>
            <a:endParaRPr lang="es-MX" sz="5400" dirty="0"/>
          </a:p>
        </p:txBody>
      </p:sp>
      <p:sp>
        <p:nvSpPr>
          <p:cNvPr id="5" name="1 Título">
            <a:extLst>
              <a:ext uri="{FF2B5EF4-FFF2-40B4-BE49-F238E27FC236}">
                <a16:creationId xmlns:a16="http://schemas.microsoft.com/office/drawing/2014/main" id="{C7CAD76A-2BAC-4850-A530-70E60B7629C7}"/>
              </a:ext>
            </a:extLst>
          </p:cNvPr>
          <p:cNvSpPr txBox="1">
            <a:spLocks/>
          </p:cNvSpPr>
          <p:nvPr/>
        </p:nvSpPr>
        <p:spPr>
          <a:xfrm>
            <a:off x="-1531912" y="8534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400"/>
              <a:t>  </a:t>
            </a:r>
            <a:endParaRPr lang="es-MX" sz="5400" dirty="0"/>
          </a:p>
        </p:txBody>
      </p:sp>
      <p:sp>
        <p:nvSpPr>
          <p:cNvPr id="6" name="1 Título">
            <a:extLst>
              <a:ext uri="{FF2B5EF4-FFF2-40B4-BE49-F238E27FC236}">
                <a16:creationId xmlns:a16="http://schemas.microsoft.com/office/drawing/2014/main" id="{FA718859-B871-4D1C-9F12-7E205E812FF3}"/>
              </a:ext>
            </a:extLst>
          </p:cNvPr>
          <p:cNvSpPr txBox="1">
            <a:spLocks/>
          </p:cNvSpPr>
          <p:nvPr/>
        </p:nvSpPr>
        <p:spPr>
          <a:xfrm>
            <a:off x="-2196752" y="7010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rgbClr val="B6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Clientes:  </a:t>
            </a:r>
          </a:p>
        </p:txBody>
      </p:sp>
      <p:pic>
        <p:nvPicPr>
          <p:cNvPr id="9" name="Picture 2" descr="Facultad de Matemáticas">
            <a:extLst>
              <a:ext uri="{FF2B5EF4-FFF2-40B4-BE49-F238E27FC236}">
                <a16:creationId xmlns:a16="http://schemas.microsoft.com/office/drawing/2014/main" id="{6B214B18-7130-449B-BDB3-89934098D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0"/>
            <a:ext cx="2520280" cy="153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304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Facultad de Matemáticas">
            <a:extLst>
              <a:ext uri="{FF2B5EF4-FFF2-40B4-BE49-F238E27FC236}">
                <a16:creationId xmlns:a16="http://schemas.microsoft.com/office/drawing/2014/main" id="{40627806-B6B6-4653-BB6B-6C3EF4311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0"/>
            <a:ext cx="2520280" cy="153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1 Título">
            <a:extLst>
              <a:ext uri="{FF2B5EF4-FFF2-40B4-BE49-F238E27FC236}">
                <a16:creationId xmlns:a16="http://schemas.microsoft.com/office/drawing/2014/main" id="{1F5C8CC9-583F-4800-B779-44C0D4C6FB8C}"/>
              </a:ext>
            </a:extLst>
          </p:cNvPr>
          <p:cNvSpPr txBox="1">
            <a:spLocks/>
          </p:cNvSpPr>
          <p:nvPr/>
        </p:nvSpPr>
        <p:spPr>
          <a:xfrm>
            <a:off x="-1116632" y="104319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rgbClr val="B6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Innovación/creatividad:  </a:t>
            </a: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81139DC7-67BE-4D3B-A712-2C6786D7316E}"/>
              </a:ext>
            </a:extLst>
          </p:cNvPr>
          <p:cNvSpPr txBox="1">
            <a:spLocks/>
          </p:cNvSpPr>
          <p:nvPr/>
        </p:nvSpPr>
        <p:spPr>
          <a:xfrm>
            <a:off x="251520" y="1988840"/>
            <a:ext cx="8280920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Entregar el producto de software a Pymes en México.</a:t>
            </a:r>
          </a:p>
          <a:p>
            <a:r>
              <a:rPr lang="es-MX" dirty="0"/>
              <a:t>Llegada a usuarios universitarios.</a:t>
            </a:r>
          </a:p>
          <a:p>
            <a:r>
              <a:rPr lang="es-MX" dirty="0"/>
              <a:t>Guardado por nomenclatura determinada.</a:t>
            </a:r>
          </a:p>
          <a:p>
            <a:r>
              <a:rPr lang="es-MX" dirty="0"/>
              <a:t>Posterior vinculación con las nubes más conocidas a nivel mundial.</a:t>
            </a:r>
          </a:p>
        </p:txBody>
      </p:sp>
    </p:spTree>
    <p:extLst>
      <p:ext uri="{BB962C8B-B14F-4D97-AF65-F5344CB8AC3E}">
        <p14:creationId xmlns:p14="http://schemas.microsoft.com/office/powerpoint/2010/main" val="2853241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a 12">
            <a:extLst>
              <a:ext uri="{FF2B5EF4-FFF2-40B4-BE49-F238E27FC236}">
                <a16:creationId xmlns:a16="http://schemas.microsoft.com/office/drawing/2014/main" id="{8D3FAD0C-3910-413D-AFC2-0D0124420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4737493"/>
              </p:ext>
            </p:extLst>
          </p:nvPr>
        </p:nvGraphicFramePr>
        <p:xfrm>
          <a:off x="179512" y="2416291"/>
          <a:ext cx="8229600" cy="2865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763907804"/>
                    </a:ext>
                  </a:extLst>
                </a:gridCol>
              </a:tblGrid>
              <a:tr h="211406">
                <a:tc>
                  <a:txBody>
                    <a:bodyPr/>
                    <a:lstStyle/>
                    <a:p>
                      <a:r>
                        <a:rPr lang="es-ES" sz="2800" b="1" dirty="0"/>
                        <a:t>Funcionales</a:t>
                      </a:r>
                    </a:p>
                    <a:p>
                      <a:endParaRPr lang="es-MX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314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ES" sz="2000" b="1" kern="1200" dirty="0">
                          <a:solidFill>
                            <a:schemeClr val="dk1"/>
                          </a:solidFill>
                          <a:effectLst/>
                        </a:rPr>
                        <a:t>Requerimientos de usuario</a:t>
                      </a:r>
                      <a:endParaRPr lang="es-MX" sz="2000" b="1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2000" kern="1200" dirty="0">
                          <a:solidFill>
                            <a:schemeClr val="dk1"/>
                          </a:solidFill>
                          <a:effectLst/>
                        </a:rPr>
                        <a:t> El usuario guardara documentos en el sistema, los cuales se organizarán en carpetas. El usuario podrá buscar y encontrar los archivos que necesite en las carpetas correspondientes ya generadas.</a:t>
                      </a:r>
                      <a:endParaRPr lang="es-MX" sz="20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2000" kern="1200" dirty="0">
                          <a:solidFill>
                            <a:schemeClr val="dk1"/>
                          </a:solidFill>
                          <a:effectLst/>
                        </a:rPr>
                        <a:t>el usuario podrá guardar documentos en almacenamientos físicos, como el ordenador o memorias externas, y en almacenamiento en nube.</a:t>
                      </a:r>
                      <a:endParaRPr lang="es-MX" sz="2000" kern="1200" dirty="0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953386"/>
                  </a:ext>
                </a:extLst>
              </a:tr>
            </a:tbl>
          </a:graphicData>
        </a:graphic>
      </p:graphicFrame>
      <p:sp>
        <p:nvSpPr>
          <p:cNvPr id="6" name="1 Título">
            <a:extLst>
              <a:ext uri="{FF2B5EF4-FFF2-40B4-BE49-F238E27FC236}">
                <a16:creationId xmlns:a16="http://schemas.microsoft.com/office/drawing/2014/main" id="{707798D7-0BB2-466C-B9BA-7F0AA2677ECF}"/>
              </a:ext>
            </a:extLst>
          </p:cNvPr>
          <p:cNvSpPr txBox="1">
            <a:spLocks/>
          </p:cNvSpPr>
          <p:nvPr/>
        </p:nvSpPr>
        <p:spPr>
          <a:xfrm>
            <a:off x="-180528" y="127329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rgbClr val="B6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Requerimientos del programa:  </a:t>
            </a:r>
          </a:p>
        </p:txBody>
      </p:sp>
      <p:pic>
        <p:nvPicPr>
          <p:cNvPr id="7" name="Picture 2" descr="Facultad de Matemáticas">
            <a:extLst>
              <a:ext uri="{FF2B5EF4-FFF2-40B4-BE49-F238E27FC236}">
                <a16:creationId xmlns:a16="http://schemas.microsoft.com/office/drawing/2014/main" id="{B37AF748-6C25-4727-BC5A-11E133958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0"/>
            <a:ext cx="2520280" cy="153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391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a 12">
            <a:extLst>
              <a:ext uri="{FF2B5EF4-FFF2-40B4-BE49-F238E27FC236}">
                <a16:creationId xmlns:a16="http://schemas.microsoft.com/office/drawing/2014/main" id="{8D3FAD0C-3910-413D-AFC2-0D0124420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0328225"/>
              </p:ext>
            </p:extLst>
          </p:nvPr>
        </p:nvGraphicFramePr>
        <p:xfrm>
          <a:off x="251520" y="2132856"/>
          <a:ext cx="8229600" cy="426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763907804"/>
                    </a:ext>
                  </a:extLst>
                </a:gridCol>
              </a:tblGrid>
              <a:tr h="211406">
                <a:tc>
                  <a:txBody>
                    <a:bodyPr/>
                    <a:lstStyle/>
                    <a:p>
                      <a:endParaRPr lang="es-MX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314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ES" sz="2000" b="1" kern="1200" dirty="0">
                          <a:solidFill>
                            <a:schemeClr val="dk1"/>
                          </a:solidFill>
                          <a:effectLst/>
                        </a:rPr>
                        <a:t>Requerimientos del sistema</a:t>
                      </a:r>
                      <a:endParaRPr lang="es-MX" sz="2000" b="1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2000" kern="1200" dirty="0">
                          <a:solidFill>
                            <a:schemeClr val="dk1"/>
                          </a:solidFill>
                          <a:effectLst/>
                        </a:rPr>
                        <a:t>El programa guardara los documentos por medio de etiquetas en el titulo los documentos en las carpetas del mismo nombre.</a:t>
                      </a:r>
                      <a:endParaRPr lang="es-MX" sz="20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2000" kern="1200" dirty="0">
                          <a:solidFill>
                            <a:schemeClr val="dk1"/>
                          </a:solidFill>
                          <a:effectLst/>
                        </a:rPr>
                        <a:t>El programa podrá analizar las etiquetas y encontrar la carpeta correspondiente para guardar el archivo.</a:t>
                      </a:r>
                      <a:endParaRPr lang="es-MX" sz="20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2000" kern="1200" dirty="0">
                          <a:solidFill>
                            <a:schemeClr val="dk1"/>
                          </a:solidFill>
                          <a:effectLst/>
                        </a:rPr>
                        <a:t>El Programa generara una nueva carpeta con el nombre de la etiqueta en caso de no encontrar una carpeta correspondiente a la etiqueta generada.</a:t>
                      </a:r>
                      <a:endParaRPr lang="es-MX" sz="20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2000" kern="1200" dirty="0">
                          <a:solidFill>
                            <a:schemeClr val="dk1"/>
                          </a:solidFill>
                          <a:effectLst/>
                        </a:rPr>
                        <a:t>El programa podrá generar subcarpetas dentro de la primera carpeta con etiquetas adicionales auxiliares.</a:t>
                      </a:r>
                      <a:endParaRPr lang="es-MX" sz="20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2000" kern="1200" dirty="0">
                          <a:solidFill>
                            <a:schemeClr val="dk1"/>
                          </a:solidFill>
                          <a:effectLst/>
                        </a:rPr>
                        <a:t>El programa podrá funcionar en almacenamientos en nube que se encuentren sincronizados en el ordenador.</a:t>
                      </a:r>
                      <a:endParaRPr lang="es-MX" sz="20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2000" kern="1200" dirty="0">
                          <a:solidFill>
                            <a:schemeClr val="dk1"/>
                          </a:solidFill>
                          <a:effectLst/>
                        </a:rPr>
                        <a:t>El programa será una extensión del buscador de archivos de Windows.</a:t>
                      </a:r>
                      <a:endParaRPr lang="es-MX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953386"/>
                  </a:ext>
                </a:extLst>
              </a:tr>
            </a:tbl>
          </a:graphicData>
        </a:graphic>
      </p:graphicFrame>
      <p:sp>
        <p:nvSpPr>
          <p:cNvPr id="6" name="1 Título">
            <a:extLst>
              <a:ext uri="{FF2B5EF4-FFF2-40B4-BE49-F238E27FC236}">
                <a16:creationId xmlns:a16="http://schemas.microsoft.com/office/drawing/2014/main" id="{707798D7-0BB2-466C-B9BA-7F0AA2677ECF}"/>
              </a:ext>
            </a:extLst>
          </p:cNvPr>
          <p:cNvSpPr txBox="1">
            <a:spLocks/>
          </p:cNvSpPr>
          <p:nvPr/>
        </p:nvSpPr>
        <p:spPr>
          <a:xfrm>
            <a:off x="-108520" y="112474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rgbClr val="B6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Requerimientos del programa:  </a:t>
            </a:r>
          </a:p>
        </p:txBody>
      </p:sp>
      <p:pic>
        <p:nvPicPr>
          <p:cNvPr id="4" name="Picture 2" descr="Facultad de Matemáticas">
            <a:extLst>
              <a:ext uri="{FF2B5EF4-FFF2-40B4-BE49-F238E27FC236}">
                <a16:creationId xmlns:a16="http://schemas.microsoft.com/office/drawing/2014/main" id="{81A721F0-8B56-4545-8166-054BDECAD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0"/>
            <a:ext cx="2520280" cy="153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782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B8CEA901-532D-4E3A-97E9-4DD158D883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2584783"/>
              </p:ext>
            </p:extLst>
          </p:nvPr>
        </p:nvGraphicFramePr>
        <p:xfrm>
          <a:off x="454108" y="1772816"/>
          <a:ext cx="8006324" cy="3958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6324">
                  <a:extLst>
                    <a:ext uri="{9D8B030D-6E8A-4147-A177-3AD203B41FA5}">
                      <a16:colId xmlns:a16="http://schemas.microsoft.com/office/drawing/2014/main" val="2787080272"/>
                    </a:ext>
                  </a:extLst>
                </a:gridCol>
              </a:tblGrid>
              <a:tr h="454945">
                <a:tc>
                  <a:txBody>
                    <a:bodyPr/>
                    <a:lstStyle/>
                    <a:p>
                      <a:r>
                        <a:rPr lang="es-ES" sz="2800" b="1" dirty="0"/>
                        <a:t>No Funcionales</a:t>
                      </a:r>
                      <a:endParaRPr lang="es-MX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783690"/>
                  </a:ext>
                </a:extLst>
              </a:tr>
              <a:tr h="344013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2000" kern="1200" dirty="0">
                          <a:solidFill>
                            <a:schemeClr val="dk1"/>
                          </a:solidFill>
                          <a:effectLst/>
                        </a:rPr>
                        <a:t>El programa solo podrá guardar un archivo a la vez</a:t>
                      </a:r>
                      <a:endParaRPr lang="es-MX" sz="20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2000" kern="1200" dirty="0">
                          <a:solidFill>
                            <a:schemeClr val="dk1"/>
                          </a:solidFill>
                          <a:effectLst/>
                        </a:rPr>
                        <a:t> Las etiquetas auxiliares se encontrarán después de las etiquetas principales</a:t>
                      </a:r>
                      <a:endParaRPr lang="es-MX" sz="20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2000" kern="1200" dirty="0">
                          <a:solidFill>
                            <a:schemeClr val="dk1"/>
                          </a:solidFill>
                          <a:effectLst/>
                        </a:rPr>
                        <a:t> El programa podrá guardar archivos en unidades físicas, como la memoria interna del ordenador o un dispositivo de memoria externa, así como en almacenamientos en nube sincronizados al ordenador</a:t>
                      </a:r>
                      <a:endParaRPr lang="es-MX" sz="20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2000" kern="1200" dirty="0">
                          <a:solidFill>
                            <a:schemeClr val="dk1"/>
                          </a:solidFill>
                          <a:effectLst/>
                        </a:rPr>
                        <a:t>El sistema no guardara archivos si el almacenamiento se encuentra lleno</a:t>
                      </a:r>
                      <a:endParaRPr lang="es-MX" sz="20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2000" kern="1200" dirty="0">
                          <a:solidFill>
                            <a:schemeClr val="dk1"/>
                          </a:solidFill>
                          <a:effectLst/>
                        </a:rPr>
                        <a:t>El programa solo podrá funcionar en sistema operativo de Windows 10</a:t>
                      </a:r>
                      <a:endParaRPr lang="es-MX" sz="20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30631"/>
                  </a:ext>
                </a:extLst>
              </a:tr>
            </a:tbl>
          </a:graphicData>
        </a:graphic>
      </p:graphicFrame>
      <p:pic>
        <p:nvPicPr>
          <p:cNvPr id="5" name="Picture 2" descr="Facultad de Matemáticas">
            <a:extLst>
              <a:ext uri="{FF2B5EF4-FFF2-40B4-BE49-F238E27FC236}">
                <a16:creationId xmlns:a16="http://schemas.microsoft.com/office/drawing/2014/main" id="{77BB36EC-C74E-441B-A1D1-6B4E02640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0"/>
            <a:ext cx="2520280" cy="153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170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2444AE-7910-4C55-A746-EA4BB117B1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6" t="22331" r="22998" b="4121"/>
          <a:stretch/>
        </p:blipFill>
        <p:spPr>
          <a:xfrm>
            <a:off x="395535" y="1487784"/>
            <a:ext cx="7200801" cy="5325592"/>
          </a:xfrm>
          <a:prstGeom prst="rect">
            <a:avLst/>
          </a:prstGeom>
        </p:spPr>
      </p:pic>
      <p:pic>
        <p:nvPicPr>
          <p:cNvPr id="4" name="Picture 2" descr="Facultad de Matemáticas">
            <a:extLst>
              <a:ext uri="{FF2B5EF4-FFF2-40B4-BE49-F238E27FC236}">
                <a16:creationId xmlns:a16="http://schemas.microsoft.com/office/drawing/2014/main" id="{63D105E7-0EA1-42BC-9B9E-13E4212EE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0"/>
            <a:ext cx="2520280" cy="153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93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6A2ACFE1-CA3D-479F-92D0-E11AA685A510}"/>
              </a:ext>
            </a:extLst>
          </p:cNvPr>
          <p:cNvSpPr txBox="1">
            <a:spLocks/>
          </p:cNvSpPr>
          <p:nvPr/>
        </p:nvSpPr>
        <p:spPr>
          <a:xfrm>
            <a:off x="-1332656" y="731837"/>
            <a:ext cx="8229600" cy="1143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rgbClr val="B6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 al repositorio de </a:t>
            </a:r>
          </a:p>
          <a:p>
            <a:r>
              <a:rPr lang="es-MX" b="1" dirty="0">
                <a:solidFill>
                  <a:srgbClr val="B6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endParaRPr lang="es-MX" dirty="0"/>
          </a:p>
        </p:txBody>
      </p:sp>
      <p:sp>
        <p:nvSpPr>
          <p:cNvPr id="3" name="1 Título">
            <a:extLst>
              <a:ext uri="{FF2B5EF4-FFF2-40B4-BE49-F238E27FC236}">
                <a16:creationId xmlns:a16="http://schemas.microsoft.com/office/drawing/2014/main" id="{C57B73D5-D208-4009-BCC5-B29F21814432}"/>
              </a:ext>
            </a:extLst>
          </p:cNvPr>
          <p:cNvSpPr txBox="1">
            <a:spLocks/>
          </p:cNvSpPr>
          <p:nvPr/>
        </p:nvSpPr>
        <p:spPr>
          <a:xfrm>
            <a:off x="457200" y="3284984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</a:pPr>
            <a:r>
              <a:rPr lang="es-MX" sz="3200" dirty="0">
                <a:latin typeface="+mn-lt"/>
                <a:ea typeface="+mn-ea"/>
                <a:cs typeface="+mn-cs"/>
                <a:hlinkClick r:id="rId2"/>
              </a:rPr>
              <a:t>https://github.com/adrianfonsecal/proyecto-fis</a:t>
            </a:r>
            <a:endParaRPr lang="es-MX" sz="3200" dirty="0">
              <a:latin typeface="+mn-lt"/>
              <a:ea typeface="+mn-ea"/>
              <a:cs typeface="+mn-cs"/>
            </a:endParaRPr>
          </a:p>
          <a:p>
            <a:pPr algn="l">
              <a:spcBef>
                <a:spcPct val="20000"/>
              </a:spcBef>
            </a:pPr>
            <a:endParaRPr lang="es-MX" sz="3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42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1332656" y="731837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s-MX" b="1" dirty="0">
                <a:solidFill>
                  <a:srgbClr val="B6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</a:t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276872"/>
            <a:ext cx="8291264" cy="38492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Organizar de manera clara, ordenada y eficiente los documentos y archivos de un usuario según los requiera por medio de un sistema de software como extensión a su explorador de archivos.</a:t>
            </a:r>
          </a:p>
          <a:p>
            <a:pPr lvl="0"/>
            <a:endParaRPr lang="es-MX" dirty="0"/>
          </a:p>
          <a:p>
            <a:endParaRPr lang="es-MX" dirty="0"/>
          </a:p>
        </p:txBody>
      </p:sp>
      <p:pic>
        <p:nvPicPr>
          <p:cNvPr id="4" name="Picture 2" descr="Facultad de Matemáticas">
            <a:extLst>
              <a:ext uri="{FF2B5EF4-FFF2-40B4-BE49-F238E27FC236}">
                <a16:creationId xmlns:a16="http://schemas.microsoft.com/office/drawing/2014/main" id="{4E8B90E3-7EE5-4CE2-951F-102A9E0D3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0"/>
            <a:ext cx="2520280" cy="153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007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contenido">
            <a:extLst>
              <a:ext uri="{FF2B5EF4-FFF2-40B4-BE49-F238E27FC236}">
                <a16:creationId xmlns:a16="http://schemas.microsoft.com/office/drawing/2014/main" id="{9288D480-E0C6-4807-BCCF-0EC49584A57A}"/>
              </a:ext>
            </a:extLst>
          </p:cNvPr>
          <p:cNvSpPr txBox="1">
            <a:spLocks/>
          </p:cNvSpPr>
          <p:nvPr/>
        </p:nvSpPr>
        <p:spPr>
          <a:xfrm>
            <a:off x="395536" y="2276872"/>
            <a:ext cx="8291264" cy="384929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Sistematizar los procesos de búsqueda de documentos del usuario a 	través de la interfaz de software.</a:t>
            </a:r>
          </a:p>
          <a:p>
            <a:r>
              <a:rPr lang="es-MX" dirty="0"/>
              <a:t>Resguardar los archivos de los usuarios mediante la fácil sincronización con las nubes más influyentes a nivel mundial.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3" name="1 Título">
            <a:extLst>
              <a:ext uri="{FF2B5EF4-FFF2-40B4-BE49-F238E27FC236}">
                <a16:creationId xmlns:a16="http://schemas.microsoft.com/office/drawing/2014/main" id="{3362577C-C1FC-4842-8F96-90FB25BA5F31}"/>
              </a:ext>
            </a:extLst>
          </p:cNvPr>
          <p:cNvSpPr txBox="1">
            <a:spLocks/>
          </p:cNvSpPr>
          <p:nvPr/>
        </p:nvSpPr>
        <p:spPr>
          <a:xfrm>
            <a:off x="-1332656" y="731837"/>
            <a:ext cx="8229600" cy="1143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rgbClr val="B6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</a:t>
            </a:r>
            <a:br>
              <a:rPr lang="es-MX" dirty="0"/>
            </a:br>
            <a:endParaRPr lang="es-MX" dirty="0"/>
          </a:p>
        </p:txBody>
      </p:sp>
      <p:pic>
        <p:nvPicPr>
          <p:cNvPr id="4" name="Picture 2" descr="Facultad de Matemáticas">
            <a:extLst>
              <a:ext uri="{FF2B5EF4-FFF2-40B4-BE49-F238E27FC236}">
                <a16:creationId xmlns:a16="http://schemas.microsoft.com/office/drawing/2014/main" id="{F2E15149-C9A0-4241-992A-870B6A0F7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0"/>
            <a:ext cx="2520280" cy="153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224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052736"/>
            <a:ext cx="8017143" cy="5040560"/>
          </a:xfrm>
        </p:spPr>
        <p:txBody>
          <a:bodyPr>
            <a:normAutofit/>
          </a:bodyPr>
          <a:lstStyle/>
          <a:p>
            <a:pPr lvl="0"/>
            <a:endParaRPr lang="es-MX" dirty="0"/>
          </a:p>
          <a:p>
            <a:pPr marL="0" indent="0">
              <a:buNone/>
            </a:pPr>
            <a:r>
              <a:rPr lang="es-MX" b="1" dirty="0">
                <a:solidFill>
                  <a:srgbClr val="B6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Alcances: </a:t>
            </a:r>
            <a:endParaRPr lang="es-MX" dirty="0">
              <a:solidFill>
                <a:srgbClr val="B684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es-MX" dirty="0"/>
              <a:t>Este software podrá guardar los documentos de los usuarios de manera organizada.</a:t>
            </a:r>
          </a:p>
          <a:p>
            <a:pPr lvl="0"/>
            <a:r>
              <a:rPr lang="es-MX" dirty="0"/>
              <a:t>Proporcionará facilidades a los usuarios para estos encontrar de manera más ágil sus documentos al momento de necesitarlos.</a:t>
            </a:r>
          </a:p>
          <a:p>
            <a:pPr lvl="0"/>
            <a:r>
              <a:rPr lang="es-MX" dirty="0"/>
              <a:t>El software podrá ser usado por cualquier usuario que lo requiera.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Picture 2" descr="Facultad de Matemáticas">
            <a:extLst>
              <a:ext uri="{FF2B5EF4-FFF2-40B4-BE49-F238E27FC236}">
                <a16:creationId xmlns:a16="http://schemas.microsoft.com/office/drawing/2014/main" id="{03706ECE-343D-4A54-B06A-58C10B3E0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0"/>
            <a:ext cx="2520280" cy="153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022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contenido">
            <a:extLst>
              <a:ext uri="{FF2B5EF4-FFF2-40B4-BE49-F238E27FC236}">
                <a16:creationId xmlns:a16="http://schemas.microsoft.com/office/drawing/2014/main" id="{A61C90F1-9C37-47DF-9102-CF91E87412DE}"/>
              </a:ext>
            </a:extLst>
          </p:cNvPr>
          <p:cNvSpPr txBox="1">
            <a:spLocks/>
          </p:cNvSpPr>
          <p:nvPr/>
        </p:nvSpPr>
        <p:spPr>
          <a:xfrm>
            <a:off x="251520" y="1052736"/>
            <a:ext cx="8017143" cy="518457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dirty="0"/>
          </a:p>
          <a:p>
            <a:pPr marL="0" indent="0">
              <a:buFont typeface="Arial" pitchFamily="34" charset="0"/>
              <a:buNone/>
            </a:pPr>
            <a:r>
              <a:rPr lang="es-MX" b="1" dirty="0">
                <a:solidFill>
                  <a:srgbClr val="B6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Limitaciones: </a:t>
            </a:r>
          </a:p>
          <a:p>
            <a:r>
              <a:rPr lang="es-MX" dirty="0"/>
              <a:t>La falta de herramientas/opciones para tener un trabajo óptimo enfocado en la experiencia de usuario.</a:t>
            </a:r>
          </a:p>
          <a:p>
            <a:r>
              <a:rPr lang="es-MX" dirty="0"/>
              <a:t>La mala optimización relacionada a la compatibilidad con distintos sistemas operativos.</a:t>
            </a:r>
          </a:p>
          <a:p>
            <a:r>
              <a:rPr lang="es-MX" dirty="0"/>
              <a:t>El software tiene problemas al ser instalado en computadoras con hardware muy antiguo.</a:t>
            </a:r>
          </a:p>
          <a:p>
            <a:r>
              <a:rPr lang="es-MX" dirty="0"/>
              <a:t>No poder ser instalada la extensión en distintos sistemas operativos.</a:t>
            </a:r>
          </a:p>
          <a:p>
            <a:endParaRPr lang="es-MX" dirty="0"/>
          </a:p>
        </p:txBody>
      </p:sp>
      <p:pic>
        <p:nvPicPr>
          <p:cNvPr id="3" name="Picture 2" descr="Facultad de Matemáticas">
            <a:extLst>
              <a:ext uri="{FF2B5EF4-FFF2-40B4-BE49-F238E27FC236}">
                <a16:creationId xmlns:a16="http://schemas.microsoft.com/office/drawing/2014/main" id="{F517E5FC-D657-4A36-BF6B-4F8D18BE9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0"/>
            <a:ext cx="2520280" cy="153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55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1764704" y="692696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s-MX" b="1" dirty="0">
                <a:solidFill>
                  <a:srgbClr val="B6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</a:t>
            </a:r>
            <a:r>
              <a:rPr lang="es-MX" dirty="0"/>
              <a:t> </a:t>
            </a:r>
          </a:p>
        </p:txBody>
      </p:sp>
      <p:sp>
        <p:nvSpPr>
          <p:cNvPr id="4" name="2 Marcador de contenido">
            <a:extLst>
              <a:ext uri="{FF2B5EF4-FFF2-40B4-BE49-F238E27FC236}">
                <a16:creationId xmlns:a16="http://schemas.microsoft.com/office/drawing/2014/main" id="{EC0B0135-392E-470C-B0F5-0E3248E850B9}"/>
              </a:ext>
            </a:extLst>
          </p:cNvPr>
          <p:cNvSpPr txBox="1">
            <a:spLocks/>
          </p:cNvSpPr>
          <p:nvPr/>
        </p:nvSpPr>
        <p:spPr>
          <a:xfrm>
            <a:off x="467544" y="1756382"/>
            <a:ext cx="7427168" cy="3921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Desorganización.</a:t>
            </a:r>
          </a:p>
          <a:p>
            <a:r>
              <a:rPr lang="es-MX" dirty="0"/>
              <a:t>Mala nomenclatura al guardar archivos.</a:t>
            </a:r>
          </a:p>
          <a:p>
            <a:r>
              <a:rPr lang="es-MX" dirty="0"/>
              <a:t>No poder encontrar archivos posteriormente.</a:t>
            </a:r>
          </a:p>
          <a:p>
            <a:endParaRPr lang="es-MX" dirty="0"/>
          </a:p>
        </p:txBody>
      </p:sp>
      <p:pic>
        <p:nvPicPr>
          <p:cNvPr id="7" name="Picture 2" descr="Facultad de Matemáticas">
            <a:extLst>
              <a:ext uri="{FF2B5EF4-FFF2-40B4-BE49-F238E27FC236}">
                <a16:creationId xmlns:a16="http://schemas.microsoft.com/office/drawing/2014/main" id="{907A352E-E6B0-4389-9A28-4AFDE5D55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0"/>
            <a:ext cx="2520280" cy="153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24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1836712" y="54868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s-MX" b="1" dirty="0">
                <a:solidFill>
                  <a:srgbClr val="B6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Perfil de usuarios:  </a:t>
            </a:r>
          </a:p>
        </p:txBody>
      </p:sp>
      <p:sp>
        <p:nvSpPr>
          <p:cNvPr id="4" name="2 Marcador de contenido">
            <a:extLst>
              <a:ext uri="{FF2B5EF4-FFF2-40B4-BE49-F238E27FC236}">
                <a16:creationId xmlns:a16="http://schemas.microsoft.com/office/drawing/2014/main" id="{E8AC1858-637F-49EB-A76F-89A22024C554}"/>
              </a:ext>
            </a:extLst>
          </p:cNvPr>
          <p:cNvSpPr txBox="1">
            <a:spLocks/>
          </p:cNvSpPr>
          <p:nvPr/>
        </p:nvSpPr>
        <p:spPr>
          <a:xfrm>
            <a:off x="467544" y="1756382"/>
            <a:ext cx="7427168" cy="3921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Personas que hacen uso intensivo de archivos.</a:t>
            </a:r>
          </a:p>
          <a:p>
            <a:r>
              <a:rPr lang="es-MX" dirty="0"/>
              <a:t>Guardado de archivos en carpetas.</a:t>
            </a:r>
          </a:p>
          <a:p>
            <a:r>
              <a:rPr lang="es-MX" dirty="0"/>
              <a:t>Estudiantes y profesores.</a:t>
            </a:r>
          </a:p>
        </p:txBody>
      </p:sp>
      <p:pic>
        <p:nvPicPr>
          <p:cNvPr id="5" name="Picture 2" descr="Facultad de Matemáticas">
            <a:extLst>
              <a:ext uri="{FF2B5EF4-FFF2-40B4-BE49-F238E27FC236}">
                <a16:creationId xmlns:a16="http://schemas.microsoft.com/office/drawing/2014/main" id="{9025A467-230F-47CE-8331-6F8DC6D24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0"/>
            <a:ext cx="2520280" cy="153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341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1836712" y="54868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s-MX" sz="5400" dirty="0"/>
              <a:t> 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2276872"/>
            <a:ext cx="8280920" cy="4176464"/>
          </a:xfrm>
        </p:spPr>
        <p:txBody>
          <a:bodyPr>
            <a:normAutofit fontScale="92500"/>
          </a:bodyPr>
          <a:lstStyle/>
          <a:p>
            <a:pPr lvl="0"/>
            <a:r>
              <a:rPr lang="es-MX" dirty="0"/>
              <a:t>Dificultad para el nombramiento de documentos.</a:t>
            </a:r>
          </a:p>
          <a:p>
            <a:pPr lvl="0"/>
            <a:r>
              <a:rPr lang="es-MX" dirty="0"/>
              <a:t>Dificultad para encarpetar documentos según sus necesidades particulares.</a:t>
            </a:r>
          </a:p>
          <a:p>
            <a:pPr lvl="0"/>
            <a:r>
              <a:rPr lang="es-MX" dirty="0"/>
              <a:t>La búsqueda posterior de los documentos es complicada.</a:t>
            </a:r>
          </a:p>
          <a:p>
            <a:pPr lvl="0"/>
            <a:r>
              <a:rPr lang="es-MX" dirty="0"/>
              <a:t>La distribución de diversos archivos para el trabajo de proyectos a nivel empresarial es mala.</a:t>
            </a:r>
          </a:p>
          <a:p>
            <a:endParaRPr lang="es-MX" dirty="0"/>
          </a:p>
        </p:txBody>
      </p:sp>
      <p:sp>
        <p:nvSpPr>
          <p:cNvPr id="4" name="1 Título">
            <a:extLst>
              <a:ext uri="{FF2B5EF4-FFF2-40B4-BE49-F238E27FC236}">
                <a16:creationId xmlns:a16="http://schemas.microsoft.com/office/drawing/2014/main" id="{11EC24D1-2298-4EF0-AD4E-71FA77CFA135}"/>
              </a:ext>
            </a:extLst>
          </p:cNvPr>
          <p:cNvSpPr txBox="1">
            <a:spLocks/>
          </p:cNvSpPr>
          <p:nvPr/>
        </p:nvSpPr>
        <p:spPr>
          <a:xfrm>
            <a:off x="-1684312" y="7010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rgbClr val="B6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Criterios de los </a:t>
            </a:r>
          </a:p>
          <a:p>
            <a:r>
              <a:rPr lang="es-MX" b="1" dirty="0">
                <a:solidFill>
                  <a:srgbClr val="B6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usuarios primarios:  </a:t>
            </a:r>
          </a:p>
        </p:txBody>
      </p:sp>
      <p:pic>
        <p:nvPicPr>
          <p:cNvPr id="5" name="Picture 2" descr="Facultad de Matemáticas">
            <a:extLst>
              <a:ext uri="{FF2B5EF4-FFF2-40B4-BE49-F238E27FC236}">
                <a16:creationId xmlns:a16="http://schemas.microsoft.com/office/drawing/2014/main" id="{EBD337EF-A18B-4D82-9E74-5D6BC4D6F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0"/>
            <a:ext cx="2520280" cy="153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83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664</Words>
  <Application>Microsoft Office PowerPoint</Application>
  <PresentationFormat>On-screen Show (4:3)</PresentationFormat>
  <Paragraphs>84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Tema de Office</vt:lpstr>
      <vt:lpstr>PowerPoint Presentation</vt:lpstr>
      <vt:lpstr>PowerPoint Presentation</vt:lpstr>
      <vt:lpstr>Objetivos </vt:lpstr>
      <vt:lpstr>PowerPoint Presentation</vt:lpstr>
      <vt:lpstr> </vt:lpstr>
      <vt:lpstr>PowerPoint Presentation</vt:lpstr>
      <vt:lpstr>Problema </vt:lpstr>
      <vt:lpstr>Perfil de usuarios:  </vt:lpstr>
      <vt:lpstr>  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DIOR</dc:creator>
  <cp:lastModifiedBy>RUBEN ENRIQUE ALVARADO INTERIAN</cp:lastModifiedBy>
  <cp:revision>12</cp:revision>
  <dcterms:created xsi:type="dcterms:W3CDTF">2021-10-19T20:23:03Z</dcterms:created>
  <dcterms:modified xsi:type="dcterms:W3CDTF">2021-10-21T01:12:25Z</dcterms:modified>
</cp:coreProperties>
</file>