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5.jpeg" ContentType="image/jpeg"/>
  <Override PartName="/ppt/media/image23.jpeg" ContentType="image/jpeg"/>
  <Override PartName="/ppt/media/image22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4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10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latin typeface="Arial"/>
              </a:rPr>
              <a:t>Click to edit the title 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latin typeface="Arial"/>
              </a:rPr>
              <a:t>Click to edit the title </a:t>
            </a:r>
            <a:r>
              <a:rPr b="0" lang="es-CL" sz="1800" spc="-1" strike="noStrike">
                <a:latin typeface="Arial"/>
              </a:rPr>
              <a:t>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99720" y="3989160"/>
            <a:ext cx="487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3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Sábado 26 de Mayo</a:t>
            </a:r>
            <a:endParaRPr b="0" lang="es-CL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59880" y="1050480"/>
            <a:ext cx="91429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</a:t>
            </a: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vs 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</a:t>
            </a:r>
            <a:endParaRPr b="0" lang="es-CL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s-CL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10880" y="2088000"/>
            <a:ext cx="5981760" cy="3455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231960" y="2100960"/>
            <a:ext cx="6189480" cy="344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59880" y="1050480"/>
            <a:ext cx="91429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Calculos de </a:t>
            </a: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9480" y="1604520"/>
            <a:ext cx="1083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puro.</a:t>
            </a:r>
            <a:endParaRPr b="0" lang="es-C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R.</a:t>
            </a:r>
            <a:endParaRPr b="0" lang="es-C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 y guardado en SQL.</a:t>
            </a:r>
            <a:endParaRPr b="0" lang="es-C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integración de R con SQL Server 2017.</a:t>
            </a:r>
            <a:endParaRPr b="0" lang="es-C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R desde SQL Server (Cualquier Version).</a:t>
            </a:r>
            <a:endParaRPr b="0" lang="es-CL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modo Batch desde linux.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43680" y="957960"/>
            <a:ext cx="9864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L" sz="2800" spc="-1" strike="noStrike">
                <a:solidFill>
                  <a:srgbClr val="000000"/>
                </a:solidFill>
                <a:latin typeface="Segoe UI"/>
                <a:ea typeface="DejaVu Sans"/>
              </a:rPr>
              <a:t>PASS Virtual Groups</a:t>
            </a:r>
            <a:endParaRPr b="0" lang="es-CL" sz="28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1543680" y="1648800"/>
            <a:ext cx="10088640" cy="466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08000" y="4081320"/>
            <a:ext cx="5255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2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Gracias por vuestra asistencia</a:t>
            </a:r>
            <a:endParaRPr b="0" lang="es-CL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04520" y="696240"/>
            <a:ext cx="10814760" cy="42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32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Nombre Speaker: Daniel Fischer 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Email: dfischer@ug.uchile.cl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Blog: http://geekosas.com/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Twitter: @Geekosas_com (Artículos Blog)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324160" y="4374360"/>
            <a:ext cx="306432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808080"/>
                </a:solidFill>
                <a:latin typeface="Segoe UI Semibold"/>
                <a:ea typeface="DejaVu Sans"/>
              </a:rPr>
              <a:t>Silver Sponsors</a:t>
            </a:r>
            <a:endParaRPr b="0" lang="es-CL" sz="32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7323120" y="3285000"/>
            <a:ext cx="2678400" cy="50544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3"/>
          <a:stretch/>
        </p:blipFill>
        <p:spPr>
          <a:xfrm>
            <a:off x="6877800" y="5150880"/>
            <a:ext cx="2189880" cy="100404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4"/>
          <a:stretch/>
        </p:blipFill>
        <p:spPr>
          <a:xfrm>
            <a:off x="3680280" y="5353560"/>
            <a:ext cx="2281320" cy="455400"/>
          </a:xfrm>
          <a:prstGeom prst="rect">
            <a:avLst/>
          </a:prstGeom>
          <a:ln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5"/>
          <a:stretch/>
        </p:blipFill>
        <p:spPr>
          <a:xfrm>
            <a:off x="2605680" y="2107080"/>
            <a:ext cx="2148120" cy="455760"/>
          </a:xfrm>
          <a:prstGeom prst="rect">
            <a:avLst/>
          </a:prstGeom>
          <a:ln>
            <a:noFill/>
          </a:ln>
        </p:spPr>
      </p:pic>
      <p:pic>
        <p:nvPicPr>
          <p:cNvPr id="84" name="Graphic 11" descr=""/>
          <p:cNvPicPr/>
          <p:nvPr/>
        </p:nvPicPr>
        <p:blipFill>
          <a:blip r:embed="rId6"/>
          <a:stretch/>
        </p:blipFill>
        <p:spPr>
          <a:xfrm>
            <a:off x="4195800" y="2869920"/>
            <a:ext cx="1886760" cy="900000"/>
          </a:xfrm>
          <a:prstGeom prst="rect">
            <a:avLst/>
          </a:prstGeom>
          <a:ln>
            <a:noFill/>
          </a:ln>
        </p:spPr>
      </p:pic>
      <p:pic>
        <p:nvPicPr>
          <p:cNvPr id="85" name="Graphic 13" descr=""/>
          <p:cNvPicPr/>
          <p:nvPr/>
        </p:nvPicPr>
        <p:blipFill>
          <a:blip r:embed="rId7"/>
          <a:stretch/>
        </p:blipFill>
        <p:spPr>
          <a:xfrm>
            <a:off x="8607600" y="2107080"/>
            <a:ext cx="2788920" cy="518040"/>
          </a:xfrm>
          <a:prstGeom prst="rect">
            <a:avLst/>
          </a:prstGeom>
          <a:ln>
            <a:noFill/>
          </a:ln>
        </p:spPr>
      </p:pic>
      <p:pic>
        <p:nvPicPr>
          <p:cNvPr id="86" name="Graphic 15" descr=""/>
          <p:cNvPicPr/>
          <p:nvPr/>
        </p:nvPicPr>
        <p:blipFill>
          <a:blip r:embed="rId8"/>
          <a:stretch/>
        </p:blipFill>
        <p:spPr>
          <a:xfrm>
            <a:off x="5389560" y="2195640"/>
            <a:ext cx="2582640" cy="3301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156040" y="1041840"/>
            <a:ext cx="304776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ffc000"/>
                </a:solidFill>
                <a:latin typeface="Segoe UI Semibold"/>
                <a:ea typeface="DejaVu Sans"/>
              </a:rPr>
              <a:t>Gold Sponsors</a:t>
            </a:r>
            <a:endParaRPr b="0" lang="es-CL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1640" y="1837080"/>
            <a:ext cx="11693160" cy="24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CL" sz="44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59880" y="1050480"/>
            <a:ext cx="91429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y MS SQL son el complemento perfecto.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 ~ table.</a:t>
            </a:r>
            <a:endParaRPr b="0" lang="es-C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Tipos de datos equivalentes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Estructura columnar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Existen interfaces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RAM y Disco Duro.</a:t>
            </a:r>
            <a:endParaRPr b="0" lang="es-C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preprocesar datasets grandes.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almacenar información persistente.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transformaciones complejas.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modelos y reportes.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controlar el flujo.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59880" y="1050480"/>
            <a:ext cx="91429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Formas de Conectarse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Distintas Librerias.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extraer datos de SQL Server.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guardar datos en SQL Server.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→ R</a:t>
            </a:r>
            <a:endParaRPr b="0" lang="es-CL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Ejecutar R desde SQL Server (Cualquier Versión).</a:t>
            </a:r>
            <a:endParaRPr b="0" lang="es-CL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Ejecutar R desde SQL Server 2017.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59880" y="1050480"/>
            <a:ext cx="914292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36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431280" y="1499040"/>
          <a:ext cx="11448360" cy="4838760"/>
        </p:xfrm>
        <a:graphic>
          <a:graphicData uri="http://schemas.openxmlformats.org/drawingml/2006/table">
            <a:tbl>
              <a:tblPr/>
              <a:tblGrid>
                <a:gridCol w="2442600"/>
                <a:gridCol w="2251080"/>
                <a:gridCol w="2251080"/>
                <a:gridCol w="2250000"/>
                <a:gridCol w="2253960"/>
              </a:tblGrid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Package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RSQLServer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26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Descripción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Package con driver de JDBC.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Genérico para drivers 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Usa framework 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wrpapper ODBC a 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Framework 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Tipo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tidyverse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escalable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requiere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transacciones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linux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windows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59880" y="1050480"/>
            <a:ext cx="1046376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2017 → R (Machine Learning Services)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528000" y="1639800"/>
            <a:ext cx="6882840" cy="47764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5472000" y="3528000"/>
            <a:ext cx="1872000" cy="50400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59880" y="1050480"/>
            <a:ext cx="10463760" cy="4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Caso VaR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40000" y="1872000"/>
            <a:ext cx="6043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L" sz="1800" spc="-1" strike="noStrike">
                <a:latin typeface="Arial"/>
              </a:rPr>
              <a:t>Series de Retornos → </a:t>
            </a:r>
            <a:r>
              <a:rPr b="0" lang="es-CL" sz="1800" spc="-1" strike="noStrike">
                <a:latin typeface="Arial"/>
              </a:rPr>
              <a:t>Matriz Varianza </a:t>
            </a:r>
            <a:r>
              <a:rPr b="0" lang="es-CL" sz="1800" spc="-1" strike="noStrike">
                <a:latin typeface="Arial"/>
              </a:rPr>
              <a:t>Covarianza = MVC</a:t>
            </a:r>
            <a:endParaRPr b="0" lang="es-CL" sz="1800" spc="-1" strike="noStrike">
              <a:latin typeface="Arial"/>
            </a:endParaRPr>
          </a:p>
          <a:p>
            <a:r>
              <a:rPr b="0" lang="es-CL" sz="1800" spc="-1" strike="noStrike">
                <a:latin typeface="Arial"/>
              </a:rPr>
              <a:t>Pesos Portafolio = W</a:t>
            </a:r>
            <a:endParaRPr b="0" lang="es-CL" sz="1800" spc="-1" strike="noStrike">
              <a:latin typeface="Arial"/>
            </a:endParaRPr>
          </a:p>
          <a:p>
            <a:endParaRPr b="0" lang="es-CL" sz="1800" spc="-1" strike="noStrike">
              <a:latin typeface="Arial"/>
            </a:endParaRPr>
          </a:p>
          <a:p>
            <a:r>
              <a:rPr b="0" lang="es-CL" sz="1800" spc="-1" strike="noStrike">
                <a:latin typeface="Arial"/>
                <a:ea typeface="Noto Sans CJK SC Regular"/>
              </a:rPr>
              <a:t>VaR = W^t * MVC * W</a:t>
            </a:r>
            <a:endParaRPr b="0" lang="es-CL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122280" y="2932560"/>
            <a:ext cx="4869720" cy="37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Application>LibreOffice/6.0.4.2$Linux_X86_64 LibreOffice_project/00m0$Build-2</Application>
  <Words>28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2018-05-08T17:34:28Z</dcterms:created>
  <dc:creator>Harold Chacón</dc:creator>
  <dc:description/>
  <dc:language>es-CL</dc:language>
  <cp:lastModifiedBy/>
  <dcterms:modified xsi:type="dcterms:W3CDTF">2018-05-24T20:43:31Z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