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6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9.jpeg" ContentType="image/jpeg"/>
  <Override PartName="/ppt/media/image17.jpeg" ContentType="image/jpeg"/>
  <Override PartName="/ppt/media/image14.jpeg" ContentType="image/jpeg"/>
  <Override PartName="/ppt/media/image15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25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3.jpeg" ContentType="image/jpeg"/>
  <Override PartName="/ppt/media/image1.jpeg" ContentType="image/jpeg"/>
  <Override PartName="/ppt/media/image2.jpeg" ContentType="image/jpeg"/>
  <Override PartName="/ppt/media/image10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L" sz="4400" spc="-1" strike="noStrike">
                <a:latin typeface="Arial"/>
              </a:rPr>
              <a:t>Click to </a:t>
            </a:r>
            <a:r>
              <a:rPr b="0" lang="es-CL" sz="4400" spc="-1" strike="noStrike">
                <a:latin typeface="Arial"/>
              </a:rPr>
              <a:t>edit the </a:t>
            </a:r>
            <a:r>
              <a:rPr b="0" lang="es-CL" sz="4400" spc="-1" strike="noStrike">
                <a:latin typeface="Arial"/>
              </a:rPr>
              <a:t>title text </a:t>
            </a:r>
            <a:r>
              <a:rPr b="0" lang="es-CL" sz="4400" spc="-1" strike="noStrike">
                <a:latin typeface="Arial"/>
              </a:rPr>
              <a:t>format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Click to edit the outline text format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Second Outline Level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Third Outline Level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Fourth Outline Level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Fifth Outline Level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Sixth Outline Level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Seventh Outline Level</a:t>
            </a:r>
            <a:endParaRPr b="0" lang="es-C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L" sz="1800" spc="-1" strike="noStrike">
                <a:latin typeface="Arial"/>
              </a:rPr>
              <a:t>Click to edit the title text format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Click to edit the outline text format</a:t>
            </a:r>
            <a:endParaRPr b="0" lang="es-C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Second Outline Level</a:t>
            </a:r>
            <a:endParaRPr b="0" lang="es-C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Third Outline Level</a:t>
            </a:r>
            <a:endParaRPr b="0" lang="es-C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Fourth Outline Level</a:t>
            </a:r>
            <a:endParaRPr b="0" lang="es-C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Fifth Outline Level</a:t>
            </a:r>
            <a:endParaRPr b="0" lang="es-C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Sixth Outline Level</a:t>
            </a:r>
            <a:endParaRPr b="0" lang="es-C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Seventh Outline Level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Click to edit the outline text format</a:t>
            </a:r>
            <a:endParaRPr b="0" lang="es-C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Second Outline Level</a:t>
            </a:r>
            <a:endParaRPr b="0" lang="es-C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Third Outline Level</a:t>
            </a:r>
            <a:endParaRPr b="0" lang="es-C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Fourth Outline Level</a:t>
            </a:r>
            <a:endParaRPr b="0" lang="es-C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Fifth Outline Level</a:t>
            </a:r>
            <a:endParaRPr b="0" lang="es-C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Sixth Outline Level</a:t>
            </a:r>
            <a:endParaRPr b="0" lang="es-C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Seventh Outline Level</a:t>
            </a:r>
            <a:endParaRPr b="0" lang="es-C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99720" y="3989160"/>
            <a:ext cx="48718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3600" spc="-1" strike="noStrike">
                <a:solidFill>
                  <a:srgbClr val="ffffff"/>
                </a:solidFill>
                <a:latin typeface="Segoe UI Semibold"/>
                <a:ea typeface="DejaVu Sans"/>
              </a:rPr>
              <a:t>Sábado 26 de Mayo</a:t>
            </a:r>
            <a:endParaRPr b="0" lang="es-CL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VaR en SQL vs R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</a:t>
            </a:r>
            <a:endParaRPr b="0" lang="es-CL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s-CL" sz="2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10880" y="2088000"/>
            <a:ext cx="5980680" cy="34542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6159960" y="2100960"/>
            <a:ext cx="6188400" cy="344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Calculos de VaR, formas de conectar R a SQL.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09480" y="1604520"/>
            <a:ext cx="108374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SQL puro.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R y guardado en SQL.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usando integración de R con SQL Server 2017 (sp_execute_external_script).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usando R desde SQL Server (xp_cmdshell).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modo batch desde linux.</a:t>
            </a:r>
            <a:endParaRPr b="0" lang="es-CL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Buenas Practicas.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09480" y="1604520"/>
            <a:ext cx="10837440" cy="50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Usar un wrapper para las Querys.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Integrar un log en el sql_wrapper.R e integrar ese log a errores.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Limitar el uso de memoria RAM en SQL Server.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Homologar nombres de columnas en query.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Acelerar escritura usando paralelización en 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Manipulación de datos compleja en 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 tabla es muy grande, usar data.table.</a:t>
            </a:r>
            <a:endParaRPr b="0" lang="es-CL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160" y="-4824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Próximas Presentaciones</a:t>
            </a:r>
            <a:endParaRPr b="0" lang="es-CL" sz="36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116000" y="892080"/>
            <a:ext cx="9720000" cy="58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708000" y="4081320"/>
            <a:ext cx="525420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2600" spc="-1" strike="noStrike">
                <a:solidFill>
                  <a:srgbClr val="ffffff"/>
                </a:solidFill>
                <a:latin typeface="Segoe UI Semibold"/>
                <a:ea typeface="DejaVu Sans"/>
              </a:rPr>
              <a:t>Gracias por vuestra asistencia</a:t>
            </a:r>
            <a:endParaRPr b="0" lang="es-CL" sz="2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04520" y="696240"/>
            <a:ext cx="10813680" cy="42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3200" spc="-1" strike="noStrike">
                <a:solidFill>
                  <a:srgbClr val="05b079"/>
                </a:solidFill>
                <a:latin typeface="Segoe UI Semibold"/>
                <a:ea typeface="DejaVu Sans"/>
              </a:rPr>
              <a:t>Conectando R con MS SQL Server</a:t>
            </a:r>
            <a:endParaRPr b="0" lang="es-C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C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Nombre Speaker: Daniel Fischer 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Email: dfischer@ug.uchile.cl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Blog: http://geekosas.com/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Twitter: @Geekosas_com (Artículos Blog)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GIT: https://github.com/danielfm123/sqlsaturday2018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CL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324160" y="4374360"/>
            <a:ext cx="306324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CL" sz="3200" spc="-1" strike="noStrike">
                <a:solidFill>
                  <a:srgbClr val="808080"/>
                </a:solidFill>
                <a:latin typeface="Segoe UI Semibold"/>
                <a:ea typeface="DejaVu Sans"/>
              </a:rPr>
              <a:t>Silver Sponsors</a:t>
            </a:r>
            <a:endParaRPr b="0" lang="es-CL" sz="3200" spc="-1" strike="noStrike"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2"/>
          <a:stretch/>
        </p:blipFill>
        <p:spPr>
          <a:xfrm>
            <a:off x="7323120" y="3285000"/>
            <a:ext cx="2677320" cy="504360"/>
          </a:xfrm>
          <a:prstGeom prst="rect">
            <a:avLst/>
          </a:prstGeom>
          <a:ln>
            <a:noFill/>
          </a:ln>
        </p:spPr>
      </p:pic>
      <p:pic>
        <p:nvPicPr>
          <p:cNvPr id="81" name="Picture 5" descr=""/>
          <p:cNvPicPr/>
          <p:nvPr/>
        </p:nvPicPr>
        <p:blipFill>
          <a:blip r:embed="rId3"/>
          <a:stretch/>
        </p:blipFill>
        <p:spPr>
          <a:xfrm>
            <a:off x="6877800" y="5150880"/>
            <a:ext cx="2188800" cy="1002960"/>
          </a:xfrm>
          <a:prstGeom prst="rect">
            <a:avLst/>
          </a:prstGeom>
          <a:ln>
            <a:noFill/>
          </a:ln>
        </p:spPr>
      </p:pic>
      <p:pic>
        <p:nvPicPr>
          <p:cNvPr id="82" name="Picture 7" descr=""/>
          <p:cNvPicPr/>
          <p:nvPr/>
        </p:nvPicPr>
        <p:blipFill>
          <a:blip r:embed="rId4"/>
          <a:stretch/>
        </p:blipFill>
        <p:spPr>
          <a:xfrm>
            <a:off x="3680280" y="5353560"/>
            <a:ext cx="2280240" cy="454320"/>
          </a:xfrm>
          <a:prstGeom prst="rect">
            <a:avLst/>
          </a:prstGeom>
          <a:ln>
            <a:noFill/>
          </a:ln>
        </p:spPr>
      </p:pic>
      <p:pic>
        <p:nvPicPr>
          <p:cNvPr id="83" name="Picture 9" descr=""/>
          <p:cNvPicPr/>
          <p:nvPr/>
        </p:nvPicPr>
        <p:blipFill>
          <a:blip r:embed="rId5"/>
          <a:stretch/>
        </p:blipFill>
        <p:spPr>
          <a:xfrm>
            <a:off x="2605680" y="2107080"/>
            <a:ext cx="2147040" cy="454680"/>
          </a:xfrm>
          <a:prstGeom prst="rect">
            <a:avLst/>
          </a:prstGeom>
          <a:ln>
            <a:noFill/>
          </a:ln>
        </p:spPr>
      </p:pic>
      <p:pic>
        <p:nvPicPr>
          <p:cNvPr id="84" name="Graphic 11" descr=""/>
          <p:cNvPicPr/>
          <p:nvPr/>
        </p:nvPicPr>
        <p:blipFill>
          <a:blip r:embed="rId6"/>
          <a:stretch/>
        </p:blipFill>
        <p:spPr>
          <a:xfrm>
            <a:off x="4195800" y="2869920"/>
            <a:ext cx="1885680" cy="898920"/>
          </a:xfrm>
          <a:prstGeom prst="rect">
            <a:avLst/>
          </a:prstGeom>
          <a:ln>
            <a:noFill/>
          </a:ln>
        </p:spPr>
      </p:pic>
      <p:pic>
        <p:nvPicPr>
          <p:cNvPr id="85" name="Graphic 13" descr=""/>
          <p:cNvPicPr/>
          <p:nvPr/>
        </p:nvPicPr>
        <p:blipFill>
          <a:blip r:embed="rId7"/>
          <a:stretch/>
        </p:blipFill>
        <p:spPr>
          <a:xfrm>
            <a:off x="8607600" y="2107080"/>
            <a:ext cx="2787840" cy="516960"/>
          </a:xfrm>
          <a:prstGeom prst="rect">
            <a:avLst/>
          </a:prstGeom>
          <a:ln>
            <a:noFill/>
          </a:ln>
        </p:spPr>
      </p:pic>
      <p:pic>
        <p:nvPicPr>
          <p:cNvPr id="86" name="Graphic 15" descr=""/>
          <p:cNvPicPr/>
          <p:nvPr/>
        </p:nvPicPr>
        <p:blipFill>
          <a:blip r:embed="rId8"/>
          <a:stretch/>
        </p:blipFill>
        <p:spPr>
          <a:xfrm>
            <a:off x="5389560" y="2195640"/>
            <a:ext cx="2581560" cy="3290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156040" y="1041840"/>
            <a:ext cx="30466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CL" sz="3200" spc="-1" strike="noStrike">
                <a:solidFill>
                  <a:srgbClr val="ffc000"/>
                </a:solidFill>
                <a:latin typeface="Segoe UI Semibold"/>
                <a:ea typeface="DejaVu Sans"/>
              </a:rPr>
              <a:t>Gold Sponsors</a:t>
            </a:r>
            <a:endParaRPr b="0" lang="es-CL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1640" y="1837080"/>
            <a:ext cx="11692080" cy="24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CL" sz="4400" spc="-1" strike="noStrike">
                <a:solidFill>
                  <a:srgbClr val="05b079"/>
                </a:solidFill>
                <a:latin typeface="Segoe UI Semibold"/>
                <a:ea typeface="DejaVu Sans"/>
              </a:rPr>
              <a:t>Conectando R con MS SQL Server</a:t>
            </a:r>
            <a:endParaRPr b="0" lang="es-CL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 y MS SQL son el complemento perfecto.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data.frame ~ table.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Tipos de datos equivalentes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Estructura columnar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Existen interfaces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RAM y Disco Duro.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SQL permite preprocesar datasets grandes.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SQL permite almacenar información persistente.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realizar transformaciones complejas.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realizar modelos y reportes.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controlar el flujo.</a:t>
            </a:r>
            <a:endParaRPr b="0" lang="es-CL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Formas de Conectarse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 → SQL Server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Distintas Librerias.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Como extraer datos de SQL Server.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Como guardar datos en SQL Server.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 → R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Ejecutar R desde SQL Server (Cualquier Versión).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Usar R desde SQL Server 2017.</a:t>
            </a:r>
            <a:endParaRPr b="0" lang="es-CL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 → SQL Server</a:t>
            </a:r>
            <a:endParaRPr b="0" lang="es-CL" sz="3600" spc="-1" strike="noStrike">
              <a:latin typeface="Arial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431280" y="1643040"/>
          <a:ext cx="11448360" cy="4838760"/>
        </p:xfrm>
        <a:graphic>
          <a:graphicData uri="http://schemas.openxmlformats.org/drawingml/2006/table">
            <a:tbl>
              <a:tblPr/>
              <a:tblGrid>
                <a:gridCol w="2442600"/>
                <a:gridCol w="2251080"/>
                <a:gridCol w="2251080"/>
                <a:gridCol w="2250000"/>
                <a:gridCol w="2253960"/>
              </a:tblGrid>
              <a:tr h="651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Package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RSQLServer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26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Descripción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Package con driver de JDBC.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Genérico para drivers 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Usa framework 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wrpapper ODBC a 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Framework 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RODBC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Tipo Driver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tidyverse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escalable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1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requiere driver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transacciones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linux setup (admin)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windows setup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59880" y="1050480"/>
            <a:ext cx="1046268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 2017 → R (Machine Learning Services)</a:t>
            </a:r>
            <a:endParaRPr b="0" lang="es-CL" sz="3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736000" y="1639800"/>
            <a:ext cx="6881760" cy="47754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644000" y="3528000"/>
            <a:ext cx="1870920" cy="502920"/>
          </a:xfrm>
          <a:prstGeom prst="rect">
            <a:avLst/>
          </a:prstGeom>
          <a:noFill/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59880" y="1050480"/>
            <a:ext cx="1046268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Caso VaR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440000" y="1872000"/>
            <a:ext cx="604260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Series de Retornos → Matriz Varianza Covarianza = MVC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Pesos Portafolio = W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var = W^t * MVC * W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VaR = 1.96*var</a:t>
            </a:r>
            <a:endParaRPr b="0" lang="es-CL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6156000" y="2411640"/>
            <a:ext cx="5543640" cy="42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Application>LibreOffice/6.0.4.2$Linux_X86_64 LibreOffice_project/00m0$Build-2</Application>
  <Words>28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2018-05-08T17:34:28Z</dcterms:created>
  <dc:creator>Harold Chacón</dc:creator>
  <dc:description/>
  <dc:language>es-CL</dc:language>
  <cp:lastModifiedBy/>
  <dcterms:modified xsi:type="dcterms:W3CDTF">2018-05-26T11:47:54Z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