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7"/>
  </p:normalViewPr>
  <p:slideViewPr>
    <p:cSldViewPr snapToGrid="0" snapToObjects="1">
      <p:cViewPr varScale="1">
        <p:scale>
          <a:sx n="110" d="100"/>
          <a:sy n="110" d="100"/>
        </p:scale>
        <p:origin x="18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3E29-0ABC-6E41-BCE4-DD914ED88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973DE-9700-174C-8C13-6154D3023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FB38-7FE5-AA4C-970F-A3984ACC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FFAC-14B1-CB41-90D4-5494330B7A23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5E1D-E3C5-5F4B-B2E3-7EB589BC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74E72-871A-1048-A867-E74BA97A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BD5B-0F47-B44A-AE93-22688177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1415-DEB1-C347-98A8-B5045A95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96247-ED77-FC4F-BE09-4096408F9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00C17-D3FE-0049-89E4-6F3235E0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FFAC-14B1-CB41-90D4-5494330B7A23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DF26-2C17-474B-BE1B-33082877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37B1-599B-8C46-88AC-35189839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BD5B-0F47-B44A-AE93-22688177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2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64E59-5F53-6941-A6D4-847960FEC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D9DB0-6462-C34F-B5B0-F5CBB349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AE202-AB30-084F-8481-D2B3DEFD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FFAC-14B1-CB41-90D4-5494330B7A23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C0403-9D1D-934C-942B-0D0AACB1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91376-039E-734D-A80C-51B0AF39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BD5B-0F47-B44A-AE93-22688177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1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8F0A-2248-1E42-923A-9CBF403E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1027-8CEE-C247-8FD9-6698DD97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18B74-87FC-F04D-B63B-16322CF0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FFAC-14B1-CB41-90D4-5494330B7A23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FC901-E966-1745-B14F-608C85EE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F68F9-E96A-2C41-90B4-6040EC90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BD5B-0F47-B44A-AE93-22688177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6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E765-E82F-0544-B4BB-D154FCF1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6185E-F4E2-3B4F-A68B-D0378D4AE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F4BAA-C8F0-8042-A539-67CB6F7E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FFAC-14B1-CB41-90D4-5494330B7A23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F84-1895-2344-8F1A-FF1169DC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DF37A-0AF5-264F-8CCC-C93BDBF6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BD5B-0F47-B44A-AE93-22688177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6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B7C8-CFC8-6448-A7D1-834EC835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3AF33-87C5-A74C-9D2B-76652FB50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8BAF7-7D56-224B-BBB6-A8644E2B3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D0E11-1A7A-0349-B0D0-4CEFBAAC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FFAC-14B1-CB41-90D4-5494330B7A23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771DB-9488-CB41-AB21-838B513C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6D5C-7309-2845-B0B2-00D83219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BD5B-0F47-B44A-AE93-22688177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6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1BAF-67FA-774C-BE39-16EED82F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2465C-5409-3849-8AAF-78E4BAC6B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17A6D-BF97-574E-BA94-9AD54BF53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F654F-65A1-5B41-9F79-560C5D215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8E672-B8C5-724B-B3DF-6B233F3E4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747ED-2B18-8A40-9D70-28F801CD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FFAC-14B1-CB41-90D4-5494330B7A23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2C7D5-FC31-174E-B386-96F63EEA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06E41-4048-A945-93F8-6CF83726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BD5B-0F47-B44A-AE93-22688177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4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86EC-B20D-D149-AA4F-CC6353F0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F78A5-6080-4845-849C-008CD28B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FFAC-14B1-CB41-90D4-5494330B7A23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437C3-23B8-164C-950A-811A5242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56996-D784-904E-8011-0A28B661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BD5B-0F47-B44A-AE93-22688177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1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D833B-4919-7C42-A566-CF2F9281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FFAC-14B1-CB41-90D4-5494330B7A23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AB2F3-7872-5343-B2EC-3D5C5B0C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40DA5-C781-EA4D-87DA-3E7C9927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BD5B-0F47-B44A-AE93-22688177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9380-9805-A34E-A416-187EB99B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0D33-0F1E-4242-96A2-CBC0A6BE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34FA0-7D5A-0A42-81BE-F9F31B8AC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5DD9-8039-B64F-868D-DCC43B0B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FFAC-14B1-CB41-90D4-5494330B7A23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DB019-A8B2-3746-B25A-E4C5A3A9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A63BE-9E7F-BC43-8772-16D7876E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BD5B-0F47-B44A-AE93-22688177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1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19A8-EFE7-DE4E-8EBE-F2D8AB24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99B43-A539-5F46-BCE2-2ECE65A19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D9879-575E-8F4A-9A0B-08C86C0DD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89D3F-5F1C-ED49-88A0-6AD31A2F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FFAC-14B1-CB41-90D4-5494330B7A23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8B7F6-4976-9145-B9EB-54BB1B5B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71F2C-AD83-5245-9CFD-C8C4092E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BD5B-0F47-B44A-AE93-22688177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5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89C31-06A4-5441-BFA2-7090DDD9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B1FCC-3CC8-AA41-852E-4321AF85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C2CAD-435E-0340-8C08-7B799BE95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5FFAC-14B1-CB41-90D4-5494330B7A23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092C-DD79-BC41-8F70-6817A0E6A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26C7-9DB8-4C43-8873-3D1505496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BD5B-0F47-B44A-AE93-22688177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6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riangay" TargetMode="External"/><Relationship Id="rId2" Type="http://schemas.openxmlformats.org/officeDocument/2006/relationships/hyperlink" Target="https://doi.org/10.1145/3240323.324035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room.spotify.com/2019-10-24/6-questions-and-answers-with-tony-jebara-vp-of-machine-learning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C9A5-E75E-B54E-83A7-2164B06FA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ML Paper Summaries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16D27-95BA-FA4D-8BA1-995399033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240" y="3602038"/>
            <a:ext cx="10339057" cy="1655762"/>
          </a:xfrm>
        </p:spPr>
        <p:txBody>
          <a:bodyPr>
            <a:normAutofit fontScale="92500"/>
          </a:bodyPr>
          <a:lstStyle/>
          <a:p>
            <a:r>
              <a:rPr lang="en-GB" b="1" dirty="0"/>
              <a:t>Explore, Exploit, and Explain: Personalizing Explainable Recommendations with Bandits</a:t>
            </a:r>
          </a:p>
          <a:p>
            <a:pPr algn="l"/>
            <a:r>
              <a:rPr lang="en-GB" sz="1800" dirty="0"/>
              <a:t>James </a:t>
            </a:r>
            <a:r>
              <a:rPr lang="en-GB" sz="1800" dirty="0" err="1"/>
              <a:t>McInerney</a:t>
            </a:r>
            <a:r>
              <a:rPr lang="en-GB" sz="1800" dirty="0"/>
              <a:t>, Benjamin </a:t>
            </a:r>
            <a:r>
              <a:rPr lang="en-GB" sz="1800" dirty="0" err="1"/>
              <a:t>Lacker</a:t>
            </a:r>
            <a:r>
              <a:rPr lang="en-GB" sz="1800" dirty="0"/>
              <a:t>, Samantha Hansen, Karl Higley, Hugues Bouchard, Alois </a:t>
            </a:r>
            <a:r>
              <a:rPr lang="en-GB" sz="1800" dirty="0" err="1"/>
              <a:t>Gruson</a:t>
            </a:r>
            <a:r>
              <a:rPr lang="en-GB" sz="1800" dirty="0"/>
              <a:t>, Rishabh Mehrotra, Spotify</a:t>
            </a:r>
          </a:p>
          <a:p>
            <a:pPr algn="l"/>
            <a:r>
              <a:rPr lang="en-GB" sz="1500" dirty="0"/>
              <a:t>RecSys '18: Proceedings of the 12th ACM Conference on Recommender Systems, September 2018, Pages 31–39, </a:t>
            </a:r>
            <a:r>
              <a:rPr lang="en-GB" sz="1500" dirty="0">
                <a:hlinkClick r:id="rId2"/>
              </a:rPr>
              <a:t>https://doi.org/10.1145/3240323.3240354</a:t>
            </a:r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48E1A-1ADF-674A-8C0D-F2D23E336117}"/>
              </a:ext>
            </a:extLst>
          </p:cNvPr>
          <p:cNvSpPr txBox="1"/>
          <p:nvPr/>
        </p:nvSpPr>
        <p:spPr>
          <a:xfrm>
            <a:off x="887240" y="6065821"/>
            <a:ext cx="3639493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Summarised</a:t>
            </a:r>
            <a:r>
              <a:rPr lang="en-US" sz="1400" dirty="0"/>
              <a:t> by: </a:t>
            </a:r>
            <a:r>
              <a:rPr lang="en-US" sz="1400" dirty="0" err="1">
                <a:solidFill>
                  <a:srgbClr val="FF40FF"/>
                </a:solidFill>
                <a:hlinkClick r:id="rId3"/>
              </a:rPr>
              <a:t>pinkspikyhairman</a:t>
            </a:r>
            <a:endParaRPr lang="en-US" sz="1400" dirty="0">
              <a:solidFill>
                <a:srgbClr val="FF40FF"/>
              </a:solidFill>
            </a:endParaRPr>
          </a:p>
          <a:p>
            <a:r>
              <a:rPr lang="en-US" sz="1400" dirty="0"/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272945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3869-A29A-1C45-8AB3-1C0542E7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Abstract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8C6DF5-26D8-3A47-992A-0516DB39DAF2}"/>
              </a:ext>
            </a:extLst>
          </p:cNvPr>
          <p:cNvSpPr/>
          <p:nvPr/>
        </p:nvSpPr>
        <p:spPr>
          <a:xfrm>
            <a:off x="838200" y="1690688"/>
            <a:ext cx="1051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Exploitation recommends content (e.g., products, movies, music playlists) with the highest predicted user engagement and has traditionally been the focus of recommender systems.</a:t>
            </a:r>
          </a:p>
          <a:p>
            <a:endParaRPr lang="en-GB" dirty="0"/>
          </a:p>
          <a:p>
            <a:r>
              <a:rPr lang="en-GB" dirty="0"/>
              <a:t>Exploration recommends content with uncertain predicted user engagement for the purpose of gathering more information.</a:t>
            </a:r>
          </a:p>
          <a:p>
            <a:endParaRPr lang="en-GB" dirty="0"/>
          </a:p>
          <a:p>
            <a:r>
              <a:rPr lang="en-GB" dirty="0"/>
              <a:t>Explaining recommendations (“</a:t>
            </a:r>
            <a:r>
              <a:rPr lang="en-GB" dirty="0" err="1"/>
              <a:t>recsplanations</a:t>
            </a:r>
            <a:r>
              <a:rPr lang="en-GB" dirty="0"/>
              <a:t>”) is crucial if users are to understand their recommendations.</a:t>
            </a:r>
          </a:p>
          <a:p>
            <a:endParaRPr lang="en-GB" dirty="0"/>
          </a:p>
          <a:p>
            <a:r>
              <a:rPr lang="en-GB" dirty="0"/>
              <a:t>We provide the first method that combines both in a principled manner. In particular, our method is able to jointly (1) learn which explanations each user responds to; (2) learn the best content to recommend for each user; and (3) balance exploration with exploitation to deal with uncertainty.</a:t>
            </a:r>
          </a:p>
          <a:p>
            <a:endParaRPr lang="en-GB" dirty="0"/>
          </a:p>
          <a:p>
            <a:r>
              <a:rPr lang="en-GB" dirty="0"/>
              <a:t>Experiments with historical log data and tests with live production traffic in a large-scale music recommendation service show a significant improvement in user engagement.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DFA96-6D7A-C546-811B-3B8FC09D3F3F}"/>
              </a:ext>
            </a:extLst>
          </p:cNvPr>
          <p:cNvSpPr txBox="1"/>
          <p:nvPr/>
        </p:nvSpPr>
        <p:spPr>
          <a:xfrm>
            <a:off x="838200" y="5996226"/>
            <a:ext cx="10351883" cy="86177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Yes, Spotify do use this work in production</a:t>
            </a:r>
          </a:p>
          <a:p>
            <a:r>
              <a:rPr lang="en-GB" b="1" dirty="0"/>
              <a:t>6 Questions (and Answers) with Tony </a:t>
            </a:r>
            <a:r>
              <a:rPr lang="en-GB" b="1" dirty="0" err="1"/>
              <a:t>Jebara</a:t>
            </a:r>
            <a:r>
              <a:rPr lang="en-GB" b="1" dirty="0"/>
              <a:t>, VP of Machine Learning, </a:t>
            </a:r>
            <a:r>
              <a:rPr lang="en-GB" cap="all" dirty="0"/>
              <a:t>OCTOBER 24, 2019</a:t>
            </a:r>
          </a:p>
          <a:p>
            <a:r>
              <a:rPr lang="en-GB" sz="1400" dirty="0">
                <a:hlinkClick r:id="rId2"/>
              </a:rPr>
              <a:t>https://newsroom.spotify.com/2019-10-24/6-questions-and-answers-with-tony-jebara-vp-of-machine-learning/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338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E370-20A6-9541-BCA6-7EAA7497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Introduction - 1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3C7B4D-0FD5-344D-AB75-8F01907F3CC0}"/>
              </a:ext>
            </a:extLst>
          </p:cNvPr>
          <p:cNvSpPr/>
          <p:nvPr/>
        </p:nvSpPr>
        <p:spPr>
          <a:xfrm>
            <a:off x="838201" y="1993219"/>
            <a:ext cx="68029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Recommendations without context lack motivation for a user to pay attention to them. </a:t>
            </a:r>
            <a:r>
              <a:rPr lang="en-GB" i="1" dirty="0"/>
              <a:t>Adding an associated explanation for a recommendation</a:t>
            </a:r>
            <a:r>
              <a:rPr lang="en-GB" dirty="0"/>
              <a:t>… </a:t>
            </a:r>
            <a:r>
              <a:rPr lang="en-GB" i="1" dirty="0"/>
              <a:t>is known to increase user satisfaction and the persuasiveness of recommendations </a:t>
            </a:r>
            <a:r>
              <a:rPr lang="en-GB" dirty="0"/>
              <a:t>[6, 13, 24]</a:t>
            </a:r>
          </a:p>
          <a:p>
            <a:endParaRPr lang="en-GB" dirty="0"/>
          </a:p>
          <a:p>
            <a:r>
              <a:rPr lang="en-GB" dirty="0"/>
              <a:t>Users respond to explanations differently… as a result, </a:t>
            </a:r>
            <a:r>
              <a:rPr lang="en-GB" i="1" dirty="0"/>
              <a:t>there is a need to jointly optimize both item selection and explanation selection</a:t>
            </a:r>
            <a:r>
              <a:rPr lang="en-GB" dirty="0"/>
              <a:t> for such systems</a:t>
            </a:r>
          </a:p>
          <a:p>
            <a:endParaRPr lang="en-GB" dirty="0"/>
          </a:p>
          <a:p>
            <a:r>
              <a:rPr lang="en-GB" dirty="0"/>
              <a:t>Introducing explanations to recommendation </a:t>
            </a:r>
            <a:r>
              <a:rPr lang="en-GB" i="1" dirty="0"/>
              <a:t>greatly expands the search space </a:t>
            </a:r>
            <a:r>
              <a:rPr lang="en-GB" dirty="0"/>
              <a:t>of actions the recommender can select from </a:t>
            </a:r>
            <a:r>
              <a:rPr lang="en-GB" i="1" dirty="0"/>
              <a:t>and compounds the problem of data sparsity</a:t>
            </a:r>
          </a:p>
          <a:p>
            <a:endParaRPr lang="en-GB" i="1" dirty="0"/>
          </a:p>
          <a:p>
            <a:r>
              <a:rPr lang="en-GB" dirty="0"/>
              <a:t>Recommendation methods that aim to maximize engagement without regard for model certainty or exploration </a:t>
            </a:r>
            <a:r>
              <a:rPr lang="en-GB" i="1" dirty="0"/>
              <a:t>sometimes unnecessarily ignore highly relevant items</a:t>
            </a:r>
            <a:r>
              <a:rPr lang="en-GB" dirty="0"/>
              <a:t>.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5D98F-3650-5947-A765-F1813EF6F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503" y="3385991"/>
            <a:ext cx="3751106" cy="3335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63B797-5E5B-DE4A-84C5-06B0B2561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503" y="130562"/>
            <a:ext cx="3742618" cy="330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7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CABE-58A0-E94C-B912-DAC4C3BC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Introduction - 2</a:t>
            </a:r>
          </a:p>
        </p:txBody>
      </p:sp>
    </p:spTree>
    <p:extLst>
      <p:ext uri="{BB962C8B-B14F-4D97-AF65-F5344CB8AC3E}">
        <p14:creationId xmlns:p14="http://schemas.microsoft.com/office/powerpoint/2010/main" val="199673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6F0A-6B73-414C-A3FB-88E2450B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Paper References -1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Copied exactly from the paper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BB6B1-1013-E444-8DBC-52E68399CB2D}"/>
              </a:ext>
            </a:extLst>
          </p:cNvPr>
          <p:cNvSpPr txBox="1"/>
          <p:nvPr/>
        </p:nvSpPr>
        <p:spPr>
          <a:xfrm>
            <a:off x="941561" y="1690688"/>
            <a:ext cx="1041223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[1] </a:t>
            </a:r>
            <a:r>
              <a:rPr lang="en-GB" sz="1400" dirty="0" err="1"/>
              <a:t>Alekh</a:t>
            </a:r>
            <a:r>
              <a:rPr lang="en-GB" sz="1400" dirty="0"/>
              <a:t> Agarwal, Daniel Hsu, </a:t>
            </a:r>
            <a:r>
              <a:rPr lang="en-GB" sz="1400" dirty="0" err="1"/>
              <a:t>Satyen</a:t>
            </a:r>
            <a:r>
              <a:rPr lang="en-GB" sz="1400" dirty="0"/>
              <a:t> Kale, John Langford, </a:t>
            </a:r>
            <a:r>
              <a:rPr lang="en-GB" sz="1400" dirty="0" err="1"/>
              <a:t>Lihong</a:t>
            </a:r>
            <a:r>
              <a:rPr lang="en-GB" sz="1400" dirty="0"/>
              <a:t> Li, and Robert </a:t>
            </a:r>
            <a:r>
              <a:rPr lang="en-GB" sz="1400" dirty="0" err="1"/>
              <a:t>Schapire</a:t>
            </a:r>
            <a:r>
              <a:rPr lang="en-GB" sz="1400" dirty="0"/>
              <a:t>. 2014. Taming the monster</a:t>
            </a:r>
            <a:r>
              <a:rPr lang="en-GB" sz="1400" b="1" dirty="0"/>
              <a:t>: A fast and simple algorithm for contextual bandits</a:t>
            </a:r>
            <a:r>
              <a:rPr lang="en-GB" sz="1400" dirty="0"/>
              <a:t>. In International Conference on Machine Learning. 1638–1646. </a:t>
            </a:r>
          </a:p>
          <a:p>
            <a:r>
              <a:rPr lang="en-GB" sz="1400" dirty="0"/>
              <a:t>[2] </a:t>
            </a:r>
            <a:r>
              <a:rPr lang="en-GB" sz="1400" dirty="0" err="1"/>
              <a:t>Svetlin</a:t>
            </a:r>
            <a:r>
              <a:rPr lang="en-GB" sz="1400" dirty="0"/>
              <a:t> </a:t>
            </a:r>
            <a:r>
              <a:rPr lang="en-GB" sz="1400" dirty="0" err="1"/>
              <a:t>Bostandjiev</a:t>
            </a:r>
            <a:r>
              <a:rPr lang="en-GB" sz="1400" dirty="0"/>
              <a:t>, John O’Donovan, and Tobias </a:t>
            </a:r>
            <a:r>
              <a:rPr lang="en-GB" sz="1400" dirty="0" err="1"/>
              <a:t>Höllerer</a:t>
            </a:r>
            <a:r>
              <a:rPr lang="en-GB" sz="1400" dirty="0"/>
              <a:t>. 2012. </a:t>
            </a:r>
            <a:r>
              <a:rPr lang="en-GB" sz="1400" b="1" dirty="0" err="1"/>
              <a:t>TasteWeights</a:t>
            </a:r>
            <a:r>
              <a:rPr lang="en-GB" sz="1400" b="1" dirty="0"/>
              <a:t>: a visual interactive hybrid recommender system</a:t>
            </a:r>
            <a:r>
              <a:rPr lang="en-GB" sz="1400" dirty="0"/>
              <a:t>. In Proceedings of the sixth ACM conference on Recommender systems. ACM, 35–42. </a:t>
            </a:r>
          </a:p>
          <a:p>
            <a:r>
              <a:rPr lang="en-GB" sz="1400" dirty="0"/>
              <a:t>[3] Allison J. B. Chaney, Brandon Stewart, and Barbara Engelhardt. 2017. </a:t>
            </a:r>
            <a:r>
              <a:rPr lang="en-GB" sz="1400" b="1" dirty="0"/>
              <a:t>How algorithmic confounding in recommendation systems increases homogeneity and decreases utility</a:t>
            </a:r>
            <a:r>
              <a:rPr lang="en-GB" sz="1400" dirty="0"/>
              <a:t>. </a:t>
            </a:r>
            <a:r>
              <a:rPr lang="en-GB" sz="1400" dirty="0" err="1"/>
              <a:t>arXiv</a:t>
            </a:r>
            <a:r>
              <a:rPr lang="en-GB" sz="1400" dirty="0"/>
              <a:t> preprint arXiv:1710.11214 (2017). </a:t>
            </a:r>
          </a:p>
          <a:p>
            <a:r>
              <a:rPr lang="en-GB" sz="1400" dirty="0"/>
              <a:t>[4] Paul Covington, Jay Adams, and Emre </a:t>
            </a:r>
            <a:r>
              <a:rPr lang="en-GB" sz="1400" dirty="0" err="1"/>
              <a:t>Sargin</a:t>
            </a:r>
            <a:r>
              <a:rPr lang="en-GB" sz="1400" dirty="0"/>
              <a:t>. 2016. </a:t>
            </a:r>
            <a:r>
              <a:rPr lang="en-GB" sz="1400" b="1" dirty="0"/>
              <a:t>Deep neural networks for YouTube recommendations</a:t>
            </a:r>
            <a:r>
              <a:rPr lang="en-GB" sz="1400" dirty="0"/>
              <a:t>. In Proceedings of the 10th ACM Conference on Recommender Systems. ACM, 191–198. </a:t>
            </a:r>
          </a:p>
          <a:p>
            <a:r>
              <a:rPr lang="en-GB" sz="1400" dirty="0"/>
              <a:t>[5] Miroslav </a:t>
            </a:r>
            <a:r>
              <a:rPr lang="en-GB" sz="1400" dirty="0" err="1"/>
              <a:t>Dudi´k</a:t>
            </a:r>
            <a:r>
              <a:rPr lang="en-GB" sz="1400" dirty="0"/>
              <a:t>, John Langford, and </a:t>
            </a:r>
            <a:r>
              <a:rPr lang="en-GB" sz="1400" dirty="0" err="1"/>
              <a:t>Lihong</a:t>
            </a:r>
            <a:r>
              <a:rPr lang="en-GB" sz="1400" dirty="0"/>
              <a:t> Li. 2011. </a:t>
            </a:r>
            <a:r>
              <a:rPr lang="en-GB" sz="1400" b="1" dirty="0"/>
              <a:t>Doubly robust policy evaluation and learning</a:t>
            </a:r>
            <a:r>
              <a:rPr lang="en-GB" sz="1400" dirty="0"/>
              <a:t>. </a:t>
            </a:r>
            <a:r>
              <a:rPr lang="en-GB" sz="1400" dirty="0" err="1"/>
              <a:t>arXiv</a:t>
            </a:r>
            <a:r>
              <a:rPr lang="en-GB" sz="1400" dirty="0"/>
              <a:t> preprint arXiv:1103.4601 (2011). </a:t>
            </a:r>
          </a:p>
          <a:p>
            <a:r>
              <a:rPr lang="en-GB" sz="1400" dirty="0"/>
              <a:t>[6] Gerhard Friedrich and Markus </a:t>
            </a:r>
            <a:r>
              <a:rPr lang="en-GB" sz="1400" dirty="0" err="1"/>
              <a:t>Zanker</a:t>
            </a:r>
            <a:r>
              <a:rPr lang="en-GB" sz="1400" dirty="0"/>
              <a:t>. 2011. A taxonomy for generating explanations in recommender systems. AI Magazine 32, 3 (2011), 90–98. </a:t>
            </a:r>
          </a:p>
          <a:p>
            <a:r>
              <a:rPr lang="en-GB" sz="1400" dirty="0"/>
              <a:t>[7] Alexandre </a:t>
            </a:r>
            <a:r>
              <a:rPr lang="en-GB" sz="1400" dirty="0" err="1"/>
              <a:t>Gilotte</a:t>
            </a:r>
            <a:r>
              <a:rPr lang="en-GB" sz="1400" dirty="0"/>
              <a:t>, Clément </a:t>
            </a:r>
            <a:r>
              <a:rPr lang="en-GB" sz="1400" dirty="0" err="1"/>
              <a:t>Calauzènes</a:t>
            </a:r>
            <a:r>
              <a:rPr lang="en-GB" sz="1400" dirty="0"/>
              <a:t>, Thomas </a:t>
            </a:r>
            <a:r>
              <a:rPr lang="en-GB" sz="1400" dirty="0" err="1"/>
              <a:t>Nedelec</a:t>
            </a:r>
            <a:r>
              <a:rPr lang="en-GB" sz="1400" dirty="0"/>
              <a:t>, Alexandre Abraham, and Simon </a:t>
            </a:r>
            <a:r>
              <a:rPr lang="en-GB" sz="1400" dirty="0" err="1"/>
              <a:t>Dollé</a:t>
            </a:r>
            <a:r>
              <a:rPr lang="en-GB" sz="1400" dirty="0"/>
              <a:t>. 2018. </a:t>
            </a:r>
            <a:r>
              <a:rPr lang="en-GB" sz="1400" b="1" dirty="0"/>
              <a:t>Offline A/B testing for recommender systems</a:t>
            </a:r>
            <a:r>
              <a:rPr lang="en-GB" sz="1400" dirty="0"/>
              <a:t>. In Proceedings of the Eleventh ACM International Conference on Web Search and Data Mining. ACM, 198–206. </a:t>
            </a:r>
          </a:p>
          <a:p>
            <a:r>
              <a:rPr lang="en-GB" sz="1400" dirty="0"/>
              <a:t>[8] </a:t>
            </a:r>
            <a:r>
              <a:rPr lang="en-GB" sz="1400" dirty="0" err="1"/>
              <a:t>Yifan</a:t>
            </a:r>
            <a:r>
              <a:rPr lang="en-GB" sz="1400" dirty="0"/>
              <a:t> Hu, Yehuda </a:t>
            </a:r>
            <a:r>
              <a:rPr lang="en-GB" sz="1400" dirty="0" err="1"/>
              <a:t>Koren</a:t>
            </a:r>
            <a:r>
              <a:rPr lang="en-GB" sz="1400" dirty="0"/>
              <a:t>, and Chris </a:t>
            </a:r>
            <a:r>
              <a:rPr lang="en-GB" sz="1400" dirty="0" err="1"/>
              <a:t>Volinsky</a:t>
            </a:r>
            <a:r>
              <a:rPr lang="en-GB" sz="1400" dirty="0"/>
              <a:t>. 2008. </a:t>
            </a:r>
            <a:r>
              <a:rPr lang="en-GB" sz="1400" b="1" dirty="0"/>
              <a:t>Collaborative filtering for implicit feedback datasets</a:t>
            </a:r>
            <a:r>
              <a:rPr lang="en-GB" sz="1400" dirty="0"/>
              <a:t>. In Data Mining, 2008. ICDM’08. Eighth IEEE International Conference on. </a:t>
            </a:r>
            <a:r>
              <a:rPr lang="en-GB" sz="1400" dirty="0" err="1"/>
              <a:t>Ieee</a:t>
            </a:r>
            <a:r>
              <a:rPr lang="en-GB" sz="1400" dirty="0"/>
              <a:t>, 263–272. </a:t>
            </a:r>
          </a:p>
          <a:p>
            <a:r>
              <a:rPr lang="en-GB" sz="1400" dirty="0"/>
              <a:t>[9] Thorsten </a:t>
            </a:r>
            <a:r>
              <a:rPr lang="en-GB" sz="1400" dirty="0" err="1"/>
              <a:t>Joachims</a:t>
            </a:r>
            <a:r>
              <a:rPr lang="en-GB" sz="1400" dirty="0"/>
              <a:t>, Dayne Freitag, and Tom Mitchell. 1997. </a:t>
            </a:r>
            <a:r>
              <a:rPr lang="en-GB" sz="1400" b="1" dirty="0" err="1"/>
              <a:t>Webwatcher</a:t>
            </a:r>
            <a:r>
              <a:rPr lang="en-GB" sz="1400" b="1" dirty="0"/>
              <a:t>: A tour guide for the world wide web</a:t>
            </a:r>
            <a:r>
              <a:rPr lang="en-GB" sz="1400" dirty="0"/>
              <a:t>. In International Joint Conference on Artificial Intelligence (IJCAI). 770–777. </a:t>
            </a:r>
          </a:p>
          <a:p>
            <a:r>
              <a:rPr lang="en-GB" sz="1400" dirty="0"/>
              <a:t>[10] Thorsten </a:t>
            </a:r>
            <a:r>
              <a:rPr lang="en-GB" sz="1400" dirty="0" err="1"/>
              <a:t>Joachims</a:t>
            </a:r>
            <a:r>
              <a:rPr lang="en-GB" sz="1400" dirty="0"/>
              <a:t> and </a:t>
            </a:r>
            <a:r>
              <a:rPr lang="en-GB" sz="1400" dirty="0" err="1"/>
              <a:t>Adith</a:t>
            </a:r>
            <a:r>
              <a:rPr lang="en-GB" sz="1400" dirty="0"/>
              <a:t> Swaminathan. 2016. </a:t>
            </a:r>
            <a:r>
              <a:rPr lang="en-GB" sz="1400" b="1" dirty="0"/>
              <a:t>Tutorial on Counterfactual Evaluation and Learning for Search, Recommendation and Ad Placement</a:t>
            </a:r>
            <a:r>
              <a:rPr lang="en-GB" sz="1400" dirty="0"/>
              <a:t>. In ACM Conference on Research and Development in Information Retrieval (SIGIR). 1199–1201. </a:t>
            </a:r>
          </a:p>
          <a:p>
            <a:r>
              <a:rPr lang="en-GB" sz="1400" dirty="0"/>
              <a:t>[11] Antti </a:t>
            </a:r>
            <a:r>
              <a:rPr lang="en-GB" sz="1400" dirty="0" err="1"/>
              <a:t>Kangasrääsiö</a:t>
            </a:r>
            <a:r>
              <a:rPr lang="en-GB" sz="1400" dirty="0"/>
              <a:t>, Dorota </a:t>
            </a:r>
            <a:r>
              <a:rPr lang="en-GB" sz="1400" dirty="0" err="1"/>
              <a:t>Glowacka</a:t>
            </a:r>
            <a:r>
              <a:rPr lang="en-GB" sz="1400" dirty="0"/>
              <a:t>, and Samuel </a:t>
            </a:r>
            <a:r>
              <a:rPr lang="en-GB" sz="1400" dirty="0" err="1"/>
              <a:t>Kaski</a:t>
            </a:r>
            <a:r>
              <a:rPr lang="en-GB" sz="1400" dirty="0"/>
              <a:t>. 2015. </a:t>
            </a:r>
            <a:r>
              <a:rPr lang="en-GB" sz="1400" b="1" dirty="0"/>
              <a:t>Improving controllability and predictability of interactive recommendation interfaces for exploratory search</a:t>
            </a:r>
            <a:r>
              <a:rPr lang="en-GB" sz="1400" dirty="0"/>
              <a:t>. In Proceedings of the 20th international conference on intelligent user interfaces. ACM, 247–251. </a:t>
            </a:r>
          </a:p>
          <a:p>
            <a:r>
              <a:rPr lang="en-GB" sz="1400" dirty="0"/>
              <a:t>[12] Yehuda </a:t>
            </a:r>
            <a:r>
              <a:rPr lang="en-GB" sz="1400" dirty="0" err="1"/>
              <a:t>Koren</a:t>
            </a:r>
            <a:r>
              <a:rPr lang="en-GB" sz="1400" dirty="0"/>
              <a:t>, Robert Bell, and Chris </a:t>
            </a:r>
            <a:r>
              <a:rPr lang="en-GB" sz="1400" dirty="0" err="1"/>
              <a:t>Volinsky</a:t>
            </a:r>
            <a:r>
              <a:rPr lang="en-GB" sz="1400" dirty="0"/>
              <a:t>. 2009. Matrix factorization techniques for recommender systems. Computer 42, 8 (2009). </a:t>
            </a:r>
          </a:p>
        </p:txBody>
      </p:sp>
    </p:spTree>
    <p:extLst>
      <p:ext uri="{BB962C8B-B14F-4D97-AF65-F5344CB8AC3E}">
        <p14:creationId xmlns:p14="http://schemas.microsoft.com/office/powerpoint/2010/main" val="109152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6F0A-6B73-414C-A3FB-88E2450B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Paper References -2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Copied exactly from the paper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BB6B1-1013-E444-8DBC-52E68399CB2D}"/>
              </a:ext>
            </a:extLst>
          </p:cNvPr>
          <p:cNvSpPr txBox="1"/>
          <p:nvPr/>
        </p:nvSpPr>
        <p:spPr>
          <a:xfrm>
            <a:off x="941561" y="1690688"/>
            <a:ext cx="1041223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[13] </a:t>
            </a:r>
            <a:r>
              <a:rPr lang="en-GB" sz="1400" dirty="0" err="1"/>
              <a:t>Pigi</a:t>
            </a:r>
            <a:r>
              <a:rPr lang="en-GB" sz="1400" dirty="0"/>
              <a:t> Kouki, James Schaffer, Jay </a:t>
            </a:r>
            <a:r>
              <a:rPr lang="en-GB" sz="1400" dirty="0" err="1"/>
              <a:t>Pujara</a:t>
            </a:r>
            <a:r>
              <a:rPr lang="en-GB" sz="1400" dirty="0"/>
              <a:t>, John O’Donovan, and </a:t>
            </a:r>
            <a:r>
              <a:rPr lang="en-GB" sz="1400" dirty="0" err="1"/>
              <a:t>Lise</a:t>
            </a:r>
            <a:r>
              <a:rPr lang="en-GB" sz="1400" dirty="0"/>
              <a:t> </a:t>
            </a:r>
            <a:r>
              <a:rPr lang="en-GB" sz="1400" dirty="0" err="1"/>
              <a:t>Getoor</a:t>
            </a:r>
            <a:r>
              <a:rPr lang="en-GB" sz="1400" dirty="0"/>
              <a:t>. 2017. </a:t>
            </a:r>
            <a:r>
              <a:rPr lang="en-GB" sz="1400" b="1" dirty="0"/>
              <a:t>User Preferences for Hybrid Explanations</a:t>
            </a:r>
            <a:r>
              <a:rPr lang="en-GB" sz="1400" dirty="0"/>
              <a:t>. In Proceedings of the Eleventh ACM Conference on Recommender Systems. ACM, 84–88. </a:t>
            </a:r>
          </a:p>
          <a:p>
            <a:r>
              <a:rPr lang="en-GB" sz="1400" dirty="0"/>
              <a:t>[14] </a:t>
            </a:r>
            <a:r>
              <a:rPr lang="en-GB" sz="1400" dirty="0" err="1"/>
              <a:t>Branislav</a:t>
            </a:r>
            <a:r>
              <a:rPr lang="en-GB" sz="1400" dirty="0"/>
              <a:t> </a:t>
            </a:r>
            <a:r>
              <a:rPr lang="en-GB" sz="1400" dirty="0" err="1"/>
              <a:t>Kveton</a:t>
            </a:r>
            <a:r>
              <a:rPr lang="en-GB" sz="1400" dirty="0"/>
              <a:t>, Csaba </a:t>
            </a:r>
            <a:r>
              <a:rPr lang="en-GB" sz="1400" dirty="0" err="1"/>
              <a:t>Szepesvari</a:t>
            </a:r>
            <a:r>
              <a:rPr lang="en-GB" sz="1400" dirty="0"/>
              <a:t>, Zheng Wen, and </a:t>
            </a:r>
            <a:r>
              <a:rPr lang="en-GB" sz="1400" dirty="0" err="1"/>
              <a:t>Azin</a:t>
            </a:r>
            <a:r>
              <a:rPr lang="en-GB" sz="1400" dirty="0"/>
              <a:t> Ashkan. 2015. </a:t>
            </a:r>
            <a:r>
              <a:rPr lang="en-GB" sz="1400" b="1" dirty="0"/>
              <a:t>Cascading bandits: Learning to rank in the cascade model</a:t>
            </a:r>
            <a:r>
              <a:rPr lang="en-GB" sz="1400" dirty="0"/>
              <a:t>. In International Conference on Machine Learning (ICML). 767–776. </a:t>
            </a:r>
          </a:p>
          <a:p>
            <a:r>
              <a:rPr lang="en-GB" sz="1400" dirty="0"/>
              <a:t>[15] </a:t>
            </a:r>
            <a:r>
              <a:rPr lang="en-GB" sz="1400" dirty="0" err="1"/>
              <a:t>Branislav</a:t>
            </a:r>
            <a:r>
              <a:rPr lang="en-GB" sz="1400" dirty="0"/>
              <a:t> </a:t>
            </a:r>
            <a:r>
              <a:rPr lang="en-GB" sz="1400" dirty="0" err="1"/>
              <a:t>Kveton</a:t>
            </a:r>
            <a:r>
              <a:rPr lang="en-GB" sz="1400" dirty="0"/>
              <a:t>, Zheng Wen, </a:t>
            </a:r>
            <a:r>
              <a:rPr lang="en-GB" sz="1400" dirty="0" err="1"/>
              <a:t>Azin</a:t>
            </a:r>
            <a:r>
              <a:rPr lang="en-GB" sz="1400" dirty="0"/>
              <a:t> Ashkan, </a:t>
            </a:r>
            <a:r>
              <a:rPr lang="en-GB" sz="1400" dirty="0" err="1"/>
              <a:t>Hoda</a:t>
            </a:r>
            <a:r>
              <a:rPr lang="en-GB" sz="1400" dirty="0"/>
              <a:t> </a:t>
            </a:r>
            <a:r>
              <a:rPr lang="en-GB" sz="1400" dirty="0" err="1"/>
              <a:t>Eydgahi</a:t>
            </a:r>
            <a:r>
              <a:rPr lang="en-GB" sz="1400" dirty="0"/>
              <a:t>, and Brian Eriksson. 2014. </a:t>
            </a:r>
            <a:r>
              <a:rPr lang="en-GB" sz="1400" b="1" dirty="0"/>
              <a:t>Matroid Bandits: Fast Combinatorial Optimization with Learning</a:t>
            </a:r>
            <a:r>
              <a:rPr lang="en-GB" sz="1400" dirty="0"/>
              <a:t>. In Conference on Uncertainty in Artificial Intelligence (UAI). </a:t>
            </a:r>
          </a:p>
          <a:p>
            <a:r>
              <a:rPr lang="en-GB" sz="1400" dirty="0"/>
              <a:t>[16] Paul </a:t>
            </a:r>
            <a:r>
              <a:rPr lang="en-GB" sz="1400" dirty="0" err="1"/>
              <a:t>Lamere</a:t>
            </a:r>
            <a:r>
              <a:rPr lang="en-GB" sz="1400" dirty="0"/>
              <a:t>. 2017</a:t>
            </a:r>
            <a:r>
              <a:rPr lang="en-GB" sz="1400" b="1" dirty="0"/>
              <a:t>. https://</a:t>
            </a:r>
            <a:r>
              <a:rPr lang="en-GB" sz="1400" b="1" dirty="0" err="1"/>
              <a:t>twitter.com</a:t>
            </a:r>
            <a:r>
              <a:rPr lang="en-GB" sz="1400" b="1" dirty="0"/>
              <a:t>/</a:t>
            </a:r>
            <a:r>
              <a:rPr lang="en-GB" sz="1400" b="1" dirty="0" err="1"/>
              <a:t>plamere</a:t>
            </a:r>
            <a:r>
              <a:rPr lang="en-GB" sz="1400" b="1" dirty="0"/>
              <a:t>/status/822021478170423296</a:t>
            </a:r>
            <a:r>
              <a:rPr lang="en-GB" sz="1400" dirty="0"/>
              <a:t>. Twitter. (2017). </a:t>
            </a:r>
          </a:p>
          <a:p>
            <a:r>
              <a:rPr lang="en-GB" sz="1400" dirty="0"/>
              <a:t>[17] </a:t>
            </a:r>
            <a:r>
              <a:rPr lang="en-GB" sz="1400" dirty="0" err="1"/>
              <a:t>Lihong</a:t>
            </a:r>
            <a:r>
              <a:rPr lang="en-GB" sz="1400" dirty="0"/>
              <a:t> Li, Wei Chu, John Langford, and Robert E </a:t>
            </a:r>
            <a:r>
              <a:rPr lang="en-GB" sz="1400" dirty="0" err="1"/>
              <a:t>Schapire</a:t>
            </a:r>
            <a:r>
              <a:rPr lang="en-GB" sz="1400" dirty="0"/>
              <a:t>. 2010. </a:t>
            </a:r>
            <a:r>
              <a:rPr lang="en-GB" sz="1400" b="1" dirty="0"/>
              <a:t>A contextual bandit approach to personalized news article recommendation</a:t>
            </a:r>
            <a:r>
              <a:rPr lang="en-GB" sz="1400" dirty="0"/>
              <a:t>. In Proceedings of the 19th International Conference on World Wide Web (WWW). ACM, 661–670. </a:t>
            </a:r>
          </a:p>
          <a:p>
            <a:r>
              <a:rPr lang="en-GB" sz="1400" dirty="0"/>
              <a:t>[18] Filip </a:t>
            </a:r>
            <a:r>
              <a:rPr lang="en-GB" sz="1400" dirty="0" err="1"/>
              <a:t>Radlinski</a:t>
            </a:r>
            <a:r>
              <a:rPr lang="en-GB" sz="1400" dirty="0"/>
              <a:t>, Robert Kleinberg, and Thorsten </a:t>
            </a:r>
            <a:r>
              <a:rPr lang="en-GB" sz="1400" dirty="0" err="1"/>
              <a:t>Joachims</a:t>
            </a:r>
            <a:r>
              <a:rPr lang="en-GB" sz="1400" dirty="0"/>
              <a:t>. 2008. </a:t>
            </a:r>
            <a:r>
              <a:rPr lang="en-GB" sz="1400" b="1" dirty="0"/>
              <a:t>Learning diverse rankings with multi-armed bandits</a:t>
            </a:r>
            <a:r>
              <a:rPr lang="en-GB" sz="1400" dirty="0"/>
              <a:t>. In International Conference on Machine Learning (ICML). </a:t>
            </a:r>
          </a:p>
          <a:p>
            <a:r>
              <a:rPr lang="en-GB" sz="1400" dirty="0"/>
              <a:t>[19] Steffen </a:t>
            </a:r>
            <a:r>
              <a:rPr lang="en-GB" sz="1400" dirty="0" err="1"/>
              <a:t>Rendle</a:t>
            </a:r>
            <a:r>
              <a:rPr lang="en-GB" sz="1400" dirty="0"/>
              <a:t>. 2010. </a:t>
            </a:r>
            <a:r>
              <a:rPr lang="en-GB" sz="1400" b="1" dirty="0"/>
              <a:t>Factorization machines</a:t>
            </a:r>
            <a:r>
              <a:rPr lang="en-GB" sz="1400" dirty="0"/>
              <a:t>. In IEEE 10th International Conference on Data Mining (ICDM). IEEE, 995–1000. </a:t>
            </a:r>
          </a:p>
          <a:p>
            <a:r>
              <a:rPr lang="en-GB" sz="1400" dirty="0"/>
              <a:t>[20] Guy Shani, David Heckerman, and Ronen I </a:t>
            </a:r>
            <a:r>
              <a:rPr lang="en-GB" sz="1400" dirty="0" err="1"/>
              <a:t>Brafman</a:t>
            </a:r>
            <a:r>
              <a:rPr lang="en-GB" sz="1400" dirty="0"/>
              <a:t>. 2005. </a:t>
            </a:r>
            <a:r>
              <a:rPr lang="en-GB" sz="1400" b="1" dirty="0"/>
              <a:t>An MDP-based recommender system</a:t>
            </a:r>
            <a:r>
              <a:rPr lang="en-GB" sz="1400" dirty="0"/>
              <a:t>. Journal of Machine Learning Research 6, Sep (2005), 1265– 1295. </a:t>
            </a:r>
          </a:p>
          <a:p>
            <a:r>
              <a:rPr lang="en-GB" sz="1400" dirty="0"/>
              <a:t>[21] </a:t>
            </a:r>
            <a:r>
              <a:rPr lang="en-GB" sz="1400" dirty="0" err="1"/>
              <a:t>Anongnart</a:t>
            </a:r>
            <a:r>
              <a:rPr lang="en-GB" sz="1400" dirty="0"/>
              <a:t> </a:t>
            </a:r>
            <a:r>
              <a:rPr lang="en-GB" sz="1400" dirty="0" err="1"/>
              <a:t>Srivihok</a:t>
            </a:r>
            <a:r>
              <a:rPr lang="en-GB" sz="1400" dirty="0"/>
              <a:t> and </a:t>
            </a:r>
            <a:r>
              <a:rPr lang="en-GB" sz="1400" dirty="0" err="1"/>
              <a:t>Pisit</a:t>
            </a:r>
            <a:r>
              <a:rPr lang="en-GB" sz="1400" dirty="0"/>
              <a:t> </a:t>
            </a:r>
            <a:r>
              <a:rPr lang="en-GB" sz="1400" dirty="0" err="1"/>
              <a:t>Sukonmanee</a:t>
            </a:r>
            <a:r>
              <a:rPr lang="en-GB" sz="1400" dirty="0"/>
              <a:t>. 2005. </a:t>
            </a:r>
            <a:r>
              <a:rPr lang="en-GB" sz="1400" b="1" dirty="0"/>
              <a:t>E-commerce intelligent agent: personalization travel support agent using Q Learning</a:t>
            </a:r>
            <a:r>
              <a:rPr lang="en-GB" sz="1400" dirty="0"/>
              <a:t>. In Proceedings of the 7th international conference on Electronic commerce. ACM, 287–292. </a:t>
            </a:r>
          </a:p>
          <a:p>
            <a:r>
              <a:rPr lang="en-GB" sz="1400" dirty="0"/>
              <a:t>[22] Richard S Sutton and Andrew G </a:t>
            </a:r>
            <a:r>
              <a:rPr lang="en-GB" sz="1400" dirty="0" err="1"/>
              <a:t>Barto</a:t>
            </a:r>
            <a:r>
              <a:rPr lang="en-GB" sz="1400" dirty="0"/>
              <a:t>. 1998. </a:t>
            </a:r>
            <a:r>
              <a:rPr lang="en-GB" sz="1400" b="1" dirty="0"/>
              <a:t>Reinforcement learning: An introduction</a:t>
            </a:r>
            <a:r>
              <a:rPr lang="en-GB" sz="1400" dirty="0"/>
              <a:t>. Vol. 1. MIT press Cambridge. </a:t>
            </a:r>
          </a:p>
          <a:p>
            <a:r>
              <a:rPr lang="en-GB" sz="1400" dirty="0"/>
              <a:t>[23] </a:t>
            </a:r>
            <a:r>
              <a:rPr lang="en-GB" sz="1400" dirty="0" err="1"/>
              <a:t>Adith</a:t>
            </a:r>
            <a:r>
              <a:rPr lang="en-GB" sz="1400" dirty="0"/>
              <a:t> Swaminathan, </a:t>
            </a:r>
            <a:r>
              <a:rPr lang="en-GB" sz="1400" dirty="0" err="1"/>
              <a:t>Akshay</a:t>
            </a:r>
            <a:r>
              <a:rPr lang="en-GB" sz="1400" dirty="0"/>
              <a:t> Krishnamurthy, </a:t>
            </a:r>
            <a:r>
              <a:rPr lang="en-GB" sz="1400" dirty="0" err="1"/>
              <a:t>Alekh</a:t>
            </a:r>
            <a:r>
              <a:rPr lang="en-GB" sz="1400" dirty="0"/>
              <a:t> Agarwal, Miro </a:t>
            </a:r>
            <a:r>
              <a:rPr lang="en-GB" sz="1400" dirty="0" err="1"/>
              <a:t>Dudik</a:t>
            </a:r>
            <a:r>
              <a:rPr lang="en-GB" sz="1400" dirty="0"/>
              <a:t>, John Langford, Damien Jose, and </a:t>
            </a:r>
            <a:r>
              <a:rPr lang="en-GB" sz="1400" dirty="0" err="1"/>
              <a:t>Imed</a:t>
            </a:r>
            <a:r>
              <a:rPr lang="en-GB" sz="1400" dirty="0"/>
              <a:t> </a:t>
            </a:r>
            <a:r>
              <a:rPr lang="en-GB" sz="1400" dirty="0" err="1"/>
              <a:t>Zitouni</a:t>
            </a:r>
            <a:r>
              <a:rPr lang="en-GB" sz="1400" dirty="0"/>
              <a:t>. 2017. </a:t>
            </a:r>
            <a:r>
              <a:rPr lang="en-GB" sz="1400" b="1" dirty="0"/>
              <a:t>Off-policy evaluation for slate recommendation</a:t>
            </a:r>
            <a:r>
              <a:rPr lang="en-GB" sz="1400" dirty="0"/>
              <a:t>. In Advances in Neural Information Processing Systems. 3635– 3645. </a:t>
            </a:r>
          </a:p>
          <a:p>
            <a:r>
              <a:rPr lang="en-GB" sz="1400" dirty="0"/>
              <a:t>[24] Nava </a:t>
            </a:r>
            <a:r>
              <a:rPr lang="en-GB" sz="1400" dirty="0" err="1"/>
              <a:t>Tintarev</a:t>
            </a:r>
            <a:r>
              <a:rPr lang="en-GB" sz="1400" dirty="0"/>
              <a:t> and Judith </a:t>
            </a:r>
            <a:r>
              <a:rPr lang="en-GB" sz="1400" dirty="0" err="1"/>
              <a:t>Masthoff</a:t>
            </a:r>
            <a:r>
              <a:rPr lang="en-GB" sz="1400" dirty="0"/>
              <a:t>. 2007. </a:t>
            </a:r>
            <a:r>
              <a:rPr lang="en-GB" sz="1400" b="1" dirty="0"/>
              <a:t>A survey of explanations in recommender systems</a:t>
            </a:r>
            <a:r>
              <a:rPr lang="en-GB" sz="1400" dirty="0"/>
              <a:t>. In IEEE 23rd International Conference on Data Engineering Workshop. IEEE, 801–810. </a:t>
            </a:r>
          </a:p>
          <a:p>
            <a:r>
              <a:rPr lang="en-GB" sz="1400" dirty="0"/>
              <a:t>[25] </a:t>
            </a:r>
            <a:r>
              <a:rPr lang="en-GB" sz="1400" dirty="0" err="1"/>
              <a:t>Xinxi</a:t>
            </a:r>
            <a:r>
              <a:rPr lang="en-GB" sz="1400" dirty="0"/>
              <a:t> Wang, Yi Wang, David Hsu, and Ye Wang. 2014. </a:t>
            </a:r>
            <a:r>
              <a:rPr lang="en-GB" sz="1400" b="1" dirty="0"/>
              <a:t>Exploration in interactive personalized music recommendation: a reinforcement learning approach</a:t>
            </a:r>
            <a:r>
              <a:rPr lang="en-GB" sz="1400" dirty="0"/>
              <a:t>. ACM Transactions on Multimedia Computing, Communications, and Applications (TOMM) 11, 1 (2014), 7.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071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1334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ML Paper Summaries</vt:lpstr>
      <vt:lpstr>Abstract</vt:lpstr>
      <vt:lpstr>Introduction - 1</vt:lpstr>
      <vt:lpstr>Introduction - 2</vt:lpstr>
      <vt:lpstr>Paper References -1 Copied exactly from the paper</vt:lpstr>
      <vt:lpstr>Paper References -2 Copied exactly from the paper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Paper Summaries</dc:title>
  <dc:creator>Microsoft Office User</dc:creator>
  <cp:lastModifiedBy>Microsoft Office User</cp:lastModifiedBy>
  <cp:revision>13</cp:revision>
  <dcterms:created xsi:type="dcterms:W3CDTF">2020-03-08T14:20:44Z</dcterms:created>
  <dcterms:modified xsi:type="dcterms:W3CDTF">2020-03-08T16:12:49Z</dcterms:modified>
</cp:coreProperties>
</file>