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NunitoSans-bold.fntdata"/><Relationship Id="rId10" Type="http://schemas.openxmlformats.org/officeDocument/2006/relationships/slide" Target="slides/slide6.xml"/><Relationship Id="rId21" Type="http://schemas.openxmlformats.org/officeDocument/2006/relationships/font" Target="fonts/NunitoSans-regular.fntdata"/><Relationship Id="rId13" Type="http://schemas.openxmlformats.org/officeDocument/2006/relationships/slide" Target="slides/slide9.xml"/><Relationship Id="rId24" Type="http://schemas.openxmlformats.org/officeDocument/2006/relationships/font" Target="fonts/NunitoSans-boldItalic.fntdata"/><Relationship Id="rId12" Type="http://schemas.openxmlformats.org/officeDocument/2006/relationships/slide" Target="slides/slide8.xml"/><Relationship Id="rId23" Type="http://schemas.openxmlformats.org/officeDocument/2006/relationships/font" Target="fonts/Nunito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e21f9eb5b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e21f9eb5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21f9eb5b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e21f9eb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dad8ecb50_0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dad8ecb5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ad8ecb50_0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ad8ecb5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dad8ecb50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dad8ecb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dad8ecb50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dad8ecb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ad8ecb50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dad8ecb5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ad8ecb50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dad8ecb5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dad8ecb50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dad8ecb5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ad8ecb50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ad8ecb5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dad8ecb50_0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dad8ecb5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map curve, start at same baseline and make y axis, gain of mAP over epochs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8" name="Google Shape;78;p12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1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0" name="Google Shape;30;p5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with intro text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 with intro text">
  <p:cSld name="TITLE_AND_BODY_1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left">
  <p:cSld name="TITLE_AND_BODY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6703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C82AE"/>
            </a:gs>
            <a:gs pos="100000">
              <a:srgbClr val="0C4A90"/>
            </a:gs>
          </a:gsLst>
          <a:lin ang="540001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468925" y="1625250"/>
            <a:ext cx="32001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4A90"/>
                </a:solidFill>
              </a:rPr>
              <a:t>DERMATOLOGY TEAM 14</a:t>
            </a:r>
            <a:endParaRPr>
              <a:solidFill>
                <a:srgbClr val="0C4A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</a:rPr>
              <a:t>Dr. Ricardo Henao, Adrian Lopez, Brian Kim, Kinjal Sanghvi, Meng Xiao, Matt Engelhard</a:t>
            </a:r>
            <a:endParaRPr b="0" sz="1400">
              <a:solidFill>
                <a:srgbClr val="000000"/>
              </a:solidFill>
            </a:endParaRPr>
          </a:p>
        </p:txBody>
      </p:sp>
      <p:grpSp>
        <p:nvGrpSpPr>
          <p:cNvPr id="92" name="Google Shape;92;p15"/>
          <p:cNvGrpSpPr/>
          <p:nvPr/>
        </p:nvGrpSpPr>
        <p:grpSpPr>
          <a:xfrm>
            <a:off x="572752" y="1137264"/>
            <a:ext cx="549262" cy="487982"/>
            <a:chOff x="5292575" y="3681900"/>
            <a:chExt cx="420150" cy="373275"/>
          </a:xfrm>
        </p:grpSpPr>
        <p:sp>
          <p:nvSpPr>
            <p:cNvPr id="93" name="Google Shape;93;p15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C82AE"/>
            </a:gs>
            <a:gs pos="100000">
              <a:srgbClr val="0C4A90"/>
            </a:gs>
          </a:gsLst>
          <a:lin ang="5400012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4294967295" type="ctrTitle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ACCOMPLISHMENTS 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&amp; GOING FORWARD</a:t>
            </a:r>
            <a:endParaRPr b="1" sz="3600"/>
          </a:p>
        </p:txBody>
      </p:sp>
      <p:sp>
        <p:nvSpPr>
          <p:cNvPr id="205" name="Google Shape;205;p24"/>
          <p:cNvSpPr/>
          <p:nvPr/>
        </p:nvSpPr>
        <p:spPr>
          <a:xfrm>
            <a:off x="6410281" y="713293"/>
            <a:ext cx="248676" cy="23744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 rot="2697569">
            <a:off x="8048925" y="1928866"/>
            <a:ext cx="377468" cy="36042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8347545" y="1723093"/>
            <a:ext cx="151199" cy="14440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 rot="1280187">
            <a:off x="6238008" y="1429475"/>
            <a:ext cx="151179" cy="1443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0" name="Google Shape;210;p24"/>
          <p:cNvGrpSpPr/>
          <p:nvPr/>
        </p:nvGrpSpPr>
        <p:grpSpPr>
          <a:xfrm>
            <a:off x="6991562" y="950751"/>
            <a:ext cx="1061227" cy="770183"/>
            <a:chOff x="3932350" y="3714775"/>
            <a:chExt cx="439650" cy="319075"/>
          </a:xfrm>
        </p:grpSpPr>
        <p:sp>
          <p:nvSpPr>
            <p:cNvPr id="211" name="Google Shape;211;p24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24"/>
          <p:cNvSpPr/>
          <p:nvPr/>
        </p:nvSpPr>
        <p:spPr>
          <a:xfrm>
            <a:off x="762000" y="1937484"/>
            <a:ext cx="770051" cy="770180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584500" y="591950"/>
            <a:ext cx="41538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C4A90"/>
                </a:solidFill>
                <a:latin typeface="Nunito Sans"/>
                <a:ea typeface="Nunito Sans"/>
                <a:cs typeface="Nunito Sans"/>
                <a:sym typeface="Nunito Sans"/>
              </a:rPr>
              <a:t>Accomplishments:</a:t>
            </a:r>
            <a:endParaRPr b="1" sz="3000">
              <a:solidFill>
                <a:srgbClr val="0C4A9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501800" y="1378725"/>
            <a:ext cx="4008000" cy="3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 Sans"/>
              <a:buAutoNum type="arabicPeriod"/>
            </a:pPr>
            <a:r>
              <a:rPr lang="en" sz="15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rPr>
              <a:t>Successfully set up an AL pipeline using RetinaNet</a:t>
            </a:r>
            <a:endParaRPr sz="15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 Sans"/>
              <a:buAutoNum type="arabicPeriod"/>
            </a:pPr>
            <a:r>
              <a:rPr lang="en" sz="15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rPr>
              <a:t>Tested and validated its effectiveness and efficiency using the ISIC dataset</a:t>
            </a:r>
            <a:endParaRPr sz="15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 Sans"/>
              <a:buAutoNum type="arabicPeriod"/>
            </a:pPr>
            <a:r>
              <a:rPr lang="en" sz="15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rPr>
              <a:t>Recognized some key problems with performance on Duke dataset: varying image quality, glare, size of lesions, etc.</a:t>
            </a:r>
            <a:endParaRPr sz="15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4775500" y="591950"/>
            <a:ext cx="41538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C4A90"/>
                </a:solidFill>
                <a:latin typeface="Nunito Sans"/>
                <a:ea typeface="Nunito Sans"/>
                <a:cs typeface="Nunito Sans"/>
                <a:sym typeface="Nunito Sans"/>
              </a:rPr>
              <a:t>Going Forward</a:t>
            </a:r>
            <a:r>
              <a:rPr b="1" lang="en" sz="3000">
                <a:solidFill>
                  <a:srgbClr val="0C4A90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b="1" sz="3000">
              <a:solidFill>
                <a:srgbClr val="0C4A9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4692800" y="1378725"/>
            <a:ext cx="4008000" cy="3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 Sans"/>
              <a:buAutoNum type="arabicPeriod"/>
            </a:pPr>
            <a:r>
              <a:rPr lang="en" sz="15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rPr>
              <a:t>Incorporate the Duke clinical data into the pipeline</a:t>
            </a:r>
            <a:endParaRPr sz="15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 Sans"/>
              <a:buAutoNum type="arabicPeriod"/>
            </a:pPr>
            <a:r>
              <a:rPr lang="en" sz="15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rPr>
              <a:t>Further automate the process by integrating the lesion app within the AL pipeline to serve as an oracle</a:t>
            </a:r>
            <a:endParaRPr sz="15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 Sans"/>
              <a:buAutoNum type="arabicPeriod"/>
            </a:pPr>
            <a:r>
              <a:rPr lang="en" sz="15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rPr>
              <a:t>Continue to improve the performance on the highly varying Duke dataset</a:t>
            </a:r>
            <a:endParaRPr sz="15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C82AE"/>
            </a:gs>
            <a:gs pos="100000">
              <a:srgbClr val="0C4A90"/>
            </a:gs>
          </a:gsLst>
          <a:lin ang="5400012" scaled="0"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idx="4294967295" type="ctrTitle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Thank You</a:t>
            </a:r>
            <a:endParaRPr b="1" sz="4800"/>
          </a:p>
        </p:txBody>
      </p:sp>
      <p:sp>
        <p:nvSpPr>
          <p:cNvPr id="231" name="Google Shape;231;p26"/>
          <p:cNvSpPr/>
          <p:nvPr/>
        </p:nvSpPr>
        <p:spPr>
          <a:xfrm>
            <a:off x="6410281" y="713293"/>
            <a:ext cx="248676" cy="23744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 rot="2697569">
            <a:off x="8048925" y="1928866"/>
            <a:ext cx="377468" cy="36042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8347545" y="1723093"/>
            <a:ext cx="151199" cy="14440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 rot="1280187">
            <a:off x="6238008" y="1429475"/>
            <a:ext cx="151179" cy="1443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6" name="Google Shape;236;p26"/>
          <p:cNvGrpSpPr/>
          <p:nvPr/>
        </p:nvGrpSpPr>
        <p:grpSpPr>
          <a:xfrm>
            <a:off x="6935586" y="976970"/>
            <a:ext cx="964335" cy="964335"/>
            <a:chOff x="1278900" y="2333250"/>
            <a:chExt cx="381175" cy="381175"/>
          </a:xfrm>
        </p:grpSpPr>
        <p:sp>
          <p:nvSpPr>
            <p:cNvPr id="237" name="Google Shape;237;p2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C82AE"/>
            </a:gs>
            <a:gs pos="100000">
              <a:srgbClr val="0C4A90"/>
            </a:gs>
          </a:gsLst>
          <a:lin ang="5400012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4294967295" type="ctrTitle"/>
          </p:nvPr>
        </p:nvSpPr>
        <p:spPr>
          <a:xfrm>
            <a:off x="321225" y="252125"/>
            <a:ext cx="5344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Agenda</a:t>
            </a:r>
            <a:endParaRPr b="1" sz="4800"/>
          </a:p>
        </p:txBody>
      </p:sp>
      <p:sp>
        <p:nvSpPr>
          <p:cNvPr id="105" name="Google Shape;105;p16"/>
          <p:cNvSpPr/>
          <p:nvPr/>
        </p:nvSpPr>
        <p:spPr>
          <a:xfrm rot="1313996">
            <a:off x="318673" y="201157"/>
            <a:ext cx="248690" cy="23745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 rot="2697569">
            <a:off x="4876125" y="835141"/>
            <a:ext cx="377468" cy="36042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5174745" y="629368"/>
            <a:ext cx="151199" cy="14440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 rot="2594350">
            <a:off x="217376" y="710371"/>
            <a:ext cx="151165" cy="14438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84275" y="1290800"/>
            <a:ext cx="8444400" cy="3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Problem Statement</a:t>
            </a:r>
            <a:endParaRPr sz="18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Dataset</a:t>
            </a:r>
            <a:endParaRPr sz="18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Solution Approach</a:t>
            </a:r>
            <a:endParaRPr sz="18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Active Learning</a:t>
            </a:r>
            <a:endParaRPr sz="18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Results</a:t>
            </a:r>
            <a:endParaRPr sz="18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Accomplishments &amp; Going Forward</a:t>
            </a:r>
            <a:endParaRPr sz="18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82B7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2820625" y="250200"/>
            <a:ext cx="5140200" cy="4032600"/>
          </a:xfrm>
          <a:prstGeom prst="rect">
            <a:avLst/>
          </a:prstGeom>
          <a:noFill/>
          <a:ln cap="flat" cmpd="sng" w="28575">
            <a:solidFill>
              <a:srgbClr val="1153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The dermatology department at the Duke Hospital has </a:t>
            </a: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25,509 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images of skin lesions.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All these images are unlabelled and scale from “a very clear centered lesion” to an image of a full body with tiny lesions.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Our task is to train a model to create bounding boxes around each of these lesions and classify them.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>
            <a:alpha val="0"/>
          </a:srgbClr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677438" y="2732100"/>
            <a:ext cx="2023325" cy="20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3000" y="598337"/>
            <a:ext cx="2012200" cy="20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355900" y="287150"/>
            <a:ext cx="71700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C4A90"/>
                </a:solidFill>
                <a:latin typeface="Nunito Sans"/>
                <a:ea typeface="Nunito Sans"/>
                <a:cs typeface="Nunito Sans"/>
                <a:sym typeface="Nunito Sans"/>
              </a:rPr>
              <a:t>DATASETS</a:t>
            </a:r>
            <a:endParaRPr b="1" sz="3000">
              <a:solidFill>
                <a:srgbClr val="0C4A9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501800" y="997725"/>
            <a:ext cx="5840400" cy="3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 Sans"/>
              <a:buAutoNum type="arabicPeriod"/>
            </a:pPr>
            <a:r>
              <a:rPr lang="en" sz="18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rPr>
              <a:t>Our Dataset contains Duke Images as well as images from an online dataset (ISIC 2018).</a:t>
            </a:r>
            <a:endParaRPr sz="18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 Sans"/>
              <a:buAutoNum type="arabicPeriod"/>
            </a:pPr>
            <a:r>
              <a:rPr lang="en" sz="18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rPr>
              <a:t>To train our models, we use a combination of these images.</a:t>
            </a:r>
            <a:endParaRPr sz="18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 Sans"/>
              <a:buAutoNum type="arabicPeriod"/>
            </a:pPr>
            <a:r>
              <a:rPr lang="en" sz="18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rPr>
              <a:t>We have minimal number of ground truths to the 25,509 images provided by Duke Hospital. Therefore, we utilize Active Learning in training the model to maximize performance gain for each label.</a:t>
            </a:r>
            <a:endParaRPr sz="18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C82AE"/>
            </a:gs>
            <a:gs pos="100000">
              <a:srgbClr val="0C4A90"/>
            </a:gs>
          </a:gsLst>
          <a:lin ang="5400012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4294967295" type="ctrTitle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SOLUTION APPROACH</a:t>
            </a:r>
            <a:endParaRPr b="1" sz="4800"/>
          </a:p>
        </p:txBody>
      </p:sp>
      <p:grpSp>
        <p:nvGrpSpPr>
          <p:cNvPr id="132" name="Google Shape;132;p19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33" name="Google Shape;133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9"/>
          <p:cNvSpPr/>
          <p:nvPr/>
        </p:nvSpPr>
        <p:spPr>
          <a:xfrm>
            <a:off x="6410281" y="713293"/>
            <a:ext cx="248676" cy="23744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 rot="2697569">
            <a:off x="8048925" y="1928866"/>
            <a:ext cx="377468" cy="36042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8347545" y="1723093"/>
            <a:ext cx="151199" cy="14440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 rot="1280187">
            <a:off x="6238008" y="1429475"/>
            <a:ext cx="151179" cy="1443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1635350" y="1665933"/>
            <a:ext cx="5956025" cy="1074500"/>
          </a:xfrm>
          <a:custGeom>
            <a:rect b="b" l="l" r="r" t="t"/>
            <a:pathLst>
              <a:path extrusionOk="0" h="42980" w="238241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43" name="Google Shape;143;p19"/>
          <p:cNvSpPr/>
          <p:nvPr/>
        </p:nvSpPr>
        <p:spPr>
          <a:xfrm>
            <a:off x="7274197" y="812610"/>
            <a:ext cx="702414" cy="930846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>
            <a:alpha val="0"/>
          </a:srgbClr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149" name="Google Shape;149;p20"/>
          <p:cNvGrpSpPr/>
          <p:nvPr/>
        </p:nvGrpSpPr>
        <p:grpSpPr>
          <a:xfrm>
            <a:off x="1273025" y="459600"/>
            <a:ext cx="6597950" cy="1325100"/>
            <a:chOff x="313275" y="459600"/>
            <a:chExt cx="6597950" cy="1325100"/>
          </a:xfrm>
        </p:grpSpPr>
        <p:sp>
          <p:nvSpPr>
            <p:cNvPr id="150" name="Google Shape;150;p20"/>
            <p:cNvSpPr/>
            <p:nvPr/>
          </p:nvSpPr>
          <p:spPr>
            <a:xfrm>
              <a:off x="313275" y="459600"/>
              <a:ext cx="2424600" cy="1325100"/>
            </a:xfrm>
            <a:prstGeom prst="chevron">
              <a:avLst>
                <a:gd fmla="val 29853" name="adj"/>
              </a:avLst>
            </a:prstGeom>
            <a:solidFill>
              <a:srgbClr val="11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CREATE APPLICATION </a:t>
              </a:r>
              <a:endPara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2403200" y="459600"/>
              <a:ext cx="2424600" cy="1325100"/>
            </a:xfrm>
            <a:prstGeom prst="chevron">
              <a:avLst>
                <a:gd fmla="val 29853" name="adj"/>
              </a:avLst>
            </a:prstGeom>
            <a:solidFill>
              <a:srgbClr val="0F8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TEST OBJECT DETECTION MODELS</a:t>
              </a:r>
              <a:endPara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4486625" y="459600"/>
              <a:ext cx="2424600" cy="1325100"/>
            </a:xfrm>
            <a:prstGeom prst="chevron">
              <a:avLst>
                <a:gd fmla="val 29853" name="adj"/>
              </a:avLst>
            </a:prstGeom>
            <a:solidFill>
              <a:srgbClr val="01BC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ACTIVE LEARNING SOLUTION</a:t>
              </a:r>
              <a:endPara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75" y="2268650"/>
            <a:ext cx="4397651" cy="1540275"/>
          </a:xfrm>
          <a:prstGeom prst="rect">
            <a:avLst/>
          </a:prstGeom>
          <a:noFill/>
          <a:ln cap="flat" cmpd="sng" w="28575">
            <a:solidFill>
              <a:srgbClr val="11538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425" y="2007713"/>
            <a:ext cx="3665976" cy="2062125"/>
          </a:xfrm>
          <a:prstGeom prst="rect">
            <a:avLst/>
          </a:prstGeom>
          <a:noFill/>
          <a:ln cap="flat" cmpd="sng" w="28575">
            <a:solidFill>
              <a:srgbClr val="01BCD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5">
            <a:alphaModFix/>
          </a:blip>
          <a:srcRect b="19567" l="21022" r="45886" t="50824"/>
          <a:stretch/>
        </p:blipFill>
        <p:spPr>
          <a:xfrm>
            <a:off x="3146100" y="2927200"/>
            <a:ext cx="2991194" cy="1672676"/>
          </a:xfrm>
          <a:prstGeom prst="rect">
            <a:avLst/>
          </a:prstGeom>
          <a:noFill/>
          <a:ln cap="flat" cmpd="sng" w="28575">
            <a:solidFill>
              <a:srgbClr val="0F8FC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82B7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21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  <a:ln cap="flat" cmpd="sng" w="9525">
            <a:solidFill>
              <a:srgbClr val="0C4A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4A90"/>
                </a:solidFill>
              </a:rPr>
              <a:t>Active Learning</a:t>
            </a:r>
            <a:endParaRPr>
              <a:solidFill>
                <a:srgbClr val="0C4A90"/>
              </a:solidFill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2641475" y="1500930"/>
            <a:ext cx="1416600" cy="13149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Labelled Images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3881665" y="1503041"/>
            <a:ext cx="1416600" cy="1314900"/>
          </a:xfrm>
          <a:prstGeom prst="ellipse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Train Model and Inference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5140546" y="1500930"/>
            <a:ext cx="1416600" cy="13149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Select images from category D1, D2, D3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6419120" y="1500930"/>
            <a:ext cx="1416600" cy="13149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Train model on mini batches of these images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7688985" y="1500930"/>
            <a:ext cx="1416600" cy="13149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Inference Model again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7" name="Google Shape;167;p21"/>
          <p:cNvCxnSpPr>
            <a:stCxn id="166" idx="0"/>
            <a:endCxn id="164" idx="0"/>
          </p:cNvCxnSpPr>
          <p:nvPr/>
        </p:nvCxnSpPr>
        <p:spPr>
          <a:xfrm rot="5400000">
            <a:off x="7122735" y="226980"/>
            <a:ext cx="600" cy="2548500"/>
          </a:xfrm>
          <a:prstGeom prst="curvedConnector3">
            <a:avLst>
              <a:gd fmla="val -39687500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1"/>
          <p:cNvSpPr txBox="1"/>
          <p:nvPr/>
        </p:nvSpPr>
        <p:spPr>
          <a:xfrm>
            <a:off x="2772502" y="3047725"/>
            <a:ext cx="39414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D1 = 1 Random Labelled Image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D2 = 1 Labelled Image with Score ~ 1/(N+1)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D3 = 2 Unlabelled Images with Score ~ 1/(N+1)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 = Number of Classes, 1 = Background Class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1"/>
          <p:cNvSpPr/>
          <p:nvPr/>
        </p:nvSpPr>
        <p:spPr>
          <a:xfrm rot="8839002">
            <a:off x="5808722" y="1434704"/>
            <a:ext cx="99445" cy="10806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C82AE"/>
            </a:gs>
            <a:gs pos="100000">
              <a:srgbClr val="0C4A90"/>
            </a:gs>
          </a:gsLst>
          <a:lin ang="5400012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4294967295" type="ctrTitle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RESULTS</a:t>
            </a:r>
            <a:endParaRPr b="1" sz="4800"/>
          </a:p>
        </p:txBody>
      </p:sp>
      <p:sp>
        <p:nvSpPr>
          <p:cNvPr id="175" name="Google Shape;175;p22"/>
          <p:cNvSpPr/>
          <p:nvPr/>
        </p:nvSpPr>
        <p:spPr>
          <a:xfrm>
            <a:off x="6410281" y="713293"/>
            <a:ext cx="248676" cy="23744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 rot="2697569">
            <a:off x="8048925" y="1928866"/>
            <a:ext cx="377468" cy="36042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8347545" y="1723093"/>
            <a:ext cx="151199" cy="14440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 rot="1280187">
            <a:off x="6238008" y="1429475"/>
            <a:ext cx="151179" cy="1443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0" name="Google Shape;180;p22"/>
          <p:cNvGrpSpPr/>
          <p:nvPr/>
        </p:nvGrpSpPr>
        <p:grpSpPr>
          <a:xfrm>
            <a:off x="6991562" y="950751"/>
            <a:ext cx="1061227" cy="770183"/>
            <a:chOff x="3932350" y="3714775"/>
            <a:chExt cx="439650" cy="319075"/>
          </a:xfrm>
        </p:grpSpPr>
        <p:sp>
          <p:nvSpPr>
            <p:cNvPr id="181" name="Google Shape;181;p22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2"/>
          <p:cNvSpPr/>
          <p:nvPr/>
        </p:nvSpPr>
        <p:spPr>
          <a:xfrm>
            <a:off x="762000" y="1937484"/>
            <a:ext cx="770051" cy="770180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192800" y="380075"/>
            <a:ext cx="75813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C4A90"/>
                </a:solidFill>
                <a:latin typeface="Nunito Sans"/>
                <a:ea typeface="Nunito Sans"/>
                <a:cs typeface="Nunito Sans"/>
                <a:sym typeface="Nunito Sans"/>
              </a:rPr>
              <a:t>ISIC Dataset Results (RetinaNet):</a:t>
            </a:r>
            <a:endParaRPr b="1" sz="2000">
              <a:solidFill>
                <a:srgbClr val="0C4A9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635940" y="3319488"/>
            <a:ext cx="2660700" cy="15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Training Process</a:t>
            </a:r>
            <a:r>
              <a:rPr lang="en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1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 on the whole dataset (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2334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images) at every epoch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6350950" y="3319502"/>
            <a:ext cx="26607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Training Process</a:t>
            </a:r>
            <a:r>
              <a:rPr lang="en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Train on random subset of 40 labelled images for 5 epochs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At each following epoch, train on 20 mini-batches of 4 images selected based on D1, D2, D3 criteria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Total # images used per epoch: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80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549" y="2892375"/>
            <a:ext cx="2826900" cy="211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9025" y="1224075"/>
            <a:ext cx="2955125" cy="221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6466850" y="963225"/>
            <a:ext cx="22611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Active Learning: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175" y="1213567"/>
            <a:ext cx="2903374" cy="217758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599450" y="963225"/>
            <a:ext cx="22611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Whole Dataset Training:</a:t>
            </a:r>
            <a:endParaRPr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