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Libre Franklin"/>
      <p:regular r:id="rId16"/>
      <p:bold r:id="rId17"/>
      <p:italic r:id="rId18"/>
      <p:boldItalic r:id="rId19"/>
    </p:embeddedFont>
    <p:embeddedFont>
      <p:font typeface="Helvetica Neu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HdaSKOpYaCLmW2WdF92JMtJrL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22" Type="http://schemas.openxmlformats.org/officeDocument/2006/relationships/font" Target="fonts/HelveticaNeue-italic.fntdata"/><Relationship Id="rId10" Type="http://schemas.openxmlformats.org/officeDocument/2006/relationships/slide" Target="slides/slide6.xml"/><Relationship Id="rId21" Type="http://schemas.openxmlformats.org/officeDocument/2006/relationships/font" Target="fonts/HelveticaNeue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slide" Target="slides/slide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2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 </a:t>
            </a:r>
            <a:endParaRPr/>
          </a:p>
        </p:txBody>
      </p:sp>
      <p:sp>
        <p:nvSpPr>
          <p:cNvPr id="102" name="Google Shape;10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grpSp>
        <p:nvGrpSpPr>
          <p:cNvPr id="22" name="Google Shape;22;p13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3" name="Google Shape;23;p13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4" name="Google Shape;24;p13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showMasterSp="0" type="secHead">
  <p:cSld name="SECTION_HEADER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4" name="Google Shape;44;p16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7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showMasterSp="0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7" name="Google Shape;67;p20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1" name="Google Shape;71;p2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showMasterSp="0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1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1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0" name="Google Shape;80;p21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5" name="Google Shape;15;p12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de-DE"/>
              <a:t>THE MYSTIC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None/>
            </a:pPr>
            <a:r>
              <a:rPr b="0" i="0" lang="de-DE">
                <a:solidFill>
                  <a:srgbClr val="000000"/>
                </a:solidFill>
              </a:rPr>
              <a:t>Ramon Llull</a:t>
            </a:r>
            <a:endParaRPr/>
          </a:p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1371600" y="685800"/>
            <a:ext cx="3282695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Llull today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1371600" y="2286000"/>
            <a:ext cx="3282694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Llull's 'great art' resembles a modern computer language 🡪 forefather of computer science.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0/1 🡪 binary system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de-DE">
                <a:latin typeface="Helvetica Neue"/>
                <a:ea typeface="Helvetica Neue"/>
                <a:cs typeface="Helvetica Neue"/>
                <a:sym typeface="Helvetica Neue"/>
              </a:rPr>
              <a:t>https://www.youtube.com/watch?v=-dbiEY4ClY0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computer programming languages" id="166" name="Google Shape;166;p10"/>
          <p:cNvPicPr preferRelativeResize="0"/>
          <p:nvPr/>
        </p:nvPicPr>
        <p:blipFill rotWithShape="1">
          <a:blip r:embed="rId3">
            <a:alphaModFix/>
          </a:blip>
          <a:srcRect b="-1" l="37000" r="18423" t="0"/>
          <a:stretch/>
        </p:blipFill>
        <p:spPr>
          <a:xfrm>
            <a:off x="6537780" y="645106"/>
            <a:ext cx="3504438" cy="5247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de-DE"/>
              <a:t>THANK YOU FOR LISTENING</a:t>
            </a:r>
            <a:endParaRPr/>
          </a:p>
        </p:txBody>
      </p:sp>
      <p:sp>
        <p:nvSpPr>
          <p:cNvPr id="172" name="Google Shape;172;p1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de-DE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105" name="Google Shape;105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Ramon Llull 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Electoral systems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How Natana was elected abbess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Method for the election of persons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The Art of Elections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Problems within the systems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Llull today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de-DE"/>
              <a:t>If you have a question at any time, just ask.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784743" y="685800"/>
            <a:ext cx="5793475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Ramon Llull (1232–1316)</a:t>
            </a:r>
            <a:endParaRPr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784743" y="2286000"/>
            <a:ext cx="5793475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&gt; 200 written works in Catalan, Arabic, and Latin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Three vows:</a:t>
            </a:r>
            <a:endParaRPr/>
          </a:p>
          <a:p>
            <a:pPr indent="-384048" lvl="1" marL="384048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to accept dying for Christ in converting the unbelievers to His service</a:t>
            </a:r>
            <a:endParaRPr/>
          </a:p>
          <a:p>
            <a:pPr indent="-384048" lvl="1" marL="384048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to write a book, the best in the world, against unbelievers </a:t>
            </a:r>
            <a:endParaRPr/>
          </a:p>
          <a:p>
            <a:pPr indent="-384048" lvl="1" marL="384048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to procure the establishment of monasteries, where various languages could be learned.</a:t>
            </a:r>
            <a:endParaRPr/>
          </a:p>
        </p:txBody>
      </p:sp>
      <p:pic>
        <p:nvPicPr>
          <p:cNvPr descr="undefined" id="114" name="Google Shape;114;p3"/>
          <p:cNvPicPr preferRelativeResize="0"/>
          <p:nvPr/>
        </p:nvPicPr>
        <p:blipFill rotWithShape="1">
          <a:blip r:embed="rId3">
            <a:alphaModFix/>
          </a:blip>
          <a:srcRect b="16392" l="0" r="0" t="19415"/>
          <a:stretch/>
        </p:blipFill>
        <p:spPr>
          <a:xfrm>
            <a:off x="7612260" y="-1"/>
            <a:ext cx="4579739" cy="343845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"/>
          <p:cNvSpPr/>
          <p:nvPr/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Ein Bild, das Karte, Text enthält.&#10;&#10;Automatisch generierte Beschreibung" id="116" name="Google Shape;116;p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2" l="165" r="-2" t="0"/>
          <a:stretch/>
        </p:blipFill>
        <p:spPr>
          <a:xfrm>
            <a:off x="7612260" y="3438457"/>
            <a:ext cx="457973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22" name="Google Shape;122;p4"/>
          <p:cNvSpPr txBox="1"/>
          <p:nvPr>
            <p:ph type="title"/>
          </p:nvPr>
        </p:nvSpPr>
        <p:spPr>
          <a:xfrm>
            <a:off x="784743" y="685800"/>
            <a:ext cx="5793475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Ars magna -  The Great Art</a:t>
            </a:r>
            <a:endParaRPr/>
          </a:p>
        </p:txBody>
      </p:sp>
      <p:sp>
        <p:nvSpPr>
          <p:cNvPr id="123" name="Google Shape;123;p4"/>
          <p:cNvSpPr txBox="1"/>
          <p:nvPr/>
        </p:nvSpPr>
        <p:spPr>
          <a:xfrm>
            <a:off x="784743" y="2286000"/>
            <a:ext cx="5793475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marR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logical system to discover the truth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universal religious law 🡪 overcome the differences between Christianity, Judaism and Islam </a:t>
            </a:r>
            <a:endParaRPr/>
          </a:p>
          <a:p>
            <a:pPr indent="-384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</a:pPr>
            <a:r>
              <a:rPr lang="de-DE" sz="20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Ars as an instrument for an intercultural and interreligious dialogue</a:t>
            </a:r>
            <a:endParaRPr/>
          </a:p>
          <a:p>
            <a:pPr indent="-257048" lvl="0" marL="384048" marR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None/>
            </a:pPr>
            <a:r>
              <a:t/>
            </a:r>
            <a:endParaRPr sz="20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[Almost all the pictures in this article are from manuscripts and the text is not English and not always legible. A large circle divided into 16 parts at the rim, each labeled with a name]" id="124" name="Google Shape;124;p4"/>
          <p:cNvPicPr preferRelativeResize="0"/>
          <p:nvPr/>
        </p:nvPicPr>
        <p:blipFill rotWithShape="1">
          <a:blip r:embed="rId3">
            <a:alphaModFix/>
          </a:blip>
          <a:srcRect b="8014" l="0" r="-3" t="3393"/>
          <a:stretch/>
        </p:blipFill>
        <p:spPr>
          <a:xfrm>
            <a:off x="7612260" y="-1"/>
            <a:ext cx="4579739" cy="343845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/>
          <p:nvPr/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[a 15 by 15 table with the upper left half cells containing text]" id="126" name="Google Shape;126;p4"/>
          <p:cNvPicPr preferRelativeResize="0"/>
          <p:nvPr/>
        </p:nvPicPr>
        <p:blipFill rotWithShape="1">
          <a:blip r:embed="rId4">
            <a:alphaModFix/>
          </a:blip>
          <a:srcRect b="9515" l="0" r="-3" t="0"/>
          <a:stretch/>
        </p:blipFill>
        <p:spPr>
          <a:xfrm>
            <a:off x="7612260" y="3438457"/>
            <a:ext cx="4579739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>
            <p:ph type="title"/>
          </p:nvPr>
        </p:nvSpPr>
        <p:spPr>
          <a:xfrm>
            <a:off x="1018625" y="685800"/>
            <a:ext cx="39165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10"/>
              <a:buFont typeface="Libre Franklin"/>
              <a:buNone/>
            </a:pPr>
            <a:r>
              <a:rPr lang="de-DE" sz="3709"/>
              <a:t>How Natana was elected abbess</a:t>
            </a:r>
            <a:br>
              <a:rPr lang="de-DE" sz="560"/>
            </a:br>
            <a:br>
              <a:rPr lang="de-DE" sz="560"/>
            </a:br>
            <a:br>
              <a:rPr lang="de-DE" sz="560"/>
            </a:br>
            <a:endParaRPr sz="560"/>
          </a:p>
        </p:txBody>
      </p:sp>
      <p:sp>
        <p:nvSpPr>
          <p:cNvPr id="132" name="Google Shape;132;p5"/>
          <p:cNvSpPr txBox="1"/>
          <p:nvPr>
            <p:ph idx="1" type="body"/>
          </p:nvPr>
        </p:nvSpPr>
        <p:spPr>
          <a:xfrm>
            <a:off x="1018625" y="1864675"/>
            <a:ext cx="4388100" cy="43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Chapter in the book: Libre d’Evast e d’Aloma e de Blanquerna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Two stage system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de-DE">
                <a:solidFill>
                  <a:srgbClr val="000000"/>
                </a:solidFill>
              </a:rPr>
              <a:t>Number of pairs: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de-DE">
                <a:solidFill>
                  <a:srgbClr val="000000"/>
                </a:solidFill>
              </a:rPr>
              <a:t>	  n (n – 1)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de-DE">
                <a:solidFill>
                  <a:srgbClr val="000000"/>
                </a:solidFill>
              </a:rPr>
              <a:t>	         2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de-DE">
                <a:solidFill>
                  <a:srgbClr val="000000"/>
                </a:solidFill>
              </a:rPr>
              <a:t>Example: 9 (9 – 1) = 36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de-DE">
                <a:solidFill>
                  <a:srgbClr val="000000"/>
                </a:solidFill>
              </a:rPr>
              <a:t>    	                   2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[An 8 by 8 table with the upper left cells labelled. The lower right has running text.]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6622" y="645106"/>
            <a:ext cx="5766754" cy="52477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5"/>
          <p:cNvCxnSpPr/>
          <p:nvPr/>
        </p:nvCxnSpPr>
        <p:spPr>
          <a:xfrm>
            <a:off x="1502826" y="3949078"/>
            <a:ext cx="1283100" cy="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5"/>
          <p:cNvCxnSpPr/>
          <p:nvPr/>
        </p:nvCxnSpPr>
        <p:spPr>
          <a:xfrm flipH="1" rot="10800000">
            <a:off x="2094673" y="5183390"/>
            <a:ext cx="1107900" cy="120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1371599" y="619653"/>
            <a:ext cx="3813717" cy="5247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What about ties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Two or more sisters win the same number of two-way contests 🡪 vote again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Same number of votes within a contest 🡪 odd number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Ambiguous: “and let her be elected who has the most votes in most cells”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de-DE"/>
              <a:t>“totaling most votes” VS “winning most comparisons.”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-257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[An 8 by 8 table with the upper left cells labelled. The lower right has running text.]"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6622" y="645106"/>
            <a:ext cx="5766754" cy="5247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Libre Franklin"/>
              <a:buNone/>
            </a:pPr>
            <a:r>
              <a:rPr lang="de-DE">
                <a:solidFill>
                  <a:srgbClr val="000000"/>
                </a:solidFill>
              </a:rPr>
              <a:t>Method for the election of persons</a:t>
            </a:r>
            <a:br>
              <a:rPr lang="de-D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  <p:sp>
        <p:nvSpPr>
          <p:cNvPr id="147" name="Google Shape;147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de-DE">
                <a:solidFill>
                  <a:srgbClr val="000000"/>
                </a:solidFill>
              </a:rPr>
              <a:t>What about ties: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de-DE">
                <a:solidFill>
                  <a:srgbClr val="000000"/>
                </a:solidFill>
              </a:rPr>
              <a:t>Same number of votes within a contest 🡪 odd number</a:t>
            </a:r>
            <a:endParaRPr>
              <a:solidFill>
                <a:srgbClr val="000000"/>
              </a:solidFill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de-DE">
                <a:solidFill>
                  <a:srgbClr val="000000"/>
                </a:solidFill>
              </a:rPr>
              <a:t>Both </a:t>
            </a:r>
            <a:r>
              <a:rPr lang="de-DE"/>
              <a:t>receive </a:t>
            </a:r>
            <a:r>
              <a:rPr lang="de-DE">
                <a:solidFill>
                  <a:srgbClr val="000000"/>
                </a:solidFill>
              </a:rPr>
              <a:t>a point, both win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de-DE">
                <a:solidFill>
                  <a:srgbClr val="000000"/>
                </a:solidFill>
              </a:rPr>
              <a:t>Both 0, both 0.5, both 1 point – what‘s the difference?</a:t>
            </a:r>
            <a:endParaRPr>
              <a:solidFill>
                <a:srgbClr val="000000"/>
              </a:solidFill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de-DE">
                <a:solidFill>
                  <a:srgbClr val="000000"/>
                </a:solidFill>
              </a:rPr>
              <a:t>Two or more sisters win the same number of two-way contests 🡪 vote again</a:t>
            </a:r>
            <a:endParaRPr>
              <a:solidFill>
                <a:srgbClr val="000000"/>
              </a:solidFill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</a:pPr>
            <a:r>
              <a:rPr lang="de-DE">
                <a:solidFill>
                  <a:srgbClr val="000000"/>
                </a:solidFill>
              </a:rPr>
              <a:t>Drawing of a lot	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de-DE">
                <a:solidFill>
                  <a:srgbClr val="000000"/>
                </a:solidFill>
              </a:rPr>
              <a:t>Rankings of the candidates</a:t>
            </a:r>
            <a:endParaRPr>
              <a:solidFill>
                <a:srgbClr val="000000"/>
              </a:solidFill>
            </a:endParaRPr>
          </a:p>
          <a:p>
            <a:pPr indent="-257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de-DE">
                <a:solidFill>
                  <a:srgbClr val="000000"/>
                </a:solidFill>
              </a:rPr>
              <a:t>Time-consuming: election of Natana: two - three hours with only 9 candidates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de-DE"/>
              <a:t>The Art of Elections</a:t>
            </a:r>
            <a:br>
              <a:rPr lang="de-D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lang="de-DE"/>
            </a:br>
            <a:endParaRPr/>
          </a:p>
        </p:txBody>
      </p:sp>
      <p:sp>
        <p:nvSpPr>
          <p:cNvPr id="153" name="Google Shape;153;p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de-DE">
                <a:solidFill>
                  <a:srgbClr val="000000"/>
                </a:solidFill>
              </a:rPr>
              <a:t>Knockout procedure</a:t>
            </a:r>
            <a:endParaRPr>
              <a:solidFill>
                <a:srgbClr val="000000"/>
              </a:solidFill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de-DE">
                <a:solidFill>
                  <a:srgbClr val="000000"/>
                </a:solidFill>
              </a:rPr>
              <a:t>candidates enter, single file (A, B, C, D, …, K)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de-DE">
                <a:solidFill>
                  <a:srgbClr val="000000"/>
                </a:solidFill>
              </a:rPr>
              <a:t>Last one standing</a:t>
            </a:r>
            <a:endParaRPr>
              <a:solidFill>
                <a:srgbClr val="000000"/>
              </a:solidFill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de-DE">
                <a:solidFill>
                  <a:srgbClr val="000000"/>
                </a:solidFill>
              </a:rPr>
              <a:t>Problem: no </a:t>
            </a:r>
            <a:r>
              <a:rPr lang="de-DE"/>
              <a:t>ranking</a:t>
            </a:r>
            <a:endParaRPr>
              <a:solidFill>
                <a:srgbClr val="000000"/>
              </a:solidFill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lang="de-DE">
                <a:solidFill>
                  <a:srgbClr val="000000"/>
                </a:solidFill>
              </a:rPr>
              <a:t>Manipulation (agenda setting): advantageous to be last (K)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de-DE"/>
              <a:t>Problems within the systems -</a:t>
            </a:r>
            <a:br>
              <a:rPr lang="de-DE"/>
            </a:br>
            <a:r>
              <a:rPr lang="de-DE"/>
              <a:t>Rational choice theory</a:t>
            </a:r>
            <a:endParaRPr/>
          </a:p>
        </p:txBody>
      </p:sp>
      <p:sp>
        <p:nvSpPr>
          <p:cNvPr id="159" name="Google Shape;159;p9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3 Axioms: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1. completeness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 xRy or yRx or xIy for all x, y ∈X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2. reflexivity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xRx for all x∈X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de-DE"/>
              <a:t>3. transitivity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xRy and yRz, then xRz for all x, y, z ∈X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yRx and zRy, then zRx for all x, y, z ∈X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de-DE"/>
              <a:t>xIy and yIz, then xIz for all x, y, z∈X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usschnitt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2024-11-03T11:10:15Z</dcterms:created>
  <dc:creator>Lange, Nicola</dc:creator>
</cp:coreProperties>
</file>