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Nunito"/>
      <p:regular r:id="rId11"/>
      <p:bold r:id="rId12"/>
      <p:italic r:id="rId13"/>
      <p:boldItalic r:id="rId14"/>
    </p:embeddedFont>
    <p:embeddedFont>
      <p:font typeface="Maven Pro"/>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Nunito-regular.fntdata"/><Relationship Id="rId10" Type="http://schemas.openxmlformats.org/officeDocument/2006/relationships/slide" Target="slides/slide5.xml"/><Relationship Id="rId13" Type="http://schemas.openxmlformats.org/officeDocument/2006/relationships/font" Target="fonts/Nunito-italic.fntdata"/><Relationship Id="rId12" Type="http://schemas.openxmlformats.org/officeDocument/2006/relationships/font" Target="fonts/Nuni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avenPro-regular.fntdata"/><Relationship Id="rId14" Type="http://schemas.openxmlformats.org/officeDocument/2006/relationships/font" Target="fonts/Nunito-boldItalic.fntdata"/><Relationship Id="rId16"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a73d49b02b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a73d49b02b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a73d49b02b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a73d49b02b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a73d49b02b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a73d49b02b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a73d49b02b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a73d49b02b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pt-BR"/>
              <a:t>Sistema de otimização de banco de dados</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Trabalho de Conclusão de Curso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Escolha do tema</a:t>
            </a:r>
            <a:endParaRPr/>
          </a:p>
        </p:txBody>
      </p:sp>
      <p:sp>
        <p:nvSpPr>
          <p:cNvPr id="284" name="Google Shape;284;p14"/>
          <p:cNvSpPr txBox="1"/>
          <p:nvPr>
            <p:ph idx="1" type="body"/>
          </p:nvPr>
        </p:nvSpPr>
        <p:spPr>
          <a:xfrm>
            <a:off x="1303800" y="1990050"/>
            <a:ext cx="7030500" cy="16362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pt-BR" sz="2000"/>
              <a:t>O tema foi escolhido com base nas atividades realizadas no estágio, onde foram mapeadas alguma ações que poderiam ser </a:t>
            </a:r>
            <a:r>
              <a:rPr lang="pt-BR" sz="2000"/>
              <a:t>automatizadas facilitando assim a execução das atividades do dia a dia.</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Introdução</a:t>
            </a:r>
            <a:endParaRPr/>
          </a:p>
        </p:txBody>
      </p:sp>
      <p:sp>
        <p:nvSpPr>
          <p:cNvPr id="290" name="Google Shape;290;p15"/>
          <p:cNvSpPr txBox="1"/>
          <p:nvPr>
            <p:ph idx="1" type="body"/>
          </p:nvPr>
        </p:nvSpPr>
        <p:spPr>
          <a:xfrm>
            <a:off x="1303800" y="1990050"/>
            <a:ext cx="7030500" cy="18840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pt-BR" sz="2000"/>
              <a:t>O banco de dados é um dos principais componentes de um sistema de informação, onde seu funcionamento deve ocorrer de forma </a:t>
            </a:r>
            <a:r>
              <a:rPr lang="pt-BR" sz="2000"/>
              <a:t>satisfatória</a:t>
            </a:r>
            <a:r>
              <a:rPr lang="pt-BR" sz="2000"/>
              <a:t> e estável, sendo necessário sempre estar avaliando se o tempo de execução dos comandos no banco está dentro do esperado.</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Problema</a:t>
            </a:r>
            <a:endParaRPr/>
          </a:p>
        </p:txBody>
      </p:sp>
      <p:sp>
        <p:nvSpPr>
          <p:cNvPr id="296" name="Google Shape;296;p16"/>
          <p:cNvSpPr txBox="1"/>
          <p:nvPr>
            <p:ph idx="1" type="body"/>
          </p:nvPr>
        </p:nvSpPr>
        <p:spPr>
          <a:xfrm>
            <a:off x="1303800" y="1990050"/>
            <a:ext cx="7030500" cy="20799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pt-BR" sz="2000"/>
              <a:t>A lentidão no banco de dados pode ser causada por diversos fatores, seja por questões de estrutura ou de programação (escrita de comandos SQL), tornando a identificação do ponto de gargalo cada vez mais difícil, assim como a sua resolução.</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Objetivo</a:t>
            </a:r>
            <a:endParaRPr/>
          </a:p>
        </p:txBody>
      </p:sp>
      <p:sp>
        <p:nvSpPr>
          <p:cNvPr id="302" name="Google Shape;302;p17"/>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pt-BR" sz="2000"/>
              <a:t>Desenvolver um sistema de otimização de banco de dados, tornando possível gerar relatórios de pontos que possam ser melhorados no sistema, com relação ao banco de dados, sendo possível fazer análises de informações presentes na base e de rotinas sendo executadas em tempo real. </a:t>
            </a:r>
            <a:endParaRPr sz="2000"/>
          </a:p>
          <a:p>
            <a:pPr indent="0" lvl="0" marL="0" rtl="0" algn="just">
              <a:spcBef>
                <a:spcPts val="1600"/>
              </a:spcBef>
              <a:spcAft>
                <a:spcPts val="1600"/>
              </a:spcAft>
              <a:buNone/>
            </a:pPr>
            <a:r>
              <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