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8" Type="http://schemas.openxmlformats.org/officeDocument/2006/relationships/image" Target="../media/image6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apeis FACCAT 00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66847" y="44624"/>
            <a:ext cx="1369649" cy="4640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7;p1"/>
          <p:cNvCxnSpPr/>
          <p:nvPr/>
        </p:nvCxnSpPr>
        <p:spPr>
          <a:xfrm>
            <a:off x="0" y="6093296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Google Shape;8;p1" descr="download (1).jpg"/>
          <p:cNvPicPr preferRelativeResize="0"/>
          <p:nvPr/>
        </p:nvPicPr>
        <p:blipFill rotWithShape="1">
          <a:blip r:embed="rId14">
            <a:alphaModFix/>
          </a:blip>
          <a:srcRect t="3897" b="22062"/>
          <a:stretch/>
        </p:blipFill>
        <p:spPr>
          <a:xfrm>
            <a:off x="3131840" y="6093296"/>
            <a:ext cx="1378871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 descr="images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99992" y="6093296"/>
            <a:ext cx="1200456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 descr="images (1).jpg"/>
          <p:cNvPicPr preferRelativeResize="0"/>
          <p:nvPr/>
        </p:nvPicPr>
        <p:blipFill rotWithShape="1">
          <a:blip r:embed="rId16">
            <a:alphaModFix/>
          </a:blip>
          <a:srcRect t="21807" b="16404"/>
          <a:stretch/>
        </p:blipFill>
        <p:spPr>
          <a:xfrm>
            <a:off x="7524328" y="6093296"/>
            <a:ext cx="1619672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images (2).jpg"/>
          <p:cNvPicPr preferRelativeResize="0"/>
          <p:nvPr/>
        </p:nvPicPr>
        <p:blipFill rotWithShape="1">
          <a:blip r:embed="rId17">
            <a:alphaModFix/>
          </a:blip>
          <a:srcRect t="16435" b="17827"/>
          <a:stretch/>
        </p:blipFill>
        <p:spPr>
          <a:xfrm>
            <a:off x="0" y="6093296"/>
            <a:ext cx="3131840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 descr="images (3).jpg"/>
          <p:cNvPicPr preferRelativeResize="0"/>
          <p:nvPr/>
        </p:nvPicPr>
        <p:blipFill rotWithShape="1">
          <a:blip r:embed="rId18">
            <a:alphaModFix/>
          </a:blip>
          <a:srcRect t="2750"/>
          <a:stretch/>
        </p:blipFill>
        <p:spPr>
          <a:xfrm>
            <a:off x="5652120" y="6093296"/>
            <a:ext cx="1916688" cy="7647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 descr="Papeis FACCAT 0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6847" y="44624"/>
            <a:ext cx="1369649" cy="4640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3"/>
          <p:cNvCxnSpPr/>
          <p:nvPr/>
        </p:nvCxnSpPr>
        <p:spPr>
          <a:xfrm>
            <a:off x="0" y="6093296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3" descr="download (1).jpg"/>
          <p:cNvPicPr preferRelativeResize="0"/>
          <p:nvPr/>
        </p:nvPicPr>
        <p:blipFill rotWithShape="1">
          <a:blip r:embed="rId4">
            <a:alphaModFix/>
          </a:blip>
          <a:srcRect t="3897" b="22062"/>
          <a:stretch/>
        </p:blipFill>
        <p:spPr>
          <a:xfrm>
            <a:off x="3131840" y="6093296"/>
            <a:ext cx="1378871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descr="images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9992" y="6093296"/>
            <a:ext cx="1200456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 descr="images (1).jpg"/>
          <p:cNvPicPr preferRelativeResize="0"/>
          <p:nvPr/>
        </p:nvPicPr>
        <p:blipFill rotWithShape="1">
          <a:blip r:embed="rId6">
            <a:alphaModFix/>
          </a:blip>
          <a:srcRect t="21807" b="16404"/>
          <a:stretch/>
        </p:blipFill>
        <p:spPr>
          <a:xfrm>
            <a:off x="7524328" y="6093296"/>
            <a:ext cx="1619672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 descr="images (2).jpg"/>
          <p:cNvPicPr preferRelativeResize="0"/>
          <p:nvPr/>
        </p:nvPicPr>
        <p:blipFill rotWithShape="1">
          <a:blip r:embed="rId7">
            <a:alphaModFix/>
          </a:blip>
          <a:srcRect t="16435" b="17827"/>
          <a:stretch/>
        </p:blipFill>
        <p:spPr>
          <a:xfrm>
            <a:off x="0" y="6093296"/>
            <a:ext cx="3131840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 descr="images (3).jpg"/>
          <p:cNvPicPr preferRelativeResize="0"/>
          <p:nvPr/>
        </p:nvPicPr>
        <p:blipFill rotWithShape="1">
          <a:blip r:embed="rId8">
            <a:alphaModFix/>
          </a:blip>
          <a:srcRect t="2750"/>
          <a:stretch/>
        </p:blipFill>
        <p:spPr>
          <a:xfrm>
            <a:off x="5652120" y="6093296"/>
            <a:ext cx="1916688" cy="7647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683568" y="2420888"/>
            <a:ext cx="792088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Negócio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</a:t>
            </a:r>
            <a:r>
              <a:rPr lang="pt-BR" sz="3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Canvas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179512" y="4653136"/>
            <a:ext cx="79208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 Hideki /  00102-4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4260" y="-49696"/>
            <a:ext cx="9252520" cy="69573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00C75CD-3DEB-40FE-B6A2-32D696E33690}"/>
              </a:ext>
            </a:extLst>
          </p:cNvPr>
          <p:cNvSpPr txBox="1"/>
          <p:nvPr/>
        </p:nvSpPr>
        <p:spPr>
          <a:xfrm>
            <a:off x="3077309" y="1125416"/>
            <a:ext cx="2883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Identificar problemas de performance</a:t>
            </a:r>
          </a:p>
          <a:p>
            <a:pPr algn="just"/>
            <a:r>
              <a:rPr lang="pt-BR" sz="1100" dirty="0"/>
              <a:t>em bancos de dados SQL Server, sendo algo que pode acontecer repentinamente e pode demorar para ser identificado.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B478AF-95A5-42A4-B0C9-032CC98BFAEA}"/>
              </a:ext>
            </a:extLst>
          </p:cNvPr>
          <p:cNvSpPr txBox="1"/>
          <p:nvPr/>
        </p:nvSpPr>
        <p:spPr>
          <a:xfrm>
            <a:off x="3059725" y="2967521"/>
            <a:ext cx="288387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Criar uma ferramenta que identifique problemas de performance e disponibilize amigavelmente ao usuário.</a:t>
            </a:r>
          </a:p>
          <a:p>
            <a:pPr algn="just"/>
            <a:endParaRPr lang="pt-BR" sz="1100" dirty="0"/>
          </a:p>
          <a:p>
            <a:pPr algn="just"/>
            <a:r>
              <a:rPr lang="pt-BR" sz="1100" dirty="0"/>
              <a:t>Benefícios: apresentará </a:t>
            </a:r>
            <a:r>
              <a:rPr lang="pt-BR" sz="1100" dirty="0" err="1"/>
              <a:t>dashboads</a:t>
            </a:r>
            <a:r>
              <a:rPr lang="pt-BR" sz="1100" dirty="0"/>
              <a:t> e relatórios simples e objetivos.</a:t>
            </a:r>
          </a:p>
          <a:p>
            <a:pPr algn="just"/>
            <a:endParaRPr lang="pt-BR" sz="1100" dirty="0"/>
          </a:p>
          <a:p>
            <a:pPr algn="just"/>
            <a:r>
              <a:rPr lang="pt-BR" sz="1100" dirty="0"/>
              <a:t>Diferenciais: apresenta de forma mais simples e acessível ao usuário, que utilizam scripts diretamente no banco de dados.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44A130-2876-4E5A-B62B-D6E246A5DEC4}"/>
              </a:ext>
            </a:extLst>
          </p:cNvPr>
          <p:cNvSpPr txBox="1"/>
          <p:nvPr/>
        </p:nvSpPr>
        <p:spPr>
          <a:xfrm>
            <a:off x="6137035" y="1189188"/>
            <a:ext cx="2435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Restrições de versão do SQL Server. Erros e bugs do produto SQL Server, assim como demais softwares do mercado.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5318A-E777-4ED2-8EF8-6893DAB9EBF2}"/>
              </a:ext>
            </a:extLst>
          </p:cNvPr>
          <p:cNvSpPr txBox="1"/>
          <p:nvPr/>
        </p:nvSpPr>
        <p:spPr>
          <a:xfrm>
            <a:off x="6123842" y="2723329"/>
            <a:ext cx="24354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Vantagens: será mais simples e acessível ao usuário que as demais ferramentas de mercados que são obsoletas, buscando mostrar sempre com gráficos e relatórios as estatísticas do banco de dados.</a:t>
            </a:r>
          </a:p>
          <a:p>
            <a:pPr algn="just"/>
            <a:endParaRPr lang="pt-BR" sz="1100" dirty="0"/>
          </a:p>
          <a:p>
            <a:pPr algn="just"/>
            <a:r>
              <a:rPr lang="pt-BR" sz="1100" dirty="0"/>
              <a:t>Desvantagens: não possui muitas funcionalidades se comparado com as de mercado.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3E70FB-CD86-4D11-A1A5-54697006F0B9}"/>
              </a:ext>
            </a:extLst>
          </p:cNvPr>
          <p:cNvSpPr txBox="1"/>
          <p:nvPr/>
        </p:nvSpPr>
        <p:spPr>
          <a:xfrm>
            <a:off x="254982" y="989250"/>
            <a:ext cx="243546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Materiais:</a:t>
            </a:r>
          </a:p>
          <a:p>
            <a:pPr algn="just"/>
            <a:r>
              <a:rPr lang="pt-BR" sz="1100" dirty="0"/>
              <a:t>Será necessário a IDE Visual Studio e o banco de dados SQL Server para desenvolver o software em c#, utilizando um terminal Windows.</a:t>
            </a:r>
          </a:p>
          <a:p>
            <a:pPr algn="just"/>
            <a:endParaRPr lang="pt-BR" sz="1100" dirty="0"/>
          </a:p>
          <a:p>
            <a:pPr algn="just"/>
            <a:r>
              <a:rPr lang="pt-BR" sz="1100" dirty="0"/>
              <a:t>Humanos:</a:t>
            </a:r>
          </a:p>
          <a:p>
            <a:pPr algn="just"/>
            <a:r>
              <a:rPr lang="pt-BR" sz="1100" dirty="0"/>
              <a:t>Será necessário desenvolvedores para desenvolvimento e suporte da aplicação.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69BC34-9C94-4D50-861F-A4E6D980D3C6}"/>
              </a:ext>
            </a:extLst>
          </p:cNvPr>
          <p:cNvSpPr txBox="1"/>
          <p:nvPr/>
        </p:nvSpPr>
        <p:spPr>
          <a:xfrm>
            <a:off x="293791" y="3382834"/>
            <a:ext cx="2435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50" dirty="0"/>
              <a:t>Investimento:</a:t>
            </a:r>
          </a:p>
          <a:p>
            <a:pPr algn="just"/>
            <a:r>
              <a:rPr lang="pt-BR" sz="1050" dirty="0"/>
              <a:t>100 horas de desenvolvimento, tendo um aporte inicial de 5 mil reais.</a:t>
            </a:r>
          </a:p>
          <a:p>
            <a:pPr algn="just"/>
            <a:endParaRPr lang="pt-BR" sz="1050" dirty="0"/>
          </a:p>
          <a:p>
            <a:pPr algn="just"/>
            <a:r>
              <a:rPr lang="pt-BR" sz="1050" dirty="0"/>
              <a:t>Retorno:</a:t>
            </a:r>
          </a:p>
          <a:p>
            <a:pPr algn="just"/>
            <a:r>
              <a:rPr lang="pt-BR" sz="1050" dirty="0"/>
              <a:t>Mensalidade para licença do produto, sendo cobrado até 50 reais mensais, sendo possível estudar planos anuais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E8FE80-DE54-4209-8293-BE4CCCC7373C}"/>
              </a:ext>
            </a:extLst>
          </p:cNvPr>
          <p:cNvSpPr txBox="1"/>
          <p:nvPr/>
        </p:nvSpPr>
        <p:spPr>
          <a:xfrm>
            <a:off x="422032" y="5631376"/>
            <a:ext cx="82999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Será feito o levantamento de requisitos, modelo de entidade e relacionamento, diagrama de classes e a partir disso será feito o desenvolvimento do produto, apresentando um total de 100 horas para desenvolvimento da aplicação e teste, antes de iniciar a distribuição do software.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BD154-8126-4231-807F-DD95ABEF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Mercado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65D49-3BC7-4A2B-8EC7-BA991441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437792"/>
          </a:xfrm>
        </p:spPr>
        <p:txBody>
          <a:bodyPr/>
          <a:lstStyle/>
          <a:p>
            <a:r>
              <a:rPr lang="pt-BR" sz="2400" dirty="0" err="1"/>
              <a:t>DynaTrace</a:t>
            </a:r>
            <a:r>
              <a:rPr lang="pt-BR" sz="2400" dirty="0"/>
              <a:t> - 69 dólares mensais</a:t>
            </a:r>
          </a:p>
          <a:p>
            <a:r>
              <a:rPr lang="pt-BR" sz="2400" dirty="0"/>
              <a:t>PRTG Network Monitor - licença vitalícia 1.750 até 15.000 dólares;</a:t>
            </a:r>
          </a:p>
          <a:p>
            <a:r>
              <a:rPr lang="pt-BR" sz="2400" dirty="0" err="1"/>
              <a:t>Red</a:t>
            </a:r>
            <a:r>
              <a:rPr lang="pt-BR" sz="2400" dirty="0"/>
              <a:t> Gate (SQL Monitor) 1-4 servidores 1.565 dólares por ano (aproximadamente 130 dólares mensais);</a:t>
            </a:r>
          </a:p>
          <a:p>
            <a:r>
              <a:rPr lang="pt-BR" sz="2400" dirty="0" err="1"/>
              <a:t>SentryOne</a:t>
            </a:r>
            <a:r>
              <a:rPr lang="pt-BR" sz="2400" dirty="0"/>
              <a:t> - 468 dólares por ano (39 dólares mensais);</a:t>
            </a:r>
          </a:p>
          <a:p>
            <a:r>
              <a:rPr lang="pt-BR" sz="2400" dirty="0" err="1"/>
              <a:t>Idera</a:t>
            </a:r>
            <a:r>
              <a:rPr lang="pt-BR" sz="2400" dirty="0"/>
              <a:t> SQL </a:t>
            </a:r>
            <a:r>
              <a:rPr lang="pt-BR" sz="2400" dirty="0" err="1"/>
              <a:t>Diagnostic</a:t>
            </a:r>
            <a:r>
              <a:rPr lang="pt-BR" sz="2400" dirty="0"/>
              <a:t> Manager - licença vitalícia 1.996 dólares;</a:t>
            </a:r>
          </a:p>
        </p:txBody>
      </p:sp>
    </p:spTree>
    <p:extLst>
      <p:ext uri="{BB962C8B-B14F-4D97-AF65-F5344CB8AC3E}">
        <p14:creationId xmlns:p14="http://schemas.microsoft.com/office/powerpoint/2010/main" val="1125053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327</Words>
  <Application>Microsoft Office PowerPoint</Application>
  <PresentationFormat>Apresentação na tela (4:3)</PresentationFormat>
  <Paragraphs>31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Apresentação do PowerPoint</vt:lpstr>
      <vt:lpstr>Apresentação do PowerPoint</vt:lpstr>
      <vt:lpstr>Ferramentas de Mercado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Hideki</cp:lastModifiedBy>
  <cp:revision>13</cp:revision>
  <dcterms:modified xsi:type="dcterms:W3CDTF">2020-09-18T01:15:24Z</dcterms:modified>
</cp:coreProperties>
</file>