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66" r:id="rId11"/>
    <p:sldId id="267" r:id="rId12"/>
    <p:sldId id="264" r:id="rId13"/>
    <p:sldId id="265"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eki" initials="H" lastIdx="2" clrIdx="0">
    <p:extLst>
      <p:ext uri="{19B8F6BF-5375-455C-9EA6-DF929625EA0E}">
        <p15:presenceInfo xmlns:p15="http://schemas.microsoft.com/office/powerpoint/2012/main" userId="Hide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08" y="90"/>
      </p:cViewPr>
      <p:guideLst>
        <p:guide orient="horz" pos="1620"/>
        <p:guide pos="2880"/>
      </p:guideLst>
    </p:cSldViewPr>
  </p:slideViewPr>
  <p:notesTextViewPr>
    <p:cViewPr>
      <p:scale>
        <a:sx n="1" d="1"/>
        <a:sy n="1" d="1"/>
      </p:scale>
      <p:origin x="0" y="0"/>
    </p:cViewPr>
  </p:notesTextViewPr>
  <p:notesViewPr>
    <p:cSldViewPr snapToGrid="0">
      <p:cViewPr varScale="1">
        <p:scale>
          <a:sx n="55" d="100"/>
          <a:sy n="55" d="100"/>
        </p:scale>
        <p:origin x="286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19708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58792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01845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Foi possível concluir que a importância da performance das rotinas no banco de dados e isso torna-se ainda mais importante nos sistemas atuais, onde alguns segundos a mais pode deixar de converter uma venda em determinado sistema. Como resultado, foi possível entregar um software que realize validações de melhores práticas voltada ao banco de </a:t>
            </a:r>
            <a:r>
              <a:rPr lang="pt-BR" dirty="0" err="1"/>
              <a:t>dados.a</a:t>
            </a:r>
            <a:endParaRPr lang="pt-BR" dirty="0"/>
          </a:p>
        </p:txBody>
      </p:sp>
    </p:spTree>
    <p:extLst>
      <p:ext uri="{BB962C8B-B14F-4D97-AF65-F5344CB8AC3E}">
        <p14:creationId xmlns:p14="http://schemas.microsoft.com/office/powerpoint/2010/main" val="1677846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85137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53359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9203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96406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73d49b02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73d49b02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t-BR" dirty="0"/>
              <a:t>A escolha do tema foi com base na proposta de escolher algo relacionado ao estágio. Durante o estágio realizei diversas análises de quesitos de performance voltados para banco de dados, inclusive realização de troubleshooting de rotinas.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73d49b02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73d49b02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 banco de dados é uma peça importante em um sistema sendo muito utilizada em sistemas, então seu funcionamento deve ser estável e deve sempre ter um monitoramento nos tempos de resposta de cada requisição.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73d49b02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73d49b02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 problema começa quando as rotinas no banco de dados começam a ficar lentas de repente, e para encontrar o problema leva-se um determinado tempo para identificar e corrigir este problema, mesmo podendo ser um item básico como por exemplo a falta de um índice.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73d49b02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73d49b02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Desenvolver um sistema de otimização de banco de dados, identificando pontos a melhorar no banco de dados através de relatórios que viabilizam esta análise.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Identificar itens que degradem a performance do banco de dados;</a:t>
            </a:r>
          </a:p>
          <a:p>
            <a:pPr marL="158750" indent="0">
              <a:buNone/>
            </a:pPr>
            <a:r>
              <a:rPr lang="pt-BR" dirty="0"/>
              <a:t>Criar e alterar índices em tabelas no banco de dados;</a:t>
            </a:r>
          </a:p>
          <a:p>
            <a:pPr marL="158750" indent="0">
              <a:buNone/>
            </a:pPr>
            <a:r>
              <a:rPr lang="pt-BR" dirty="0"/>
              <a:t>Estudar e apresentar as melhores práticas de banco de dados;</a:t>
            </a:r>
          </a:p>
          <a:p>
            <a:pPr marL="158750" indent="0">
              <a:buNone/>
            </a:pPr>
            <a:r>
              <a:rPr lang="pt-BR" dirty="0"/>
              <a:t>Desenvolver um sistema que automatize verificações realizadas manualmente;</a:t>
            </a:r>
          </a:p>
          <a:p>
            <a:pPr marL="158750" indent="0">
              <a:buNone/>
            </a:pPr>
            <a:r>
              <a:rPr lang="pt-BR" dirty="0"/>
              <a:t>Exemplificar situações que podem afetar a performance de um sistema;</a:t>
            </a:r>
          </a:p>
        </p:txBody>
      </p:sp>
    </p:spTree>
    <p:extLst>
      <p:ext uri="{BB962C8B-B14F-4D97-AF65-F5344CB8AC3E}">
        <p14:creationId xmlns:p14="http://schemas.microsoft.com/office/powerpoint/2010/main" val="647741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Foi consultado a documentação do SQL Server</a:t>
            </a:r>
          </a:p>
          <a:p>
            <a:pPr marL="158750" indent="0">
              <a:buNone/>
            </a:pPr>
            <a:r>
              <a:rPr lang="pt-BR" dirty="0"/>
              <a:t>Melhores práticas para desenvolvimento para banco de dados</a:t>
            </a:r>
          </a:p>
          <a:p>
            <a:pPr marL="158750" indent="0">
              <a:buNone/>
            </a:pPr>
            <a:r>
              <a:rPr lang="pt-BR" dirty="0"/>
              <a:t>A aplicação é feita em </a:t>
            </a:r>
            <a:r>
              <a:rPr lang="pt-BR" dirty="0" err="1"/>
              <a:t>dotnet</a:t>
            </a:r>
            <a:r>
              <a:rPr lang="pt-BR" dirty="0"/>
              <a:t> framework c#;</a:t>
            </a:r>
          </a:p>
        </p:txBody>
      </p:sp>
    </p:spTree>
    <p:extLst>
      <p:ext uri="{BB962C8B-B14F-4D97-AF65-F5344CB8AC3E}">
        <p14:creationId xmlns:p14="http://schemas.microsoft.com/office/powerpoint/2010/main" val="230110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Devido a popularização de sistemas, cada vez mais torna-se importante realizar analises rotineiras no banco de dados. Como em um banco de dados tem diversos itens que podem afetar a performance, uma ferramenta que facilita verificações através de uma interface amigável facilita muito o trabalho e permite entregar relatórios como resultado.</a:t>
            </a:r>
          </a:p>
        </p:txBody>
      </p:sp>
    </p:spTree>
    <p:extLst>
      <p:ext uri="{BB962C8B-B14F-4D97-AF65-F5344CB8AC3E}">
        <p14:creationId xmlns:p14="http://schemas.microsoft.com/office/powerpoint/2010/main" val="23520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86925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icasdeprogramacao.com.br/o-que-e-um-banco-de-dado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kessiamarchi.blogspot.com/2013/10/normalizacao.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consultoriadba.com/post/2016/05/10/modelagem-de-dados-formas-normai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ocs.microsoft.com/pt-br/sql/relational-databases/pages-and-extents-architecture-guide?view=sql-server-ver15" TargetMode="External"/><Relationship Id="rId5" Type="http://schemas.openxmlformats.org/officeDocument/2006/relationships/hyperlink" Target="https://docs.microsoft.com/pt-br/sql/relational-databases/sql-server-index-design-guide?view=sql-server-ver15" TargetMode="External"/><Relationship Id="rId4" Type="http://schemas.openxmlformats.org/officeDocument/2006/relationships/hyperlink" Target="https://docs.microsoft.com/pt-br/sql/t-sql/statements/create-index-transact-sql?view=sql-server-ver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t-br/sql/relational-databases/indexes/clustered-and-nonclustered-indexes-described?view=sql-server-2017"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devmedia.com.br/a-historia-dos-banco-de-dados/1678" TargetMode="External"/><Relationship Id="rId5" Type="http://schemas.openxmlformats.org/officeDocument/2006/relationships/hyperlink" Target="https://www.infoescola.com/informatica/sql-server/#:~:text=O%20SQL%20Server%20%C3%A9%20um,melhorar%20o%20programa%20ap%C3%B3s%20isto." TargetMode="External"/><Relationship Id="rId4" Type="http://schemas.openxmlformats.org/officeDocument/2006/relationships/hyperlink" Target="https://www.microsoft.com/pt-br/sql-server/sql-server-201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linhadecodigo.com.br/artigo/3620/indices-mysql-otimizacao-de-consultas.asp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encontreumnerd.com.br/blog/o-que-e-seguranca-de-dados" TargetMode="External"/><Relationship Id="rId5" Type="http://schemas.openxmlformats.org/officeDocument/2006/relationships/hyperlink" Target="https://www.estudopratico.com.br/banco-de-dados/" TargetMode="External"/><Relationship Id="rId4" Type="http://schemas.openxmlformats.org/officeDocument/2006/relationships/hyperlink" Target="https://www.ime.usp.br/~andrers/aulas/bd2005-1/aula3.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34884" y="1023220"/>
            <a:ext cx="5424403"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Sistema de otimização de banco de dados</a:t>
            </a:r>
            <a:endParaRPr dirty="0"/>
          </a:p>
        </p:txBody>
      </p:sp>
      <p:sp>
        <p:nvSpPr>
          <p:cNvPr id="278" name="Google Shape;278;p13"/>
          <p:cNvSpPr txBox="1">
            <a:spLocks noGrp="1"/>
          </p:cNvSpPr>
          <p:nvPr>
            <p:ph type="subTitle" idx="1"/>
          </p:nvPr>
        </p:nvSpPr>
        <p:spPr>
          <a:xfrm>
            <a:off x="1570259" y="2896120"/>
            <a:ext cx="2553651" cy="4124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t>Adrian Hideki dos Santos</a:t>
            </a:r>
            <a:endParaRPr sz="1400" dirty="0"/>
          </a:p>
        </p:txBody>
      </p:sp>
      <p:sp>
        <p:nvSpPr>
          <p:cNvPr id="4" name="Google Shape;278;p13">
            <a:extLst>
              <a:ext uri="{FF2B5EF4-FFF2-40B4-BE49-F238E27FC236}">
                <a16:creationId xmlns:a16="http://schemas.microsoft.com/office/drawing/2014/main" id="{AC18CE9B-EB2E-4ED0-9230-7FFA7116E922}"/>
              </a:ext>
            </a:extLst>
          </p:cNvPr>
          <p:cNvSpPr txBox="1">
            <a:spLocks/>
          </p:cNvSpPr>
          <p:nvPr/>
        </p:nvSpPr>
        <p:spPr>
          <a:xfrm>
            <a:off x="2169981" y="4179115"/>
            <a:ext cx="1354206"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2020</a:t>
            </a:r>
          </a:p>
        </p:txBody>
      </p:sp>
      <p:sp>
        <p:nvSpPr>
          <p:cNvPr id="5" name="Google Shape;278;p13">
            <a:extLst>
              <a:ext uri="{FF2B5EF4-FFF2-40B4-BE49-F238E27FC236}">
                <a16:creationId xmlns:a16="http://schemas.microsoft.com/office/drawing/2014/main" id="{08F1008D-0F98-4BC9-98CF-EA39A25EEA30}"/>
              </a:ext>
            </a:extLst>
          </p:cNvPr>
          <p:cNvSpPr txBox="1">
            <a:spLocks/>
          </p:cNvSpPr>
          <p:nvPr/>
        </p:nvSpPr>
        <p:spPr>
          <a:xfrm>
            <a:off x="1739224" y="3421243"/>
            <a:ext cx="2215720"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Orientador: </a:t>
            </a:r>
          </a:p>
          <a:p>
            <a:pPr marL="0" indent="0" algn="ctr"/>
            <a:r>
              <a:rPr lang="pt-BR" sz="1400" dirty="0"/>
              <a:t>Ewerton José da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0E40E-2BEA-4B9E-9E43-518CB07314A6}"/>
              </a:ext>
            </a:extLst>
          </p:cNvPr>
          <p:cNvSpPr>
            <a:spLocks noGrp="1"/>
          </p:cNvSpPr>
          <p:nvPr>
            <p:ph type="title"/>
          </p:nvPr>
        </p:nvSpPr>
        <p:spPr/>
        <p:txBody>
          <a:bodyPr/>
          <a:lstStyle/>
          <a:p>
            <a:r>
              <a:rPr lang="pt-BR" dirty="0"/>
              <a:t>Modelo de Entidade e Relacionamento</a:t>
            </a:r>
          </a:p>
        </p:txBody>
      </p:sp>
      <p:pic>
        <p:nvPicPr>
          <p:cNvPr id="4" name="Imagem 3">
            <a:extLst>
              <a:ext uri="{FF2B5EF4-FFF2-40B4-BE49-F238E27FC236}">
                <a16:creationId xmlns:a16="http://schemas.microsoft.com/office/drawing/2014/main" id="{25D4E2CA-F529-40BA-B8E6-777BA9F5BFD7}"/>
              </a:ext>
            </a:extLst>
          </p:cNvPr>
          <p:cNvPicPr>
            <a:picLocks noChangeAspect="1"/>
          </p:cNvPicPr>
          <p:nvPr/>
        </p:nvPicPr>
        <p:blipFill>
          <a:blip r:embed="rId3"/>
          <a:stretch>
            <a:fillRect/>
          </a:stretch>
        </p:blipFill>
        <p:spPr>
          <a:xfrm>
            <a:off x="1484242" y="1225132"/>
            <a:ext cx="6175515" cy="3689859"/>
          </a:xfrm>
          <a:prstGeom prst="rect">
            <a:avLst/>
          </a:prstGeom>
        </p:spPr>
      </p:pic>
    </p:spTree>
    <p:extLst>
      <p:ext uri="{BB962C8B-B14F-4D97-AF65-F5344CB8AC3E}">
        <p14:creationId xmlns:p14="http://schemas.microsoft.com/office/powerpoint/2010/main" val="187409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1EDE1-5E72-419B-B932-1E523C2BC377}"/>
              </a:ext>
            </a:extLst>
          </p:cNvPr>
          <p:cNvSpPr>
            <a:spLocks noGrp="1"/>
          </p:cNvSpPr>
          <p:nvPr>
            <p:ph type="title"/>
          </p:nvPr>
        </p:nvSpPr>
        <p:spPr/>
        <p:txBody>
          <a:bodyPr/>
          <a:lstStyle/>
          <a:p>
            <a:r>
              <a:rPr lang="pt-BR" dirty="0"/>
              <a:t>Diagrama de casos de uso</a:t>
            </a:r>
          </a:p>
        </p:txBody>
      </p:sp>
      <p:pic>
        <p:nvPicPr>
          <p:cNvPr id="4" name="Imagem 3">
            <a:extLst>
              <a:ext uri="{FF2B5EF4-FFF2-40B4-BE49-F238E27FC236}">
                <a16:creationId xmlns:a16="http://schemas.microsoft.com/office/drawing/2014/main" id="{BCE387A8-040C-4CC8-A7F4-16095AB72AF5}"/>
              </a:ext>
            </a:extLst>
          </p:cNvPr>
          <p:cNvPicPr>
            <a:picLocks noChangeAspect="1"/>
          </p:cNvPicPr>
          <p:nvPr/>
        </p:nvPicPr>
        <p:blipFill>
          <a:blip r:embed="rId3"/>
          <a:stretch>
            <a:fillRect/>
          </a:stretch>
        </p:blipFill>
        <p:spPr>
          <a:xfrm>
            <a:off x="2321605" y="1137626"/>
            <a:ext cx="4500789" cy="3667944"/>
          </a:xfrm>
          <a:prstGeom prst="rect">
            <a:avLst/>
          </a:prstGeom>
        </p:spPr>
      </p:pic>
    </p:spTree>
    <p:extLst>
      <p:ext uri="{BB962C8B-B14F-4D97-AF65-F5344CB8AC3E}">
        <p14:creationId xmlns:p14="http://schemas.microsoft.com/office/powerpoint/2010/main" val="35894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AF130-93C2-4540-8E1E-BE3F14B3545F}"/>
              </a:ext>
            </a:extLst>
          </p:cNvPr>
          <p:cNvSpPr>
            <a:spLocks noGrp="1"/>
          </p:cNvSpPr>
          <p:nvPr>
            <p:ph type="title"/>
          </p:nvPr>
        </p:nvSpPr>
        <p:spPr/>
        <p:txBody>
          <a:bodyPr/>
          <a:lstStyle/>
          <a:p>
            <a:r>
              <a:rPr lang="pt-BR" dirty="0"/>
              <a:t>Sistema</a:t>
            </a:r>
          </a:p>
        </p:txBody>
      </p:sp>
      <p:pic>
        <p:nvPicPr>
          <p:cNvPr id="4" name="Imagem 3">
            <a:extLst>
              <a:ext uri="{FF2B5EF4-FFF2-40B4-BE49-F238E27FC236}">
                <a16:creationId xmlns:a16="http://schemas.microsoft.com/office/drawing/2014/main" id="{C6416F70-92C2-44F1-B3BF-706861888B9E}"/>
              </a:ext>
            </a:extLst>
          </p:cNvPr>
          <p:cNvPicPr>
            <a:picLocks noChangeAspect="1"/>
          </p:cNvPicPr>
          <p:nvPr/>
        </p:nvPicPr>
        <p:blipFill>
          <a:blip r:embed="rId3"/>
          <a:stretch>
            <a:fillRect/>
          </a:stretch>
        </p:blipFill>
        <p:spPr>
          <a:xfrm>
            <a:off x="1997647" y="1354249"/>
            <a:ext cx="5148706" cy="3243685"/>
          </a:xfrm>
          <a:prstGeom prst="rect">
            <a:avLst/>
          </a:prstGeom>
        </p:spPr>
      </p:pic>
    </p:spTree>
    <p:extLst>
      <p:ext uri="{BB962C8B-B14F-4D97-AF65-F5344CB8AC3E}">
        <p14:creationId xmlns:p14="http://schemas.microsoft.com/office/powerpoint/2010/main" val="69002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95AD9-3BE7-4E0C-B8D9-51B292BEA883}"/>
              </a:ext>
            </a:extLst>
          </p:cNvPr>
          <p:cNvSpPr>
            <a:spLocks noGrp="1"/>
          </p:cNvSpPr>
          <p:nvPr>
            <p:ph type="title"/>
          </p:nvPr>
        </p:nvSpPr>
        <p:spPr/>
        <p:txBody>
          <a:bodyPr/>
          <a:lstStyle/>
          <a:p>
            <a:r>
              <a:rPr lang="pt-BR" dirty="0"/>
              <a:t>Conclusão</a:t>
            </a:r>
          </a:p>
        </p:txBody>
      </p:sp>
      <p:sp>
        <p:nvSpPr>
          <p:cNvPr id="3" name="Espaço Reservado para Texto 2">
            <a:extLst>
              <a:ext uri="{FF2B5EF4-FFF2-40B4-BE49-F238E27FC236}">
                <a16:creationId xmlns:a16="http://schemas.microsoft.com/office/drawing/2014/main" id="{2DDB4F51-BEB9-4852-A5FA-1D9CFEA43FCD}"/>
              </a:ext>
            </a:extLst>
          </p:cNvPr>
          <p:cNvSpPr>
            <a:spLocks noGrp="1"/>
          </p:cNvSpPr>
          <p:nvPr>
            <p:ph type="body" idx="1"/>
          </p:nvPr>
        </p:nvSpPr>
        <p:spPr>
          <a:xfrm>
            <a:off x="1303800" y="1597874"/>
            <a:ext cx="7030500" cy="2636195"/>
          </a:xfrm>
        </p:spPr>
        <p:txBody>
          <a:bodyPr/>
          <a:lstStyle/>
          <a:p>
            <a:pPr marL="146050" indent="0" algn="just">
              <a:buNone/>
            </a:pPr>
            <a:r>
              <a:rPr lang="pt-BR" sz="1800" dirty="0"/>
              <a:t>Através deste estudo foi possível avaliar a importância da performance dos processos de software, de forma que as aplicações atuais devem retornar os dados sem apresentar lentidão, com isso foi possível desenvolver um software que realize validações de melhores práticas com relação aos objetos de banco de dados que afetam a performance de consultas e consequentemente processos, tendo como objetivo evitar o aumento dos tempos de execução dos processos. </a:t>
            </a:r>
          </a:p>
        </p:txBody>
      </p:sp>
    </p:spTree>
    <p:extLst>
      <p:ext uri="{BB962C8B-B14F-4D97-AF65-F5344CB8AC3E}">
        <p14:creationId xmlns:p14="http://schemas.microsoft.com/office/powerpoint/2010/main" val="20586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72587"/>
            <a:ext cx="7030500" cy="2815099"/>
          </a:xfrm>
        </p:spPr>
        <p:txBody>
          <a:bodyPr/>
          <a:lstStyle/>
          <a:p>
            <a:pPr marL="146050" indent="0">
              <a:buNone/>
            </a:pPr>
            <a:r>
              <a:rPr lang="pt-BR" sz="1200" dirty="0"/>
              <a:t>ALVES, G. O QUE É UM BANCO DE DADOS? Acessado em 13 de maio de 2020. Disponível em: &lt;</a:t>
            </a:r>
            <a:r>
              <a:rPr lang="pt-BR" sz="1200" u="sng" dirty="0">
                <a:hlinkClick r:id="rId3"/>
              </a:rPr>
              <a:t>https://dicasdeprogramacao.com.br/o-que-e-um-banco-de-dados/</a:t>
            </a:r>
            <a:r>
              <a:rPr lang="pt-BR" sz="1200" dirty="0"/>
              <a:t>&gt;. </a:t>
            </a:r>
            <a:br>
              <a:rPr lang="pt-BR" sz="1200" dirty="0"/>
            </a:br>
            <a:endParaRPr lang="pt-BR" sz="1200" dirty="0"/>
          </a:p>
          <a:p>
            <a:pPr marL="146050" indent="0">
              <a:buNone/>
            </a:pPr>
            <a:r>
              <a:rPr lang="pt-BR" sz="1200" dirty="0"/>
              <a:t>FLACH, C. SEGURANÇA LÓGICA: COMO POSSO ME PROTEGER? Acessado em 10 de outubro de 2020. Disponível em: &lt;https://micreiros.com/</a:t>
            </a:r>
            <a:r>
              <a:rPr lang="pt-BR" sz="1200" dirty="0" err="1"/>
              <a:t>seguranca</a:t>
            </a:r>
            <a:r>
              <a:rPr lang="pt-BR" sz="1200" dirty="0"/>
              <a:t>-logica-como-posso-proteger/&gt;.</a:t>
            </a:r>
          </a:p>
          <a:p>
            <a:pPr marL="146050" indent="0">
              <a:buNone/>
            </a:pPr>
            <a:endParaRPr lang="pt-BR" sz="1200" dirty="0"/>
          </a:p>
          <a:p>
            <a:pPr marL="146050" indent="0">
              <a:buNone/>
            </a:pPr>
            <a:r>
              <a:rPr lang="pt-BR" sz="1200" dirty="0"/>
              <a:t>MACHADO, D. NORMALIZAÇÃO EM BANCO DE DADOS. Acessado em 8 de abril de 2020. Disponível em: &lt;</a:t>
            </a:r>
            <a:r>
              <a:rPr lang="pt-BR" sz="1200" u="sng" dirty="0"/>
              <a:t>https://medium.com/@</a:t>
            </a:r>
            <a:r>
              <a:rPr lang="pt-BR" sz="1200" u="sng" dirty="0" err="1"/>
              <a:t>diegobmachado</a:t>
            </a:r>
            <a:r>
              <a:rPr lang="pt-BR" sz="1200" u="sng" dirty="0"/>
              <a:t>/normaliza%C3%A7%C3%A3o-em-banco-de-dados-5647cdf84a12</a:t>
            </a:r>
            <a:r>
              <a:rPr lang="pt-BR" sz="1200" dirty="0"/>
              <a:t>&gt;.</a:t>
            </a:r>
          </a:p>
          <a:p>
            <a:pPr marL="146050" indent="0">
              <a:buNone/>
            </a:pPr>
            <a:endParaRPr lang="pt-BR" sz="1200" dirty="0"/>
          </a:p>
          <a:p>
            <a:pPr marL="146050" indent="0">
              <a:buNone/>
            </a:pPr>
            <a:r>
              <a:rPr lang="pt-BR" sz="1200" dirty="0"/>
              <a:t>MARCHI, K. NORMALIZAÇÃO. Acessado em 13 de maio de 2020. Disponível em: &lt;</a:t>
            </a:r>
            <a:r>
              <a:rPr lang="pt-BR" sz="1200" u="sng" dirty="0">
                <a:hlinkClick r:id="rId4"/>
              </a:rPr>
              <a:t>http://kessiamarchi.blogspot.com/2013/10/normalizacao.html</a:t>
            </a:r>
            <a:r>
              <a:rPr lang="pt-BR" sz="1200" dirty="0"/>
              <a:t>&gt;. </a:t>
            </a:r>
          </a:p>
        </p:txBody>
      </p:sp>
    </p:spTree>
    <p:extLst>
      <p:ext uri="{BB962C8B-B14F-4D97-AF65-F5344CB8AC3E}">
        <p14:creationId xmlns:p14="http://schemas.microsoft.com/office/powerpoint/2010/main" val="419895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299701"/>
            <a:ext cx="7030500" cy="2815099"/>
          </a:xfrm>
        </p:spPr>
        <p:txBody>
          <a:bodyPr/>
          <a:lstStyle/>
          <a:p>
            <a:pPr marL="146050" indent="0">
              <a:buNone/>
            </a:pPr>
            <a:r>
              <a:rPr lang="pt-BR" sz="1200" dirty="0"/>
              <a:t>MELLO, I. MODELAGEM DE DADOS: FORMAS NORMAIS. Acessado em 26 de maio de 2020. Disponível em: &lt;</a:t>
            </a:r>
            <a:r>
              <a:rPr lang="pt-BR" sz="1200" u="sng" dirty="0">
                <a:hlinkClick r:id="rId3"/>
              </a:rPr>
              <a:t>http://www.consultoriadba.com/post/2016/05/10/modelagem-de-dados-formas-normais</a:t>
            </a:r>
            <a:r>
              <a:rPr lang="pt-BR" sz="1200" dirty="0"/>
              <a:t>&gt;. </a:t>
            </a:r>
            <a:br>
              <a:rPr lang="pt-BR" sz="1200" dirty="0"/>
            </a:br>
            <a:endParaRPr lang="pt-BR" sz="1200" dirty="0"/>
          </a:p>
          <a:p>
            <a:pPr marL="146050" indent="0">
              <a:buNone/>
            </a:pPr>
            <a:r>
              <a:rPr lang="pt-BR" sz="1200" dirty="0"/>
              <a:t>MICROSOFT. CREATE INDEX (TRANSACT-SQL). Acessado em 22 de junho de 2020. Disponível em: &lt; </a:t>
            </a:r>
            <a:r>
              <a:rPr lang="pt-BR" sz="1200" u="sng" dirty="0">
                <a:hlinkClick r:id="rId4"/>
              </a:rPr>
              <a:t>https://docs.microsoft.com/</a:t>
            </a:r>
            <a:r>
              <a:rPr lang="pt-BR" sz="1200" u="sng" dirty="0" err="1">
                <a:hlinkClick r:id="rId4"/>
              </a:rPr>
              <a:t>pt-br</a:t>
            </a:r>
            <a:r>
              <a:rPr lang="pt-BR" sz="1200" u="sng" dirty="0">
                <a:hlinkClick r:id="rId4"/>
              </a:rPr>
              <a:t>/</a:t>
            </a:r>
            <a:r>
              <a:rPr lang="pt-BR" sz="1200" u="sng" dirty="0" err="1">
                <a:hlinkClick r:id="rId4"/>
              </a:rPr>
              <a:t>sql</a:t>
            </a:r>
            <a:r>
              <a:rPr lang="pt-BR" sz="1200" u="sng" dirty="0">
                <a:hlinkClick r:id="rId4"/>
              </a:rPr>
              <a:t>/t-</a:t>
            </a:r>
            <a:r>
              <a:rPr lang="pt-BR" sz="1200" u="sng" dirty="0" err="1">
                <a:hlinkClick r:id="rId4"/>
              </a:rPr>
              <a:t>sql</a:t>
            </a:r>
            <a:r>
              <a:rPr lang="pt-BR" sz="1200" u="sng" dirty="0">
                <a:hlinkClick r:id="rId4"/>
              </a:rPr>
              <a:t>/</a:t>
            </a:r>
            <a:r>
              <a:rPr lang="pt-BR" sz="1200" u="sng" dirty="0" err="1">
                <a:hlinkClick r:id="rId4"/>
              </a:rPr>
              <a:t>statements</a:t>
            </a:r>
            <a:r>
              <a:rPr lang="pt-BR" sz="1200" u="sng" dirty="0">
                <a:hlinkClick r:id="rId4"/>
              </a:rPr>
              <a:t>/</a:t>
            </a:r>
            <a:r>
              <a:rPr lang="pt-BR" sz="1200" u="sng" dirty="0" err="1">
                <a:hlinkClick r:id="rId4"/>
              </a:rPr>
              <a:t>create-index-transact-sql?view</a:t>
            </a:r>
            <a:r>
              <a:rPr lang="pt-BR" sz="1200" u="sng" dirty="0">
                <a:hlinkClick r:id="rId4"/>
              </a:rPr>
              <a:t>=sql-server-ver15</a:t>
            </a:r>
            <a:r>
              <a:rPr lang="pt-BR" sz="1200" dirty="0"/>
              <a:t>&gt;. </a:t>
            </a:r>
            <a:br>
              <a:rPr lang="pt-BR" sz="1200" dirty="0"/>
            </a:br>
            <a:endParaRPr lang="pt-BR" sz="1200" dirty="0"/>
          </a:p>
          <a:p>
            <a:pPr marL="146050" indent="0">
              <a:buNone/>
            </a:pPr>
            <a:r>
              <a:rPr lang="pt-BR" sz="1200" dirty="0"/>
              <a:t>MICROSOFT. GUIA DE ARQUITETURA E DESIGN DE ÍNDICES DO SQL SERVER. Acessado em 6 de fevereiro de 2020. Disponível em: &lt;</a:t>
            </a:r>
            <a:r>
              <a:rPr lang="pt-BR" sz="1200" u="sng" dirty="0">
                <a:hlinkClick r:id="rId5"/>
              </a:rPr>
              <a:t>https://docs.microsoft.com/</a:t>
            </a:r>
            <a:r>
              <a:rPr lang="pt-BR" sz="1200" u="sng" dirty="0" err="1">
                <a:hlinkClick r:id="rId5"/>
              </a:rPr>
              <a:t>pt-br</a:t>
            </a:r>
            <a:r>
              <a:rPr lang="pt-BR" sz="1200" u="sng" dirty="0">
                <a:hlinkClick r:id="rId5"/>
              </a:rPr>
              <a:t>/</a:t>
            </a:r>
            <a:r>
              <a:rPr lang="pt-BR" sz="1200" u="sng" dirty="0" err="1">
                <a:hlinkClick r:id="rId5"/>
              </a:rPr>
              <a:t>sql</a:t>
            </a:r>
            <a:r>
              <a:rPr lang="pt-BR" sz="1200" u="sng" dirty="0">
                <a:hlinkClick r:id="rId5"/>
              </a:rPr>
              <a:t>/</a:t>
            </a:r>
            <a:r>
              <a:rPr lang="pt-BR" sz="1200" u="sng" dirty="0" err="1">
                <a:hlinkClick r:id="rId5"/>
              </a:rPr>
              <a:t>relational-databases</a:t>
            </a:r>
            <a:r>
              <a:rPr lang="pt-BR" sz="1200" u="sng" dirty="0">
                <a:hlinkClick r:id="rId5"/>
              </a:rPr>
              <a:t>/</a:t>
            </a:r>
            <a:r>
              <a:rPr lang="pt-BR" sz="1200" u="sng" dirty="0" err="1">
                <a:hlinkClick r:id="rId5"/>
              </a:rPr>
              <a:t>sql-server-index-design-guide?view</a:t>
            </a:r>
            <a:r>
              <a:rPr lang="pt-BR" sz="1200" u="sng" dirty="0">
                <a:hlinkClick r:id="rId5"/>
              </a:rPr>
              <a:t>=sql-server-ver15</a:t>
            </a:r>
            <a:r>
              <a:rPr lang="pt-BR" sz="1200" dirty="0"/>
              <a:t>&gt;.</a:t>
            </a:r>
          </a:p>
          <a:p>
            <a:pPr marL="146050" indent="0">
              <a:buNone/>
            </a:pPr>
            <a:endParaRPr lang="pt-BR" sz="1200" dirty="0"/>
          </a:p>
          <a:p>
            <a:pPr marL="146050" indent="0">
              <a:buNone/>
            </a:pPr>
            <a:r>
              <a:rPr lang="pt-BR" sz="1200" dirty="0"/>
              <a:t>MICROSOFT. Guia de arquitetura de página e extensões. Acessado em 15 de junho de 2020. Disponível em: &lt;</a:t>
            </a:r>
            <a:r>
              <a:rPr lang="pt-BR" sz="1200" u="sng" dirty="0">
                <a:hlinkClick r:id="rId6"/>
              </a:rPr>
              <a:t>https://docs.microsoft.com/</a:t>
            </a:r>
            <a:r>
              <a:rPr lang="pt-BR" sz="1200" u="sng" dirty="0" err="1">
                <a:hlinkClick r:id="rId6"/>
              </a:rPr>
              <a:t>pt-br</a:t>
            </a:r>
            <a:r>
              <a:rPr lang="pt-BR" sz="1200" u="sng" dirty="0">
                <a:hlinkClick r:id="rId6"/>
              </a:rPr>
              <a:t>/</a:t>
            </a:r>
            <a:r>
              <a:rPr lang="pt-BR" sz="1200" u="sng" dirty="0" err="1">
                <a:hlinkClick r:id="rId6"/>
              </a:rPr>
              <a:t>sql</a:t>
            </a:r>
            <a:r>
              <a:rPr lang="pt-BR" sz="1200" u="sng" dirty="0">
                <a:hlinkClick r:id="rId6"/>
              </a:rPr>
              <a:t>/</a:t>
            </a:r>
            <a:r>
              <a:rPr lang="pt-BR" sz="1200" u="sng" dirty="0" err="1">
                <a:hlinkClick r:id="rId6"/>
              </a:rPr>
              <a:t>relational-databases</a:t>
            </a:r>
            <a:r>
              <a:rPr lang="pt-BR" sz="1200" u="sng" dirty="0">
                <a:hlinkClick r:id="rId6"/>
              </a:rPr>
              <a:t>/</a:t>
            </a:r>
            <a:r>
              <a:rPr lang="pt-BR" sz="1200" u="sng" dirty="0" err="1">
                <a:hlinkClick r:id="rId6"/>
              </a:rPr>
              <a:t>pages-and-extents-architecture-guide?view</a:t>
            </a:r>
            <a:r>
              <a:rPr lang="pt-BR" sz="1200" u="sng" dirty="0">
                <a:hlinkClick r:id="rId6"/>
              </a:rPr>
              <a:t>=sql-server-ver15</a:t>
            </a:r>
            <a:r>
              <a:rPr lang="pt-BR" sz="1200" dirty="0"/>
              <a:t>&gt;.</a:t>
            </a:r>
          </a:p>
        </p:txBody>
      </p:sp>
    </p:spTree>
    <p:extLst>
      <p:ext uri="{BB962C8B-B14F-4D97-AF65-F5344CB8AC3E}">
        <p14:creationId xmlns:p14="http://schemas.microsoft.com/office/powerpoint/2010/main" val="98809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92466"/>
            <a:ext cx="7030500" cy="3152459"/>
          </a:xfrm>
        </p:spPr>
        <p:txBody>
          <a:bodyPr/>
          <a:lstStyle/>
          <a:p>
            <a:pPr marL="146050" indent="0">
              <a:buNone/>
            </a:pPr>
            <a:r>
              <a:rPr lang="pt-BR" sz="1200" dirty="0"/>
              <a:t>MICROSOFT. Índices </a:t>
            </a:r>
            <a:r>
              <a:rPr lang="pt-BR" sz="1200" dirty="0" err="1"/>
              <a:t>clusterizados</a:t>
            </a:r>
            <a:r>
              <a:rPr lang="pt-BR" sz="1200" dirty="0"/>
              <a:t> e não </a:t>
            </a:r>
            <a:r>
              <a:rPr lang="pt-BR" sz="1200" dirty="0" err="1"/>
              <a:t>clusterizados</a:t>
            </a:r>
            <a:r>
              <a:rPr lang="pt-BR" sz="1200" dirty="0"/>
              <a:t> descritos. Acessado em 7 de julho de 2020. Disponível em: &lt; </a:t>
            </a:r>
            <a:r>
              <a:rPr lang="pt-BR" sz="1200" u="sng" dirty="0">
                <a:hlinkClick r:id="rId3"/>
              </a:rPr>
              <a:t>https://docs.microsoft.com/</a:t>
            </a:r>
            <a:r>
              <a:rPr lang="pt-BR" sz="1200" u="sng" dirty="0" err="1">
                <a:hlinkClick r:id="rId3"/>
              </a:rPr>
              <a:t>pt-br</a:t>
            </a:r>
            <a:r>
              <a:rPr lang="pt-BR" sz="1200" u="sng" dirty="0">
                <a:hlinkClick r:id="rId3"/>
              </a:rPr>
              <a:t>/</a:t>
            </a:r>
            <a:r>
              <a:rPr lang="pt-BR" sz="1200" u="sng" dirty="0" err="1">
                <a:hlinkClick r:id="rId3"/>
              </a:rPr>
              <a:t>sql</a:t>
            </a:r>
            <a:r>
              <a:rPr lang="pt-BR" sz="1200" u="sng" dirty="0">
                <a:hlinkClick r:id="rId3"/>
              </a:rPr>
              <a:t>/</a:t>
            </a:r>
            <a:r>
              <a:rPr lang="pt-BR" sz="1200" u="sng" dirty="0" err="1">
                <a:hlinkClick r:id="rId3"/>
              </a:rPr>
              <a:t>relational-databases</a:t>
            </a:r>
            <a:r>
              <a:rPr lang="pt-BR" sz="1200" u="sng" dirty="0">
                <a:hlinkClick r:id="rId3"/>
              </a:rPr>
              <a:t>/indexes/</a:t>
            </a:r>
            <a:r>
              <a:rPr lang="pt-BR" sz="1200" u="sng" dirty="0" err="1">
                <a:hlinkClick r:id="rId3"/>
              </a:rPr>
              <a:t>clustered-and-nonclustered-indexes-described?view</a:t>
            </a:r>
            <a:r>
              <a:rPr lang="pt-BR" sz="1200" u="sng" dirty="0">
                <a:hlinkClick r:id="rId3"/>
              </a:rPr>
              <a:t>=sql-server-2017</a:t>
            </a:r>
            <a:r>
              <a:rPr lang="pt-BR" sz="1200" dirty="0"/>
              <a:t>&gt;.</a:t>
            </a:r>
          </a:p>
          <a:p>
            <a:pPr marL="146050" indent="0">
              <a:buNone/>
            </a:pPr>
            <a:endParaRPr lang="pt-BR" sz="1200" dirty="0"/>
          </a:p>
          <a:p>
            <a:pPr marL="146050" indent="0">
              <a:buNone/>
            </a:pPr>
            <a:r>
              <a:rPr lang="pt-BR" sz="1200" dirty="0"/>
              <a:t>MICROSOFT. SQL SERVER 2019. Acessado em 13 de junho de 2020. Disponível em &lt;</a:t>
            </a:r>
            <a:r>
              <a:rPr lang="pt-BR" sz="1200" u="sng" dirty="0">
                <a:hlinkClick r:id="rId4"/>
              </a:rPr>
              <a:t>https://www.microsoft.com/</a:t>
            </a:r>
            <a:r>
              <a:rPr lang="pt-BR" sz="1200" u="sng" dirty="0" err="1">
                <a:hlinkClick r:id="rId4"/>
              </a:rPr>
              <a:t>pt-br</a:t>
            </a:r>
            <a:r>
              <a:rPr lang="pt-BR" sz="1200" u="sng" dirty="0">
                <a:hlinkClick r:id="rId4"/>
              </a:rPr>
              <a:t>/</a:t>
            </a:r>
            <a:r>
              <a:rPr lang="pt-BR" sz="1200" u="sng" dirty="0" err="1">
                <a:hlinkClick r:id="rId4"/>
              </a:rPr>
              <a:t>sql</a:t>
            </a:r>
            <a:r>
              <a:rPr lang="pt-BR" sz="1200" u="sng" dirty="0">
                <a:hlinkClick r:id="rId4"/>
              </a:rPr>
              <a:t>-server/sql-server-2019</a:t>
            </a:r>
            <a:r>
              <a:rPr lang="pt-BR" sz="1200" dirty="0"/>
              <a:t>&gt;.</a:t>
            </a:r>
          </a:p>
          <a:p>
            <a:pPr marL="146050" indent="0">
              <a:buNone/>
            </a:pPr>
            <a:br>
              <a:rPr lang="pt-BR" sz="1200" dirty="0"/>
            </a:br>
            <a:r>
              <a:rPr lang="pt-BR" sz="1200" dirty="0"/>
              <a:t>PACIEVITCH, Y. SQL SERVER. Acessado em 13 de junho de 2020. Disponível em: &lt;</a:t>
            </a:r>
            <a:r>
              <a:rPr lang="pt-BR" sz="1200" u="sng" dirty="0">
                <a:hlinkClick r:id="rId5"/>
              </a:rPr>
              <a:t>https://www.infoescola.com/</a:t>
            </a:r>
            <a:r>
              <a:rPr lang="pt-BR" sz="1200" u="sng" dirty="0" err="1">
                <a:hlinkClick r:id="rId5"/>
              </a:rPr>
              <a:t>informatica</a:t>
            </a:r>
            <a:r>
              <a:rPr lang="pt-BR" sz="1200" u="sng" dirty="0">
                <a:hlinkClick r:id="rId5"/>
              </a:rPr>
              <a:t>/</a:t>
            </a:r>
            <a:r>
              <a:rPr lang="pt-BR" sz="1200" u="sng" dirty="0" err="1">
                <a:hlinkClick r:id="rId5"/>
              </a:rPr>
              <a:t>sql</a:t>
            </a:r>
            <a:r>
              <a:rPr lang="pt-BR" sz="1200" u="sng" dirty="0">
                <a:hlinkClick r:id="rId5"/>
              </a:rPr>
              <a:t>-server/#:~:</a:t>
            </a:r>
            <a:r>
              <a:rPr lang="pt-BR" sz="1200" u="sng" dirty="0" err="1">
                <a:hlinkClick r:id="rId5"/>
              </a:rPr>
              <a:t>text</a:t>
            </a:r>
            <a:r>
              <a:rPr lang="pt-BR" sz="1200" u="sng" dirty="0">
                <a:hlinkClick r:id="rId5"/>
              </a:rPr>
              <a:t>=O%20SQL%20Server%20%C3%A9%20um,melhorar%20o%20programa%20ap%C3%B3s%20isto.</a:t>
            </a:r>
            <a:r>
              <a:rPr lang="pt-BR" sz="1200" dirty="0"/>
              <a:t>&gt;.</a:t>
            </a:r>
          </a:p>
          <a:p>
            <a:pPr marL="146050" indent="0">
              <a:buNone/>
            </a:pPr>
            <a:endParaRPr lang="pt-BR" sz="1200" dirty="0"/>
          </a:p>
          <a:p>
            <a:pPr marL="146050" indent="0">
              <a:buNone/>
            </a:pPr>
            <a:r>
              <a:rPr lang="pt-BR" sz="1200" dirty="0"/>
              <a:t>REZENDE, R. A HISTÓRIA DOS BANCO DE DADOS. Acessado em 3 de março de 2020. Disponível em: &lt;</a:t>
            </a:r>
            <a:r>
              <a:rPr lang="pt-BR" sz="1200" u="sng" dirty="0">
                <a:hlinkClick r:id="rId6"/>
              </a:rPr>
              <a:t>https://www.devmedia.com.br/a-historia-dos-banco-de-dados/1678</a:t>
            </a:r>
            <a:r>
              <a:rPr lang="pt-BR" sz="1200" dirty="0"/>
              <a:t>&gt;.</a:t>
            </a:r>
          </a:p>
        </p:txBody>
      </p:sp>
    </p:spTree>
    <p:extLst>
      <p:ext uri="{BB962C8B-B14F-4D97-AF65-F5344CB8AC3E}">
        <p14:creationId xmlns:p14="http://schemas.microsoft.com/office/powerpoint/2010/main" val="57942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92466"/>
            <a:ext cx="7030500" cy="3152459"/>
          </a:xfrm>
        </p:spPr>
        <p:txBody>
          <a:bodyPr/>
          <a:lstStyle/>
          <a:p>
            <a:pPr marL="146050" indent="0">
              <a:buNone/>
            </a:pPr>
            <a:r>
              <a:rPr lang="pt-BR" sz="1200" dirty="0"/>
              <a:t>RODRIGUES, J. Índices MySQL: Otimização de consultas. Acessado em 7 de julho de 2020. Disponível em: &lt; </a:t>
            </a:r>
            <a:r>
              <a:rPr lang="pt-BR" sz="1200" u="sng" dirty="0">
                <a:hlinkClick r:id="rId3"/>
              </a:rPr>
              <a:t>http://www.linhadecodigo.com.br/artigo/3620/indices-mysql-otimizacao-de-consultas.aspx</a:t>
            </a:r>
            <a:r>
              <a:rPr lang="pt-BR" sz="1200" dirty="0"/>
              <a:t>&gt;.</a:t>
            </a:r>
          </a:p>
          <a:p>
            <a:pPr marL="146050" indent="0">
              <a:buNone/>
            </a:pPr>
            <a:endParaRPr lang="pt-BR" sz="1200" dirty="0"/>
          </a:p>
          <a:p>
            <a:pPr marL="146050" indent="0">
              <a:buNone/>
            </a:pPr>
            <a:r>
              <a:rPr lang="pt-BR" sz="1200" dirty="0"/>
              <a:t>SANCHES, A. R. DISCIPLINA: FUNDAMENTOS DE ARMAZENAMENTO E MANIPULAÇÃO DE DADOS. Acessado em 8 de abril de 2020. Disponível em: &lt;</a:t>
            </a:r>
            <a:r>
              <a:rPr lang="pt-BR" sz="1200" u="sng" dirty="0">
                <a:hlinkClick r:id="rId4"/>
              </a:rPr>
              <a:t>https://www.ime.usp.br/~</a:t>
            </a:r>
            <a:r>
              <a:rPr lang="pt-BR" sz="1200" u="sng" dirty="0" err="1">
                <a:hlinkClick r:id="rId4"/>
              </a:rPr>
              <a:t>andrers</a:t>
            </a:r>
            <a:r>
              <a:rPr lang="pt-BR" sz="1200" u="sng" dirty="0">
                <a:hlinkClick r:id="rId4"/>
              </a:rPr>
              <a:t>/aulas/bd2005-1/aula3.html</a:t>
            </a:r>
            <a:r>
              <a:rPr lang="pt-BR" sz="1200" dirty="0"/>
              <a:t>&gt;. </a:t>
            </a:r>
          </a:p>
          <a:p>
            <a:pPr marL="146050" indent="0">
              <a:buNone/>
            </a:pPr>
            <a:br>
              <a:rPr lang="pt-BR" sz="1200" dirty="0"/>
            </a:br>
            <a:r>
              <a:rPr lang="pt-BR" sz="1200" dirty="0"/>
              <a:t>SILVA, D. TECNOLOGIA - BANCO DE DADOS. Acessado em 20 de maio de 2020. Disponível em: &lt;</a:t>
            </a:r>
            <a:r>
              <a:rPr lang="pt-BR" sz="1200" u="sng" dirty="0">
                <a:hlinkClick r:id="rId5"/>
              </a:rPr>
              <a:t>https://www.estudopratico.com.br/banco-de-dados/</a:t>
            </a:r>
            <a:r>
              <a:rPr lang="pt-BR" sz="1200" dirty="0"/>
              <a:t>&gt;.</a:t>
            </a:r>
          </a:p>
          <a:p>
            <a:pPr marL="146050" indent="0">
              <a:buNone/>
            </a:pPr>
            <a:endParaRPr lang="pt-BR" sz="1200" dirty="0"/>
          </a:p>
          <a:p>
            <a:pPr marL="146050" indent="0">
              <a:buNone/>
            </a:pPr>
            <a:r>
              <a:rPr lang="pt-BR" sz="1200" dirty="0"/>
              <a:t>TUTIDA, D. O QUE É SEGURANÇA DE DADOS: DEFINIÇÃO, APLICAÇÃO E TÉCNICAS. Acessado em 10 de outubro de 2020. Disponível em: &lt;</a:t>
            </a:r>
            <a:r>
              <a:rPr lang="pt-BR" sz="1200" u="sng" dirty="0">
                <a:hlinkClick r:id="rId6"/>
              </a:rPr>
              <a:t>https://encontreumnerd.com.br/blog/o-que-e-</a:t>
            </a:r>
            <a:r>
              <a:rPr lang="pt-BR" sz="1200" u="sng" dirty="0" err="1">
                <a:hlinkClick r:id="rId6"/>
              </a:rPr>
              <a:t>seguranca</a:t>
            </a:r>
            <a:r>
              <a:rPr lang="pt-BR" sz="1200" u="sng" dirty="0">
                <a:hlinkClick r:id="rId6"/>
              </a:rPr>
              <a:t>-</a:t>
            </a:r>
            <a:r>
              <a:rPr lang="pt-BR" sz="1200" u="sng" dirty="0" err="1">
                <a:hlinkClick r:id="rId6"/>
              </a:rPr>
              <a:t>de-dados</a:t>
            </a:r>
            <a:r>
              <a:rPr lang="pt-BR" sz="1200" dirty="0"/>
              <a:t>&gt;.</a:t>
            </a:r>
          </a:p>
          <a:p>
            <a:pPr marL="146050" indent="0">
              <a:buNone/>
            </a:pPr>
            <a:endParaRPr lang="pt-BR" sz="1200" dirty="0"/>
          </a:p>
          <a:p>
            <a:pPr marL="146050" indent="0">
              <a:buNone/>
            </a:pPr>
            <a:endParaRPr lang="pt-BR" sz="1200" dirty="0"/>
          </a:p>
          <a:p>
            <a:pPr marL="146050" indent="0">
              <a:buNone/>
            </a:pPr>
            <a:endParaRPr lang="pt-BR" sz="1200" dirty="0"/>
          </a:p>
          <a:p>
            <a:pPr marL="146050" indent="0">
              <a:buNone/>
            </a:pPr>
            <a:endParaRPr lang="pt-BR" sz="1200" dirty="0"/>
          </a:p>
        </p:txBody>
      </p:sp>
    </p:spTree>
    <p:extLst>
      <p:ext uri="{BB962C8B-B14F-4D97-AF65-F5344CB8AC3E}">
        <p14:creationId xmlns:p14="http://schemas.microsoft.com/office/powerpoint/2010/main" val="329887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Escolha do tema</a:t>
            </a:r>
            <a:endParaRPr/>
          </a:p>
        </p:txBody>
      </p:sp>
      <p:sp>
        <p:nvSpPr>
          <p:cNvPr id="284" name="Google Shape;284;p14"/>
          <p:cNvSpPr txBox="1">
            <a:spLocks noGrp="1"/>
          </p:cNvSpPr>
          <p:nvPr>
            <p:ph type="body" idx="1"/>
          </p:nvPr>
        </p:nvSpPr>
        <p:spPr>
          <a:xfrm>
            <a:off x="1303800" y="1793962"/>
            <a:ext cx="7030500" cy="155557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tema foi escolhido com base nas atividades realizadas no estágio, onde foram mapeadas alguma ações que poderiam ser automatizadas facilitando assim a execução das atividades do dia a dia.</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Introdução</a:t>
            </a:r>
            <a:endParaRPr/>
          </a:p>
        </p:txBody>
      </p:sp>
      <p:sp>
        <p:nvSpPr>
          <p:cNvPr id="290" name="Google Shape;290;p15"/>
          <p:cNvSpPr txBox="1">
            <a:spLocks noGrp="1"/>
          </p:cNvSpPr>
          <p:nvPr>
            <p:ph type="body" idx="1"/>
          </p:nvPr>
        </p:nvSpPr>
        <p:spPr>
          <a:xfrm>
            <a:off x="1303800" y="1714783"/>
            <a:ext cx="7030500" cy="171393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banco de dados é um dos principais componentes de um sistema de informação, onde seu funcionamento deve ocorrer de forma satisfatória e estável, sendo necessário sempre estar avaliando se o tempo de execução dos comandos no banco está dentro do esperado.</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Problema</a:t>
            </a:r>
            <a:endParaRPr/>
          </a:p>
        </p:txBody>
      </p:sp>
      <p:sp>
        <p:nvSpPr>
          <p:cNvPr id="296" name="Google Shape;296;p16"/>
          <p:cNvSpPr txBox="1">
            <a:spLocks noGrp="1"/>
          </p:cNvSpPr>
          <p:nvPr>
            <p:ph type="body" idx="1"/>
          </p:nvPr>
        </p:nvSpPr>
        <p:spPr>
          <a:xfrm>
            <a:off x="1303800" y="1747914"/>
            <a:ext cx="7030500" cy="164767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A lentidão no banco de dados pode ser causada por diversos fatores, seja por questões de estrutura ou de programação (escrita de comandos SQL), tornando a identificação do ponto de gargalo cada vez mais difícil, assim como a sua resolução.</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Objetivo Geral</a:t>
            </a:r>
            <a:endParaRPr dirty="0"/>
          </a:p>
        </p:txBody>
      </p:sp>
      <p:sp>
        <p:nvSpPr>
          <p:cNvPr id="302" name="Google Shape;302;p17"/>
          <p:cNvSpPr txBox="1">
            <a:spLocks noGrp="1"/>
          </p:cNvSpPr>
          <p:nvPr>
            <p:ph type="body" idx="1"/>
          </p:nvPr>
        </p:nvSpPr>
        <p:spPr>
          <a:xfrm>
            <a:off x="1303800" y="1675027"/>
            <a:ext cx="7030500" cy="17934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800" dirty="0"/>
              <a:t>Desenvolver um sistema de otimização de banco de dados, tornando possível gerar relatórios de pontos que possam ser melhorados no sistema, com relação ao banco de dados, sendo possível fazer análises de informações presentes na base e de rotinas sendo executadas em tempo real. </a:t>
            </a:r>
            <a:endParaRPr sz="1800" dirty="0"/>
          </a:p>
          <a:p>
            <a:pPr marL="0" lvl="0" indent="0" algn="just" rtl="0">
              <a:spcBef>
                <a:spcPts val="1600"/>
              </a:spcBef>
              <a:spcAft>
                <a:spcPts val="1600"/>
              </a:spcAft>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8D5D0-6AA0-4941-BD29-79083B4CAA92}"/>
              </a:ext>
            </a:extLst>
          </p:cNvPr>
          <p:cNvSpPr>
            <a:spLocks noGrp="1"/>
          </p:cNvSpPr>
          <p:nvPr>
            <p:ph type="title"/>
          </p:nvPr>
        </p:nvSpPr>
        <p:spPr/>
        <p:txBody>
          <a:bodyPr/>
          <a:lstStyle/>
          <a:p>
            <a:r>
              <a:rPr lang="pt-BR" dirty="0"/>
              <a:t>Objetivo específico</a:t>
            </a:r>
          </a:p>
        </p:txBody>
      </p:sp>
      <p:sp>
        <p:nvSpPr>
          <p:cNvPr id="3" name="Espaço Reservado para Texto 2">
            <a:extLst>
              <a:ext uri="{FF2B5EF4-FFF2-40B4-BE49-F238E27FC236}">
                <a16:creationId xmlns:a16="http://schemas.microsoft.com/office/drawing/2014/main" id="{3370B95C-322B-44F3-9216-68B24DB467D0}"/>
              </a:ext>
            </a:extLst>
          </p:cNvPr>
          <p:cNvSpPr>
            <a:spLocks noGrp="1"/>
          </p:cNvSpPr>
          <p:nvPr>
            <p:ph type="body" idx="1"/>
          </p:nvPr>
        </p:nvSpPr>
        <p:spPr>
          <a:xfrm>
            <a:off x="1303800" y="1271638"/>
            <a:ext cx="7030500" cy="3273287"/>
          </a:xfrm>
        </p:spPr>
        <p:txBody>
          <a:bodyPr/>
          <a:lstStyle/>
          <a:p>
            <a:pPr marL="146050" indent="0" algn="just">
              <a:buNone/>
            </a:pPr>
            <a:r>
              <a:rPr lang="pt-BR" sz="1800" dirty="0"/>
              <a:t>Identificar problemas que degradam a performance do banco de dados, criar e alterar índices em tabelas no banco de dados, de forma que facilite o trabalho de identificação de problemas e customização de índices na base de dados.</a:t>
            </a:r>
          </a:p>
          <a:p>
            <a:pPr marL="146050" indent="0" algn="just">
              <a:buNone/>
            </a:pPr>
            <a:endParaRPr lang="pt-BR" sz="1800" dirty="0"/>
          </a:p>
          <a:p>
            <a:pPr marL="146050" indent="0" algn="just">
              <a:buNone/>
            </a:pPr>
            <a:r>
              <a:rPr lang="pt-BR" sz="1800" dirty="0"/>
              <a:t>○ Estudar e apresentar as melhores práticas de banco de dados; </a:t>
            </a:r>
          </a:p>
          <a:p>
            <a:pPr marL="146050" indent="0" algn="just">
              <a:buNone/>
            </a:pPr>
            <a:r>
              <a:rPr lang="pt-BR" sz="1800" dirty="0"/>
              <a:t>○ Desenvolver um sistema que automatize verificações realizadas manualmente;</a:t>
            </a:r>
          </a:p>
          <a:p>
            <a:pPr marL="146050" indent="0" algn="just">
              <a:buNone/>
            </a:pPr>
            <a:r>
              <a:rPr lang="pt-BR" sz="1800" dirty="0"/>
              <a:t>○ Exemplificar situações que podem afetar a performance de um sistema;</a:t>
            </a:r>
          </a:p>
        </p:txBody>
      </p:sp>
    </p:spTree>
    <p:extLst>
      <p:ext uri="{BB962C8B-B14F-4D97-AF65-F5344CB8AC3E}">
        <p14:creationId xmlns:p14="http://schemas.microsoft.com/office/powerpoint/2010/main" val="34461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41F5A-F050-46DD-B7D4-25DFD8A11214}"/>
              </a:ext>
            </a:extLst>
          </p:cNvPr>
          <p:cNvSpPr>
            <a:spLocks noGrp="1"/>
          </p:cNvSpPr>
          <p:nvPr>
            <p:ph type="title"/>
          </p:nvPr>
        </p:nvSpPr>
        <p:spPr/>
        <p:txBody>
          <a:bodyPr/>
          <a:lstStyle/>
          <a:p>
            <a:r>
              <a:rPr lang="pt-BR" dirty="0"/>
              <a:t>Metodologia</a:t>
            </a:r>
          </a:p>
        </p:txBody>
      </p:sp>
      <p:sp>
        <p:nvSpPr>
          <p:cNvPr id="3" name="Espaço Reservado para Texto 2">
            <a:extLst>
              <a:ext uri="{FF2B5EF4-FFF2-40B4-BE49-F238E27FC236}">
                <a16:creationId xmlns:a16="http://schemas.microsoft.com/office/drawing/2014/main" id="{A68F56BF-1C91-4979-AB4C-23AB654BCE81}"/>
              </a:ext>
            </a:extLst>
          </p:cNvPr>
          <p:cNvSpPr>
            <a:spLocks noGrp="1"/>
          </p:cNvSpPr>
          <p:nvPr>
            <p:ph type="body" idx="1"/>
          </p:nvPr>
        </p:nvSpPr>
        <p:spPr>
          <a:xfrm>
            <a:off x="1303800" y="1597875"/>
            <a:ext cx="7030500" cy="2541600"/>
          </a:xfrm>
        </p:spPr>
        <p:txBody>
          <a:bodyPr/>
          <a:lstStyle/>
          <a:p>
            <a:pPr marL="146050" indent="0" algn="just">
              <a:buNone/>
            </a:pPr>
            <a:r>
              <a:rPr lang="pt-BR" sz="1800" dirty="0"/>
              <a:t>Será consultada a documentação do produto SQL Server atualizada, assim como sites de profissionais nesta tecnologia para que seja sempre levando em consideração os melhores padrões de configuração e desenvolvimento. O software será desenvolvido em C#, utilizando os recursos mais atualizados </a:t>
            </a:r>
            <a:r>
              <a:rPr lang="pt-BR" sz="1800" dirty="0" err="1"/>
              <a:t>dotnet</a:t>
            </a:r>
            <a:r>
              <a:rPr lang="pt-BR" sz="1800" dirty="0"/>
              <a:t> framework.</a:t>
            </a:r>
          </a:p>
        </p:txBody>
      </p:sp>
    </p:spTree>
    <p:extLst>
      <p:ext uri="{BB962C8B-B14F-4D97-AF65-F5344CB8AC3E}">
        <p14:creationId xmlns:p14="http://schemas.microsoft.com/office/powerpoint/2010/main" val="14661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07D9F-3146-4A28-9082-C745866B59AF}"/>
              </a:ext>
            </a:extLst>
          </p:cNvPr>
          <p:cNvSpPr>
            <a:spLocks noGrp="1"/>
          </p:cNvSpPr>
          <p:nvPr>
            <p:ph type="title"/>
          </p:nvPr>
        </p:nvSpPr>
        <p:spPr/>
        <p:txBody>
          <a:bodyPr/>
          <a:lstStyle/>
          <a:p>
            <a:r>
              <a:rPr lang="pt-BR" dirty="0"/>
              <a:t>Justificativa</a:t>
            </a:r>
          </a:p>
        </p:txBody>
      </p:sp>
      <p:sp>
        <p:nvSpPr>
          <p:cNvPr id="3" name="Espaço Reservado para Texto 2">
            <a:extLst>
              <a:ext uri="{FF2B5EF4-FFF2-40B4-BE49-F238E27FC236}">
                <a16:creationId xmlns:a16="http://schemas.microsoft.com/office/drawing/2014/main" id="{89779FBB-A3FA-4082-ACE1-4E637A564D9B}"/>
              </a:ext>
            </a:extLst>
          </p:cNvPr>
          <p:cNvSpPr>
            <a:spLocks noGrp="1"/>
          </p:cNvSpPr>
          <p:nvPr>
            <p:ph type="body" idx="1"/>
          </p:nvPr>
        </p:nvSpPr>
        <p:spPr>
          <a:xfrm>
            <a:off x="1303800" y="1597875"/>
            <a:ext cx="7030500" cy="2541600"/>
          </a:xfrm>
        </p:spPr>
        <p:txBody>
          <a:bodyPr/>
          <a:lstStyle/>
          <a:p>
            <a:pPr marL="146050" indent="0" algn="just">
              <a:buNone/>
            </a:pPr>
            <a:r>
              <a:rPr lang="pt-BR" sz="1800" dirty="0"/>
              <a:t>Cada vez mais se torna necessário realizar análises nos servidores de banco de dados, devido à quantidade de itens que podem afetar o desempenho do servidor, por isso torna-se necessário economizar tempo e identificar o problema de forma automática e que o resultado seja compreendido, considerando sempre as melhores práticas de configuração e programação no banco de dados. Com isso, é possível evidenciar para os clientes os problemas que afetam o servidor e o sistema em si. </a:t>
            </a:r>
          </a:p>
        </p:txBody>
      </p:sp>
    </p:spTree>
    <p:extLst>
      <p:ext uri="{BB962C8B-B14F-4D97-AF65-F5344CB8AC3E}">
        <p14:creationId xmlns:p14="http://schemas.microsoft.com/office/powerpoint/2010/main" val="17982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4C358-1372-4FD4-84EF-897EC8ABB7C8}"/>
              </a:ext>
            </a:extLst>
          </p:cNvPr>
          <p:cNvSpPr>
            <a:spLocks noGrp="1"/>
          </p:cNvSpPr>
          <p:nvPr>
            <p:ph type="title"/>
          </p:nvPr>
        </p:nvSpPr>
        <p:spPr/>
        <p:txBody>
          <a:bodyPr/>
          <a:lstStyle/>
          <a:p>
            <a:r>
              <a:rPr lang="pt-BR" dirty="0"/>
              <a:t>Fundamentação teórica</a:t>
            </a:r>
          </a:p>
        </p:txBody>
      </p:sp>
      <p:sp>
        <p:nvSpPr>
          <p:cNvPr id="3" name="Espaço Reservado para Texto 2">
            <a:extLst>
              <a:ext uri="{FF2B5EF4-FFF2-40B4-BE49-F238E27FC236}">
                <a16:creationId xmlns:a16="http://schemas.microsoft.com/office/drawing/2014/main" id="{25C469D4-4703-4B22-B671-4600E6A07564}"/>
              </a:ext>
            </a:extLst>
          </p:cNvPr>
          <p:cNvSpPr>
            <a:spLocks noGrp="1"/>
          </p:cNvSpPr>
          <p:nvPr>
            <p:ph type="body" idx="1"/>
          </p:nvPr>
        </p:nvSpPr>
        <p:spPr/>
        <p:txBody>
          <a:bodyPr/>
          <a:lstStyle/>
          <a:p>
            <a:r>
              <a:rPr lang="pt-BR" sz="1800" dirty="0"/>
              <a:t>Introdução ao banco de dados</a:t>
            </a:r>
          </a:p>
          <a:p>
            <a:r>
              <a:rPr lang="pt-BR" sz="1800" dirty="0"/>
              <a:t>Sistema gerenciador de banco de dados (SGBD)</a:t>
            </a:r>
          </a:p>
          <a:p>
            <a:r>
              <a:rPr lang="pt-BR" sz="1800" dirty="0"/>
              <a:t>Melhores práticas</a:t>
            </a:r>
          </a:p>
          <a:p>
            <a:r>
              <a:rPr lang="pt-BR" sz="1800" dirty="0"/>
              <a:t>Normalização de dados</a:t>
            </a:r>
          </a:p>
          <a:p>
            <a:r>
              <a:rPr lang="pt-BR" sz="1800" dirty="0"/>
              <a:t>SQL Server</a:t>
            </a:r>
          </a:p>
          <a:p>
            <a:r>
              <a:rPr lang="pt-BR" sz="1800" dirty="0"/>
              <a:t>Indexação de tabelas e estrutura de dados</a:t>
            </a:r>
          </a:p>
        </p:txBody>
      </p:sp>
    </p:spTree>
    <p:extLst>
      <p:ext uri="{BB962C8B-B14F-4D97-AF65-F5344CB8AC3E}">
        <p14:creationId xmlns:p14="http://schemas.microsoft.com/office/powerpoint/2010/main" val="7693058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1507</Words>
  <Application>Microsoft Office PowerPoint</Application>
  <PresentationFormat>Apresentação na tela (16:9)</PresentationFormat>
  <Paragraphs>78</Paragraphs>
  <Slides>17</Slides>
  <Notes>17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Maven Pro</vt:lpstr>
      <vt:lpstr>Nunito</vt:lpstr>
      <vt:lpstr>Arial</vt:lpstr>
      <vt:lpstr>Momentum</vt:lpstr>
      <vt:lpstr>Sistema de otimização de banco de dados</vt:lpstr>
      <vt:lpstr>Escolha do tema</vt:lpstr>
      <vt:lpstr>Introdução</vt:lpstr>
      <vt:lpstr>Problema</vt:lpstr>
      <vt:lpstr>Objetivo Geral</vt:lpstr>
      <vt:lpstr>Objetivo específico</vt:lpstr>
      <vt:lpstr>Metodologia</vt:lpstr>
      <vt:lpstr>Justificativa</vt:lpstr>
      <vt:lpstr>Fundamentação teórica</vt:lpstr>
      <vt:lpstr>Modelo de Entidade e Relacionamento</vt:lpstr>
      <vt:lpstr>Diagrama de casos de uso</vt:lpstr>
      <vt:lpstr>Sistema</vt:lpstr>
      <vt:lpstr>Conclusão</vt:lpstr>
      <vt:lpstr>Referências</vt:lpstr>
      <vt:lpstr>Referências</vt:lpstr>
      <vt:lpstr>Referências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otimização de banco de dados</dc:title>
  <cp:lastModifiedBy>Hideki</cp:lastModifiedBy>
  <cp:revision>14</cp:revision>
  <dcterms:modified xsi:type="dcterms:W3CDTF">2020-11-21T10:40:39Z</dcterms:modified>
</cp:coreProperties>
</file>