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40f6a48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40f6a48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0f6a48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40f6a48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40f6a483c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40f6a483c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50b1e5f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50b1e5f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40f6a483c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40f6a483c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40f6a483c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40f6a483c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50b1e5f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50b1e5f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50b1e5f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50b1e5f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0f6a4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40f6a4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50b1e5f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50b1e5f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0f6a483c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0f6a483c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b-engines.com/en/ranking" TargetMode="External"/><Relationship Id="rId4" Type="http://schemas.openxmlformats.org/officeDocument/2006/relationships/hyperlink" Target="https://inside-sqlserver.com/the-limitations-of-the-missing-index-feature-it-reports-only-include-columns-for-some-queries/" TargetMode="External"/><Relationship Id="rId5" Type="http://schemas.openxmlformats.org/officeDocument/2006/relationships/hyperlink" Target="https://www.ifsc.edu.br/documents/30701/523474/sistemas_Informa%C3%A7%C3%A3o_contexto_inovacao_producao_WEB.pdf/12c17647-b399-5426-3380-b40cd4709c93" TargetMode="External"/><Relationship Id="rId6" Type="http://schemas.openxmlformats.org/officeDocument/2006/relationships/hyperlink" Target="https://docs.microsoft.com/pt-br/sql/relational-databases/sql-server-index-design-guide?view=sql-server-ver1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1346550"/>
            <a:ext cx="8520600" cy="24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solidFill>
                  <a:srgbClr val="B7B7B7"/>
                </a:solidFill>
                <a:latin typeface="Arial"/>
                <a:ea typeface="Arial"/>
                <a:cs typeface="Arial"/>
                <a:sym typeface="Arial"/>
              </a:rPr>
              <a:t>SOFTWARE DE OTIMIZAÇÃO DE BANCO DE DADOS</a:t>
            </a:r>
            <a:endParaRPr>
              <a:solidFill>
                <a:srgbClr val="B7B7B7"/>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Sistema</a:t>
            </a:r>
            <a:endParaRPr>
              <a:latin typeface="Arial"/>
              <a:ea typeface="Arial"/>
              <a:cs typeface="Arial"/>
              <a:sym typeface="Arial"/>
            </a:endParaRPr>
          </a:p>
        </p:txBody>
      </p:sp>
      <p:sp>
        <p:nvSpPr>
          <p:cNvPr id="143" name="Google Shape;143;p22"/>
          <p:cNvSpPr txBox="1"/>
          <p:nvPr>
            <p:ph idx="1" type="body"/>
          </p:nvPr>
        </p:nvSpPr>
        <p:spPr>
          <a:xfrm>
            <a:off x="311700" y="1382975"/>
            <a:ext cx="8520600" cy="13881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pt-BR" sz="1600">
                <a:latin typeface="Arial"/>
                <a:ea typeface="Arial"/>
                <a:cs typeface="Arial"/>
                <a:sym typeface="Arial"/>
              </a:rPr>
              <a:t>O sistema processa metadados do SQL Server, analisando estruturas e objetos do banco de dados, procurando melhorias, gerando gráficos e relatórios da estatística de performance do banco de dados analisado, assim como pontos a serem melhorados no sistema.</a:t>
            </a:r>
            <a:endParaRPr sz="1600">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3144275" y="2618025"/>
            <a:ext cx="2462566" cy="1846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311700" y="1694700"/>
            <a:ext cx="8520600" cy="17541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pt-BR">
                <a:latin typeface="Arial"/>
                <a:ea typeface="Arial"/>
                <a:cs typeface="Arial"/>
                <a:sym typeface="Arial"/>
              </a:rPr>
              <a:t>O sistema busca sempre otimizar e evitar gargalos no funcionamento do banco de dados, buscando sempre que a aplicação do cliente tenha alta disponibilidade e performance. O sistema trará automações em ações de criação de índices faltantes, desfragmentação e atualização de estatísticas.</a:t>
            </a:r>
            <a:endParaRPr>
              <a:latin typeface="Arial"/>
              <a:ea typeface="Arial"/>
              <a:cs typeface="Arial"/>
              <a:sym typeface="Arial"/>
            </a:endParaRPr>
          </a:p>
        </p:txBody>
      </p:sp>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Sistema</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156" name="Google Shape;156;p24"/>
          <p:cNvSpPr txBox="1"/>
          <p:nvPr>
            <p:ph idx="1" type="body"/>
          </p:nvPr>
        </p:nvSpPr>
        <p:spPr>
          <a:xfrm>
            <a:off x="271800" y="1164400"/>
            <a:ext cx="86004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Arial"/>
                <a:ea typeface="Arial"/>
                <a:cs typeface="Arial"/>
                <a:sym typeface="Arial"/>
              </a:rPr>
              <a:t>DB-ENGINES. </a:t>
            </a:r>
            <a:r>
              <a:rPr lang="pt-BR" sz="1200">
                <a:latin typeface="Arial"/>
                <a:ea typeface="Arial"/>
                <a:cs typeface="Arial"/>
                <a:sym typeface="Arial"/>
              </a:rPr>
              <a:t>DATABASE POPULARITY RANKING</a:t>
            </a:r>
            <a:r>
              <a:rPr lang="pt-BR" sz="1200">
                <a:latin typeface="Arial"/>
                <a:ea typeface="Arial"/>
                <a:cs typeface="Arial"/>
                <a:sym typeface="Arial"/>
              </a:rPr>
              <a:t>. Acessado em 31 de agosto de 2020. Disponível em: &lt;</a:t>
            </a:r>
            <a:r>
              <a:rPr lang="pt-BR" sz="1200" u="sng">
                <a:solidFill>
                  <a:schemeClr val="hlink"/>
                </a:solidFill>
                <a:latin typeface="Arial"/>
                <a:ea typeface="Arial"/>
                <a:cs typeface="Arial"/>
                <a:sym typeface="Arial"/>
                <a:hlinkClick r:id="rId3"/>
              </a:rPr>
              <a:t>https://db-engines.com/en/ranking</a:t>
            </a:r>
            <a:r>
              <a:rPr lang="pt-BR" sz="1200">
                <a:latin typeface="Arial"/>
                <a:ea typeface="Arial"/>
                <a:cs typeface="Arial"/>
                <a:sym typeface="Arial"/>
              </a:rPr>
              <a:t>&gt;.</a:t>
            </a:r>
            <a:endParaRPr sz="1200">
              <a:latin typeface="Arial"/>
              <a:ea typeface="Arial"/>
              <a:cs typeface="Arial"/>
              <a:sym typeface="Arial"/>
            </a:endParaRPr>
          </a:p>
          <a:p>
            <a:pPr indent="0" lvl="0" marL="0" rtl="0" algn="l">
              <a:spcBef>
                <a:spcPts val="1600"/>
              </a:spcBef>
              <a:spcAft>
                <a:spcPts val="0"/>
              </a:spcAft>
              <a:buNone/>
            </a:pPr>
            <a:r>
              <a:rPr lang="pt-BR" sz="1200">
                <a:latin typeface="Arial"/>
                <a:ea typeface="Arial"/>
                <a:cs typeface="Arial"/>
                <a:sym typeface="Arial"/>
              </a:rPr>
              <a:t>STRAUB, T. THE LIMITATIONS OF THE MISSING INDEX FEATURE – IT REPORTS ONLY INCLUDE COLUMNS FOR SOME QUERIES. Acessado em 31 de agosto de 2020. Disponível em:  &lt;</a:t>
            </a:r>
            <a:r>
              <a:rPr lang="pt-BR" sz="1200" u="sng">
                <a:solidFill>
                  <a:schemeClr val="hlink"/>
                </a:solidFill>
                <a:latin typeface="Arial"/>
                <a:ea typeface="Arial"/>
                <a:cs typeface="Arial"/>
                <a:sym typeface="Arial"/>
                <a:hlinkClick r:id="rId4"/>
              </a:rPr>
              <a:t>https://inside-sqlserver.com/the-limitations-of-the-missing-index-feature-it-reports-only-include-columns-for-some-queries/</a:t>
            </a:r>
            <a:r>
              <a:rPr lang="pt-BR" sz="1200">
                <a:latin typeface="Arial"/>
                <a:ea typeface="Arial"/>
                <a:cs typeface="Arial"/>
                <a:sym typeface="Arial"/>
              </a:rPr>
              <a:t>&gt;.</a:t>
            </a:r>
            <a:endParaRPr sz="1200">
              <a:latin typeface="Arial"/>
              <a:ea typeface="Arial"/>
              <a:cs typeface="Arial"/>
              <a:sym typeface="Arial"/>
            </a:endParaRPr>
          </a:p>
          <a:p>
            <a:pPr indent="0" lvl="0" marL="0" rtl="0" algn="l">
              <a:spcBef>
                <a:spcPts val="1600"/>
              </a:spcBef>
              <a:spcAft>
                <a:spcPts val="0"/>
              </a:spcAft>
              <a:buNone/>
            </a:pPr>
            <a:r>
              <a:rPr lang="pt-BR" sz="1200">
                <a:latin typeface="Arial"/>
                <a:ea typeface="Arial"/>
                <a:cs typeface="Arial"/>
                <a:sym typeface="Arial"/>
              </a:rPr>
              <a:t>VIANNA, C. SISTEMAS DE INFORMAÇÃO NO CONTEXTO DA INOVAÇÃO, DOS SISTEMAS, DA INFORMAÇÃO E DOS PROCESSOS GERENCIAIS. Acessado em 31 de agosto de 2020. Disponível em: &lt;</a:t>
            </a:r>
            <a:r>
              <a:rPr lang="pt-BR" sz="1200" u="sng">
                <a:solidFill>
                  <a:schemeClr val="hlink"/>
                </a:solidFill>
                <a:latin typeface="Arial"/>
                <a:ea typeface="Arial"/>
                <a:cs typeface="Arial"/>
                <a:sym typeface="Arial"/>
                <a:hlinkClick r:id="rId5"/>
              </a:rPr>
              <a:t>https://www.ifsc.edu.br/documents/30701/523474/sistemas_Informação_contexto_inovacao_producao_WEB.pdf/12c17647-b399-5426-3380-b40cd4709c93</a:t>
            </a:r>
            <a:r>
              <a:rPr lang="pt-BR" sz="1200">
                <a:latin typeface="Arial"/>
                <a:ea typeface="Arial"/>
                <a:cs typeface="Arial"/>
                <a:sym typeface="Arial"/>
              </a:rPr>
              <a:t>&gt;.</a:t>
            </a:r>
            <a:endParaRPr sz="1200">
              <a:latin typeface="Arial"/>
              <a:ea typeface="Arial"/>
              <a:cs typeface="Arial"/>
              <a:sym typeface="Arial"/>
            </a:endParaRPr>
          </a:p>
          <a:p>
            <a:pPr indent="0" lvl="0" marL="0" rtl="0" algn="l">
              <a:lnSpc>
                <a:spcPct val="100000"/>
              </a:lnSpc>
              <a:spcBef>
                <a:spcPts val="1600"/>
              </a:spcBef>
              <a:spcAft>
                <a:spcPts val="0"/>
              </a:spcAft>
              <a:buNone/>
            </a:pPr>
            <a:r>
              <a:rPr lang="pt-BR" sz="1200">
                <a:solidFill>
                  <a:srgbClr val="000000"/>
                </a:solidFill>
                <a:latin typeface="Arial"/>
                <a:ea typeface="Arial"/>
                <a:cs typeface="Arial"/>
                <a:sym typeface="Arial"/>
              </a:rPr>
              <a:t>MICROSOFT. GUIA DE ARQUITETURA E DESIGN DE ÍNDICES DO SQL SERVER. Acessado em 6 de fevereiro de 2020. Disponível em: &lt;</a:t>
            </a:r>
            <a:r>
              <a:rPr lang="pt-BR" sz="1200" u="sng">
                <a:solidFill>
                  <a:schemeClr val="hlink"/>
                </a:solidFill>
                <a:latin typeface="Arial"/>
                <a:ea typeface="Arial"/>
                <a:cs typeface="Arial"/>
                <a:sym typeface="Arial"/>
                <a:hlinkClick r:id="rId6"/>
              </a:rPr>
              <a:t>https://docs.microsoft.com/pt-br/sql/relational-databases/sql-server-index-design-guide?view=sql-server-ver15</a:t>
            </a:r>
            <a:r>
              <a:rPr lang="pt-BR" sz="1200">
                <a:solidFill>
                  <a:srgbClr val="000000"/>
                </a:solidFill>
                <a:latin typeface="Arial"/>
                <a:ea typeface="Arial"/>
                <a:cs typeface="Arial"/>
                <a:sym typeface="Arial"/>
              </a:rPr>
              <a:t>&gt;.</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Introdução</a:t>
            </a:r>
            <a:endParaRPr>
              <a:latin typeface="Arial"/>
              <a:ea typeface="Arial"/>
              <a:cs typeface="Arial"/>
              <a:sym typeface="Arial"/>
            </a:endParaRPr>
          </a:p>
        </p:txBody>
      </p:sp>
      <p:sp>
        <p:nvSpPr>
          <p:cNvPr id="91" name="Google Shape;91;p14"/>
          <p:cNvSpPr txBox="1"/>
          <p:nvPr>
            <p:ph idx="1" type="body"/>
          </p:nvPr>
        </p:nvSpPr>
        <p:spPr>
          <a:xfrm>
            <a:off x="311700" y="1771800"/>
            <a:ext cx="8520600" cy="15999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pt-BR" sz="1600">
                <a:latin typeface="Arial"/>
                <a:ea typeface="Arial"/>
                <a:cs typeface="Arial"/>
                <a:sym typeface="Arial"/>
              </a:rPr>
              <a:t>O sistema tem o objetivo de otimizar bancos de dados SQL Server, buscando através de verificações na base, itens que ocasionam gargalos, de forma automatizada, evitando situações inusitadas de processos que de um dia para o outro ficam muito lentos, sendo um sistema fechado, focado na otimização de processos.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Popularidade</a:t>
            </a:r>
            <a:endParaRPr>
              <a:latin typeface="Arial"/>
              <a:ea typeface="Arial"/>
              <a:cs typeface="Arial"/>
              <a:sym typeface="Arial"/>
            </a:endParaRPr>
          </a:p>
        </p:txBody>
      </p:sp>
      <p:pic>
        <p:nvPicPr>
          <p:cNvPr id="97" name="Google Shape;97;p15"/>
          <p:cNvPicPr preferRelativeResize="0"/>
          <p:nvPr/>
        </p:nvPicPr>
        <p:blipFill>
          <a:blip r:embed="rId3">
            <a:alphaModFix/>
          </a:blip>
          <a:stretch>
            <a:fillRect/>
          </a:stretch>
        </p:blipFill>
        <p:spPr>
          <a:xfrm>
            <a:off x="390250" y="1309875"/>
            <a:ext cx="7897151" cy="2523750"/>
          </a:xfrm>
          <a:prstGeom prst="rect">
            <a:avLst/>
          </a:prstGeom>
          <a:noFill/>
          <a:ln>
            <a:noFill/>
          </a:ln>
        </p:spPr>
      </p:pic>
      <p:sp>
        <p:nvSpPr>
          <p:cNvPr id="98" name="Google Shape;98;p15"/>
          <p:cNvSpPr txBox="1"/>
          <p:nvPr/>
        </p:nvSpPr>
        <p:spPr>
          <a:xfrm>
            <a:off x="390250" y="3997000"/>
            <a:ext cx="2819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Fonte: db-engines.</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Popularidade</a:t>
            </a:r>
            <a:endParaRPr>
              <a:latin typeface="Arial"/>
              <a:ea typeface="Arial"/>
              <a:cs typeface="Arial"/>
              <a:sym typeface="Arial"/>
            </a:endParaRPr>
          </a:p>
        </p:txBody>
      </p:sp>
      <p:pic>
        <p:nvPicPr>
          <p:cNvPr id="104" name="Google Shape;104;p16"/>
          <p:cNvPicPr preferRelativeResize="0"/>
          <p:nvPr/>
        </p:nvPicPr>
        <p:blipFill>
          <a:blip r:embed="rId3">
            <a:alphaModFix/>
          </a:blip>
          <a:stretch>
            <a:fillRect/>
          </a:stretch>
        </p:blipFill>
        <p:spPr>
          <a:xfrm>
            <a:off x="193925" y="1052425"/>
            <a:ext cx="6349624" cy="3441550"/>
          </a:xfrm>
          <a:prstGeom prst="rect">
            <a:avLst/>
          </a:prstGeom>
          <a:noFill/>
          <a:ln>
            <a:noFill/>
          </a:ln>
        </p:spPr>
      </p:pic>
      <p:sp>
        <p:nvSpPr>
          <p:cNvPr id="105" name="Google Shape;105;p16"/>
          <p:cNvSpPr txBox="1"/>
          <p:nvPr/>
        </p:nvSpPr>
        <p:spPr>
          <a:xfrm>
            <a:off x="311700" y="4617375"/>
            <a:ext cx="2819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Fonte: db-engines.</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Classificação do Sistema</a:t>
            </a:r>
            <a:endParaRPr>
              <a:latin typeface="Arial"/>
              <a:ea typeface="Arial"/>
              <a:cs typeface="Arial"/>
              <a:sym typeface="Arial"/>
            </a:endParaRPr>
          </a:p>
        </p:txBody>
      </p:sp>
      <p:sp>
        <p:nvSpPr>
          <p:cNvPr id="111" name="Google Shape;111;p17"/>
          <p:cNvSpPr txBox="1"/>
          <p:nvPr>
            <p:ph idx="1" type="body"/>
          </p:nvPr>
        </p:nvSpPr>
        <p:spPr>
          <a:xfrm>
            <a:off x="311700" y="1553400"/>
            <a:ext cx="8520600" cy="23097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600">
                <a:latin typeface="Arial"/>
                <a:ea typeface="Arial"/>
                <a:cs typeface="Arial"/>
                <a:sym typeface="Arial"/>
              </a:rPr>
              <a:t>O sistema é focado em melhorar técnicas de desenvolvimento para banco de dados, assim como revisar as estruturas do banco de dados, não sofrendo influências externas que salvo de alterações no produto Microsoft SQL Server. </a:t>
            </a:r>
            <a:endParaRPr sz="1600">
              <a:latin typeface="Arial"/>
              <a:ea typeface="Arial"/>
              <a:cs typeface="Arial"/>
              <a:sym typeface="Arial"/>
            </a:endParaRPr>
          </a:p>
          <a:p>
            <a:pPr indent="457200" lvl="0" marL="0" rtl="0" algn="just">
              <a:spcBef>
                <a:spcPts val="1600"/>
              </a:spcBef>
              <a:spcAft>
                <a:spcPts val="1600"/>
              </a:spcAft>
              <a:buNone/>
            </a:pPr>
            <a:r>
              <a:rPr lang="pt-BR" sz="1600">
                <a:latin typeface="Arial"/>
                <a:ea typeface="Arial"/>
                <a:cs typeface="Arial"/>
                <a:sym typeface="Arial"/>
              </a:rPr>
              <a:t>O software foi desenvolvido para utilização da forma mais prática possível, apresentando componentes que dependem somente de si mesmos (evitando uso de programas externos), contando com funcionalidades gerais que </a:t>
            </a:r>
            <a:r>
              <a:rPr lang="pt-BR" sz="1600">
                <a:latin typeface="Arial"/>
                <a:ea typeface="Arial"/>
                <a:cs typeface="Arial"/>
                <a:sym typeface="Arial"/>
              </a:rPr>
              <a:t>atende</a:t>
            </a:r>
            <a:r>
              <a:rPr lang="pt-BR" sz="1600">
                <a:latin typeface="Arial"/>
                <a:ea typeface="Arial"/>
                <a:cs typeface="Arial"/>
                <a:sym typeface="Arial"/>
              </a:rPr>
              <a:t> diversos clientes, não sendo necessário alterações específicas por clientes.</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Classificação do Sistema</a:t>
            </a:r>
            <a:endParaRPr>
              <a:latin typeface="Arial"/>
              <a:ea typeface="Arial"/>
              <a:cs typeface="Arial"/>
              <a:sym typeface="Arial"/>
            </a:endParaRPr>
          </a:p>
        </p:txBody>
      </p:sp>
      <p:sp>
        <p:nvSpPr>
          <p:cNvPr id="117" name="Google Shape;117;p18"/>
          <p:cNvSpPr txBox="1"/>
          <p:nvPr>
            <p:ph idx="1" type="body"/>
          </p:nvPr>
        </p:nvSpPr>
        <p:spPr>
          <a:xfrm>
            <a:off x="311700" y="1569000"/>
            <a:ext cx="8520600" cy="20055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pt-BR" sz="1600">
                <a:latin typeface="Arial"/>
                <a:ea typeface="Arial"/>
                <a:cs typeface="Arial"/>
                <a:sym typeface="Arial"/>
              </a:rPr>
              <a:t>O programa pode ser utilizado tanto de forma temporária quanto de forma rotineira, pois o mesmo fornece atividades de monitoramento (sendo atividades diárias) e manutenções em pontos específicos no banco de dados, sendo que os mesmos podem acontecer </a:t>
            </a:r>
            <a:r>
              <a:rPr lang="pt-BR" sz="1600">
                <a:latin typeface="Arial"/>
                <a:ea typeface="Arial"/>
                <a:cs typeface="Arial"/>
                <a:sym typeface="Arial"/>
              </a:rPr>
              <a:t>esporadicamente. </a:t>
            </a:r>
            <a:endParaRPr sz="1600">
              <a:latin typeface="Arial"/>
              <a:ea typeface="Arial"/>
              <a:cs typeface="Arial"/>
              <a:sym typeface="Arial"/>
            </a:endParaRPr>
          </a:p>
          <a:p>
            <a:pPr indent="457200" lvl="0" marL="0" rtl="0" algn="just">
              <a:spcBef>
                <a:spcPts val="1600"/>
              </a:spcBef>
              <a:spcAft>
                <a:spcPts val="1600"/>
              </a:spcAft>
              <a:buNone/>
            </a:pPr>
            <a:r>
              <a:rPr lang="pt-BR" sz="1600">
                <a:latin typeface="Arial"/>
                <a:ea typeface="Arial"/>
                <a:cs typeface="Arial"/>
                <a:sym typeface="Arial"/>
              </a:rPr>
              <a:t>O sistema foi modelado de forma esquemática (diagramas e fluxogramas) e narrativa, visando atender o problema proposto.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Componentes do sistema</a:t>
            </a:r>
            <a:endParaRPr>
              <a:latin typeface="Arial"/>
              <a:ea typeface="Arial"/>
              <a:cs typeface="Arial"/>
              <a:sym typeface="Arial"/>
            </a:endParaRPr>
          </a:p>
        </p:txBody>
      </p:sp>
      <p:sp>
        <p:nvSpPr>
          <p:cNvPr id="123" name="Google Shape;123;p19"/>
          <p:cNvSpPr txBox="1"/>
          <p:nvPr>
            <p:ph idx="1" type="body"/>
          </p:nvPr>
        </p:nvSpPr>
        <p:spPr>
          <a:xfrm>
            <a:off x="311700" y="1419900"/>
            <a:ext cx="8520600" cy="230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600">
                <a:latin typeface="Arial"/>
                <a:ea typeface="Arial"/>
                <a:cs typeface="Arial"/>
                <a:sym typeface="Arial"/>
              </a:rPr>
              <a:t>◦ Hardware: roda em terminais simples por ser uma aplicação client server;</a:t>
            </a:r>
            <a:endParaRPr sz="1600">
              <a:latin typeface="Arial"/>
              <a:ea typeface="Arial"/>
              <a:cs typeface="Arial"/>
              <a:sym typeface="Arial"/>
            </a:endParaRPr>
          </a:p>
          <a:p>
            <a:pPr indent="0" lvl="0" marL="0" rtl="0" algn="just">
              <a:spcBef>
                <a:spcPts val="1600"/>
              </a:spcBef>
              <a:spcAft>
                <a:spcPts val="0"/>
              </a:spcAft>
              <a:buNone/>
            </a:pPr>
            <a:r>
              <a:rPr lang="pt-BR" sz="1600">
                <a:latin typeface="Arial"/>
                <a:ea typeface="Arial"/>
                <a:cs typeface="Arial"/>
                <a:sym typeface="Arial"/>
              </a:rPr>
              <a:t>◦ Software: desenvolvido em .net framework, operando em terminais windows;</a:t>
            </a:r>
            <a:endParaRPr sz="1600">
              <a:latin typeface="Arial"/>
              <a:ea typeface="Arial"/>
              <a:cs typeface="Arial"/>
              <a:sym typeface="Arial"/>
            </a:endParaRPr>
          </a:p>
          <a:p>
            <a:pPr indent="0" lvl="0" marL="0" rtl="0" algn="just">
              <a:spcBef>
                <a:spcPts val="1600"/>
              </a:spcBef>
              <a:spcAft>
                <a:spcPts val="0"/>
              </a:spcAft>
              <a:buNone/>
            </a:pPr>
            <a:r>
              <a:rPr lang="pt-BR" sz="1600">
                <a:latin typeface="Arial"/>
                <a:ea typeface="Arial"/>
                <a:cs typeface="Arial"/>
                <a:sym typeface="Arial"/>
              </a:rPr>
              <a:t>◦ Banco de dados: realiza o monitoramento em bancos SQL Server;</a:t>
            </a:r>
            <a:endParaRPr sz="1600">
              <a:latin typeface="Arial"/>
              <a:ea typeface="Arial"/>
              <a:cs typeface="Arial"/>
              <a:sym typeface="Arial"/>
            </a:endParaRPr>
          </a:p>
          <a:p>
            <a:pPr indent="0" lvl="0" marL="0" rtl="0" algn="just">
              <a:spcBef>
                <a:spcPts val="1600"/>
              </a:spcBef>
              <a:spcAft>
                <a:spcPts val="1600"/>
              </a:spcAft>
              <a:buNone/>
            </a:pPr>
            <a:r>
              <a:rPr lang="pt-BR" sz="1600">
                <a:latin typeface="Arial"/>
                <a:ea typeface="Arial"/>
                <a:cs typeface="Arial"/>
                <a:sym typeface="Arial"/>
              </a:rPr>
              <a:t>◦ Redes: não existem muitas transferências de dados, não necessitando de uma infraestrutura complexa;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Público alvo da aplicação</a:t>
            </a:r>
            <a:endParaRPr>
              <a:latin typeface="Arial"/>
              <a:ea typeface="Arial"/>
              <a:cs typeface="Arial"/>
              <a:sym typeface="Arial"/>
            </a:endParaRPr>
          </a:p>
        </p:txBody>
      </p:sp>
      <p:sp>
        <p:nvSpPr>
          <p:cNvPr id="129" name="Google Shape;129;p20"/>
          <p:cNvSpPr txBox="1"/>
          <p:nvPr>
            <p:ph idx="1" type="body"/>
          </p:nvPr>
        </p:nvSpPr>
        <p:spPr>
          <a:xfrm>
            <a:off x="311700" y="1862100"/>
            <a:ext cx="8520600" cy="11061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pt-BR" sz="1600">
                <a:latin typeface="Arial"/>
                <a:ea typeface="Arial"/>
                <a:cs typeface="Arial"/>
                <a:sym typeface="Arial"/>
              </a:rPr>
              <a:t>O aplicativo tem o objetivo de atingir analistas de banco de dados voltados para performance (atores), sendo </a:t>
            </a:r>
            <a:r>
              <a:rPr lang="pt-BR" sz="1600">
                <a:latin typeface="Arial"/>
                <a:ea typeface="Arial"/>
                <a:cs typeface="Arial"/>
                <a:sym typeface="Arial"/>
              </a:rPr>
              <a:t>utilizado</a:t>
            </a:r>
            <a:r>
              <a:rPr lang="pt-BR" sz="1600">
                <a:latin typeface="Arial"/>
                <a:ea typeface="Arial"/>
                <a:cs typeface="Arial"/>
                <a:sym typeface="Arial"/>
              </a:rPr>
              <a:t> somente no nível operacional do analista, visando facilitar o dia-a-dia.</a:t>
            </a:r>
            <a:endParaRPr sz="1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Arial"/>
                <a:ea typeface="Arial"/>
                <a:cs typeface="Arial"/>
                <a:sym typeface="Arial"/>
              </a:rPr>
              <a:t>Funcionalidades</a:t>
            </a:r>
            <a:endParaRPr>
              <a:latin typeface="Arial"/>
              <a:ea typeface="Arial"/>
              <a:cs typeface="Arial"/>
              <a:sym typeface="Arial"/>
            </a:endParaRPr>
          </a:p>
        </p:txBody>
      </p:sp>
      <p:sp>
        <p:nvSpPr>
          <p:cNvPr id="135" name="Google Shape;135;p21"/>
          <p:cNvSpPr txBox="1"/>
          <p:nvPr>
            <p:ph idx="1" type="body"/>
          </p:nvPr>
        </p:nvSpPr>
        <p:spPr>
          <a:xfrm>
            <a:off x="311700" y="1229875"/>
            <a:ext cx="8520600" cy="717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1600">
                <a:latin typeface="Arial"/>
                <a:ea typeface="Arial"/>
                <a:cs typeface="Arial"/>
                <a:sym typeface="Arial"/>
              </a:rPr>
              <a:t>O sistema conta com relatórios de </a:t>
            </a:r>
            <a:r>
              <a:rPr i="1" lang="pt-BR" sz="1600">
                <a:latin typeface="Arial"/>
                <a:ea typeface="Arial"/>
                <a:cs typeface="Arial"/>
                <a:sym typeface="Arial"/>
              </a:rPr>
              <a:t>checkup </a:t>
            </a:r>
            <a:r>
              <a:rPr lang="pt-BR" sz="1600">
                <a:latin typeface="Arial"/>
                <a:ea typeface="Arial"/>
                <a:cs typeface="Arial"/>
                <a:sym typeface="Arial"/>
              </a:rPr>
              <a:t>do banco de dados, mostrando pontos a serem melhorados.</a:t>
            </a:r>
            <a:endParaRPr sz="1600">
              <a:latin typeface="Arial"/>
              <a:ea typeface="Arial"/>
              <a:cs typeface="Arial"/>
              <a:sym typeface="Arial"/>
            </a:endParaRPr>
          </a:p>
        </p:txBody>
      </p:sp>
      <p:pic>
        <p:nvPicPr>
          <p:cNvPr id="136" name="Google Shape;136;p21"/>
          <p:cNvPicPr preferRelativeResize="0"/>
          <p:nvPr/>
        </p:nvPicPr>
        <p:blipFill>
          <a:blip r:embed="rId3">
            <a:alphaModFix/>
          </a:blip>
          <a:stretch>
            <a:fillRect/>
          </a:stretch>
        </p:blipFill>
        <p:spPr>
          <a:xfrm>
            <a:off x="353375" y="2006326"/>
            <a:ext cx="8103953" cy="1786075"/>
          </a:xfrm>
          <a:prstGeom prst="rect">
            <a:avLst/>
          </a:prstGeom>
          <a:noFill/>
          <a:ln>
            <a:noFill/>
          </a:ln>
        </p:spPr>
      </p:pic>
      <p:sp>
        <p:nvSpPr>
          <p:cNvPr id="137" name="Google Shape;137;p21"/>
          <p:cNvSpPr txBox="1"/>
          <p:nvPr/>
        </p:nvSpPr>
        <p:spPr>
          <a:xfrm>
            <a:off x="353375" y="3851250"/>
            <a:ext cx="45231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Fonte: inside-sqlserver.</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