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59" r:id="rId6"/>
    <p:sldId id="270" r:id="rId7"/>
    <p:sldId id="262" r:id="rId8"/>
    <p:sldId id="263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53" d="100"/>
          <a:sy n="53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27" cy="464343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72311"/>
            <a:ext cx="14716127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  <a:lvl2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2pPr>
            <a:lvl3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3pPr>
            <a:lvl4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4pPr>
            <a:lvl5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8947546"/>
            <a:ext cx="14716127" cy="66079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"/>
              </a:defRPr>
            </a:lvl1pPr>
            <a:lvl2pPr marL="839610" indent="-395111" algn="ctr">
              <a:spcBef>
                <a:spcPts val="0"/>
              </a:spcBef>
              <a:defRPr sz="3200">
                <a:latin typeface="+mn-lt"/>
                <a:ea typeface="+mn-ea"/>
                <a:cs typeface="+mn-cs"/>
                <a:sym typeface="Helvetica"/>
              </a:defRPr>
            </a:lvl2pPr>
            <a:lvl3pPr marL="1284110" indent="-395110" algn="ctr">
              <a:spcBef>
                <a:spcPts val="0"/>
              </a:spcBef>
              <a:defRPr sz="3200">
                <a:latin typeface="+mn-lt"/>
                <a:ea typeface="+mn-ea"/>
                <a:cs typeface="+mn-cs"/>
                <a:sym typeface="Helvetica"/>
              </a:defRPr>
            </a:lvl3pPr>
            <a:lvl4pPr marL="1728610" indent="-395110" algn="ctr">
              <a:spcBef>
                <a:spcPts val="0"/>
              </a:spcBef>
              <a:defRPr sz="3200">
                <a:latin typeface="+mn-lt"/>
                <a:ea typeface="+mn-ea"/>
                <a:cs typeface="+mn-cs"/>
                <a:sym typeface="Helvetica"/>
              </a:defRPr>
            </a:lvl4pPr>
            <a:lvl5pPr marL="2173110" indent="-395110" algn="ctr">
              <a:spcBef>
                <a:spcPts val="0"/>
              </a:spcBef>
              <a:defRPr sz="32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Rectangle"/>
          <p:cNvSpPr>
            <a:spLocks noGrp="1"/>
          </p:cNvSpPr>
          <p:nvPr>
            <p:ph type="body" sz="quarter" idx="13"/>
          </p:nvPr>
        </p:nvSpPr>
        <p:spPr>
          <a:xfrm>
            <a:off x="4833937" y="6000353"/>
            <a:ext cx="14716128" cy="965202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5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5307210" y="892967"/>
            <a:ext cx="13751721" cy="832247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7" cy="2000252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519296"/>
            <a:ext cx="14716127" cy="158948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  <a:lvl2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2pPr>
            <a:lvl3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3pPr>
            <a:lvl4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4pPr>
            <a:lvl5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93389" y="13001625"/>
            <a:ext cx="579363" cy="60007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4833937" y="4536280"/>
            <a:ext cx="14716127" cy="464343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2495609" y="892967"/>
            <a:ext cx="7500939" cy="115728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4387453" y="892967"/>
            <a:ext cx="7500939" cy="5607846"/>
          </a:xfrm>
          <a:prstGeom prst="rect">
            <a:avLst/>
          </a:prstGeom>
        </p:spPr>
        <p:txBody>
          <a:bodyPr anchor="b"/>
          <a:lstStyle>
            <a:lvl1pPr>
              <a:defRPr sz="84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97264"/>
            <a:ext cx="7500939" cy="576858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1pPr>
            <a:lvl2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2pPr>
            <a:lvl3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3pPr>
            <a:lvl4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4pPr>
            <a:lvl5pPr marL="0" indent="0" algn="ctr">
              <a:spcBef>
                <a:spcPts val="0"/>
              </a:spcBef>
              <a:buSzTx/>
              <a:buNone/>
              <a:defRPr sz="6400" b="1" cap="all">
                <a:solidFill>
                  <a:srgbClr val="393939"/>
                </a:solidFill>
                <a:latin typeface="Avenir Next Condensed"/>
                <a:ea typeface="Avenir Next Condensed"/>
                <a:cs typeface="Avenir Next Condensed"/>
                <a:sym typeface="Avenir Next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14709" y="12133857"/>
            <a:ext cx="579363" cy="6000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quarter" idx="13"/>
          </p:nvPr>
        </p:nvSpPr>
        <p:spPr>
          <a:xfrm>
            <a:off x="12495609" y="3661171"/>
            <a:ext cx="7500939" cy="884039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61171"/>
            <a:ext cx="7500939" cy="8840393"/>
          </a:xfrm>
          <a:prstGeom prst="rect">
            <a:avLst/>
          </a:prstGeom>
        </p:spPr>
        <p:txBody>
          <a:bodyPr/>
          <a:lstStyle>
            <a:lvl1pPr marL="465363" indent="-465363">
              <a:spcBef>
                <a:spcPts val="4500"/>
              </a:spcBef>
              <a:defRPr sz="38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808263" indent="-465363">
              <a:spcBef>
                <a:spcPts val="4500"/>
              </a:spcBef>
              <a:defRPr sz="38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51164" indent="-465363">
              <a:spcBef>
                <a:spcPts val="4500"/>
              </a:spcBef>
              <a:defRPr sz="38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494064" indent="-465364">
              <a:spcBef>
                <a:spcPts val="4500"/>
              </a:spcBef>
              <a:defRPr sz="38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1836964" indent="-465364">
              <a:spcBef>
                <a:spcPts val="4500"/>
              </a:spcBef>
              <a:defRPr sz="38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1785936"/>
            <a:ext cx="15609094" cy="101441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9" cy="5304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2504353" y="1250155"/>
            <a:ext cx="7500940" cy="530423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4387453" y="1250155"/>
            <a:ext cx="7500939" cy="1121569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3610166" y="3962400"/>
            <a:ext cx="9550401" cy="975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93389" y="13010554"/>
            <a:ext cx="579363" cy="6000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lvl1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Avenir Next Condensed"/>
          <a:ea typeface="Avenir Next Condensed"/>
          <a:cs typeface="Avenir Next Condensed"/>
          <a:sym typeface="Avenir Next Condensed"/>
        </a:defRPr>
      </a:lvl1pPr>
      <a:lvl2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Avenir Next Condensed"/>
          <a:ea typeface="Avenir Next Condensed"/>
          <a:cs typeface="Avenir Next Condensed"/>
          <a:sym typeface="Avenir Next Condensed"/>
        </a:defRPr>
      </a:lvl2pPr>
      <a:lvl3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Avenir Next Condensed"/>
          <a:ea typeface="Avenir Next Condensed"/>
          <a:cs typeface="Avenir Next Condensed"/>
          <a:sym typeface="Avenir Next Condensed"/>
        </a:defRPr>
      </a:lvl3pPr>
      <a:lvl4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Avenir Next Condensed"/>
          <a:ea typeface="Avenir Next Condensed"/>
          <a:cs typeface="Avenir Next Condensed"/>
          <a:sym typeface="Avenir Next Condensed"/>
        </a:defRPr>
      </a:lvl4pPr>
      <a:lvl5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Avenir Next Condensed"/>
          <a:ea typeface="Avenir Next Condensed"/>
          <a:cs typeface="Avenir Next Condensed"/>
          <a:sym typeface="Avenir Next Condensed"/>
        </a:defRPr>
      </a:lvl5pPr>
      <a:lvl6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Avenir Next Condensed"/>
          <a:ea typeface="Avenir Next Condensed"/>
          <a:cs typeface="Avenir Next Condensed"/>
          <a:sym typeface="Avenir Next Condensed"/>
        </a:defRPr>
      </a:lvl6pPr>
      <a:lvl7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Avenir Next Condensed"/>
          <a:ea typeface="Avenir Next Condensed"/>
          <a:cs typeface="Avenir Next Condensed"/>
          <a:sym typeface="Avenir Next Condensed"/>
        </a:defRPr>
      </a:lvl7pPr>
      <a:lvl8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Avenir Next Condensed"/>
          <a:ea typeface="Avenir Next Condensed"/>
          <a:cs typeface="Avenir Next Condensed"/>
          <a:sym typeface="Avenir Next Condensed"/>
        </a:defRPr>
      </a:lvl8pPr>
      <a:lvl9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Avenir Next Condensed"/>
          <a:ea typeface="Avenir Next Condensed"/>
          <a:cs typeface="Avenir Next Condensed"/>
          <a:sym typeface="Avenir Next Condensed"/>
        </a:defRPr>
      </a:lvl9pPr>
    </p:titleStyle>
    <p:bodyStyle>
      <a:lvl1pPr marL="617361" marR="0" indent="-617361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"/>
          <a:ea typeface="Geneva"/>
          <a:cs typeface="Geneva"/>
          <a:sym typeface="Geneva"/>
        </a:defRPr>
      </a:lvl1pPr>
      <a:lvl2pPr marL="1061860" marR="0" indent="-617361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"/>
          <a:ea typeface="Geneva"/>
          <a:cs typeface="Geneva"/>
          <a:sym typeface="Geneva"/>
        </a:defRPr>
      </a:lvl2pPr>
      <a:lvl3pPr marL="1506360" marR="0" indent="-617360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"/>
          <a:ea typeface="Geneva"/>
          <a:cs typeface="Geneva"/>
          <a:sym typeface="Geneva"/>
        </a:defRPr>
      </a:lvl3pPr>
      <a:lvl4pPr marL="1950860" marR="0" indent="-617360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"/>
          <a:ea typeface="Geneva"/>
          <a:cs typeface="Geneva"/>
          <a:sym typeface="Geneva"/>
        </a:defRPr>
      </a:lvl4pPr>
      <a:lvl5pPr marL="2395360" marR="0" indent="-617360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"/>
          <a:ea typeface="Geneva"/>
          <a:cs typeface="Geneva"/>
          <a:sym typeface="Geneva"/>
        </a:defRPr>
      </a:lvl5pPr>
      <a:lvl6pPr marL="2839860" marR="0" indent="-617360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"/>
          <a:ea typeface="Geneva"/>
          <a:cs typeface="Geneva"/>
          <a:sym typeface="Geneva"/>
        </a:defRPr>
      </a:lvl6pPr>
      <a:lvl7pPr marL="3284361" marR="0" indent="-617360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"/>
          <a:ea typeface="Geneva"/>
          <a:cs typeface="Geneva"/>
          <a:sym typeface="Geneva"/>
        </a:defRPr>
      </a:lvl7pPr>
      <a:lvl8pPr marL="3728861" marR="0" indent="-617360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"/>
          <a:ea typeface="Geneva"/>
          <a:cs typeface="Geneva"/>
          <a:sym typeface="Geneva"/>
        </a:defRPr>
      </a:lvl8pPr>
      <a:lvl9pPr marL="4173361" marR="0" indent="-617361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Geneva"/>
          <a:ea typeface="Geneva"/>
          <a:cs typeface="Geneva"/>
          <a:sym typeface="Geneva"/>
        </a:defRPr>
      </a:lvl9pPr>
    </p:bodyStyle>
    <p:otherStyle>
      <a:lvl1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payment-request/issues/327" TargetMode="External"/><Relationship Id="rId4" Type="http://schemas.openxmlformats.org/officeDocument/2006/relationships/hyperlink" Target="https://github.com/w3c/payment-request/issues/301" TargetMode="External"/><Relationship Id="rId5" Type="http://schemas.openxmlformats.org/officeDocument/2006/relationships/hyperlink" Target="https://github.com/w3c/payment-request/issues/613" TargetMode="External"/><Relationship Id="rId6" Type="http://schemas.openxmlformats.org/officeDocument/2006/relationships/hyperlink" Target="https://github.com/w3c/payment-request/issues/600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payment-request/issues/29" TargetMode="External"/><Relationship Id="rId4" Type="http://schemas.openxmlformats.org/officeDocument/2006/relationships/hyperlink" Target="https://github.com/w3c/payment-request/issues/3" TargetMode="External"/><Relationship Id="rId5" Type="http://schemas.openxmlformats.org/officeDocument/2006/relationships/hyperlink" Target="https://github.com/w3c/payment-request/issues/27" TargetMode="External"/><Relationship Id="rId6" Type="http://schemas.openxmlformats.org/officeDocument/2006/relationships/hyperlink" Target="https://github.com/w3c/payment-request/issues/550" TargetMode="External"/><Relationship Id="rId7" Type="http://schemas.openxmlformats.org/officeDocument/2006/relationships/hyperlink" Target="https://github.com/w3c/payment-request/issues/639" TargetMode="External"/><Relationship Id="rId8" Type="http://schemas.openxmlformats.org/officeDocument/2006/relationships/hyperlink" Target="https://github.com/w3c/payment-request/issues/592" TargetMode="External"/><Relationship Id="rId9" Type="http://schemas.openxmlformats.org/officeDocument/2006/relationships/hyperlink" Target="https://github.com/w3c/payment-request/issues/225" TargetMode="External"/><Relationship Id="rId10" Type="http://schemas.openxmlformats.org/officeDocument/2006/relationships/hyperlink" Target="https://github.com/w3c/payment-request/issues/537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payment-request/issues/473" TargetMode="External"/><Relationship Id="rId4" Type="http://schemas.openxmlformats.org/officeDocument/2006/relationships/hyperlink" Target="https://github.com/w3c/payment-request/issues/470" TargetMode="External"/><Relationship Id="rId5" Type="http://schemas.openxmlformats.org/officeDocument/2006/relationships/hyperlink" Target="https://github.com/w3c/payment-request/issues/5" TargetMode="External"/><Relationship Id="rId6" Type="http://schemas.openxmlformats.org/officeDocument/2006/relationships/hyperlink" Target="https://github.com/w3c/payment-request/issues/614" TargetMode="External"/><Relationship Id="rId7" Type="http://schemas.openxmlformats.org/officeDocument/2006/relationships/hyperlink" Target="https://github.com/w3c/payment-request/issues/548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payment-request/issues/291" TargetMode="External"/><Relationship Id="rId4" Type="http://schemas.openxmlformats.org/officeDocument/2006/relationships/hyperlink" Target="https://github.com/w3c/payment-request/issues/31" TargetMode="External"/><Relationship Id="rId5" Type="http://schemas.openxmlformats.org/officeDocument/2006/relationships/hyperlink" Target="https://github.com/w3c/payment-request/issues/113" TargetMode="External"/><Relationship Id="rId6" Type="http://schemas.openxmlformats.org/officeDocument/2006/relationships/hyperlink" Target="https://github.com/w3c/payment-request/issues/389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w3c/payment-request/issues/633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hyperlink" Target="https://github.com/w3c/payment-request/issues/237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hyperlink" Target="https://github.com/w3c/payment-request/issues/14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ayment Apps - Ian Jacobs"/>
          <p:cNvSpPr txBox="1">
            <a:spLocks noGrp="1"/>
          </p:cNvSpPr>
          <p:nvPr>
            <p:ph type="subTitle" sz="quarter" idx="1"/>
          </p:nvPr>
        </p:nvSpPr>
        <p:spPr>
          <a:xfrm>
            <a:off x="4833937" y="321467"/>
            <a:ext cx="14716128" cy="158948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1D457A"/>
                </a:solidFill>
              </a:defRPr>
            </a:lvl1pPr>
          </a:lstStyle>
          <a:p>
            <a:r>
              <a:rPr lang="en-US" dirty="0" smtClean="0"/>
              <a:t>PR API </a:t>
            </a:r>
            <a:r>
              <a:rPr lang="mr-IN" dirty="0" smtClean="0"/>
              <a:t>–</a:t>
            </a:r>
            <a:r>
              <a:rPr lang="en-US" dirty="0" smtClean="0"/>
              <a:t> What next? </a:t>
            </a:r>
            <a:r>
              <a:rPr lang="mr-IN" dirty="0" smtClean="0"/>
              <a:t>–</a:t>
            </a:r>
            <a:r>
              <a:rPr lang="en-US" dirty="0" smtClean="0"/>
              <a:t> Adrian Hope-Bailie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Quick Status"/>
          <p:cNvSpPr txBox="1">
            <a:spLocks noGrp="1"/>
          </p:cNvSpPr>
          <p:nvPr>
            <p:ph type="title"/>
          </p:nvPr>
        </p:nvSpPr>
        <p:spPr>
          <a:xfrm>
            <a:off x="2801937" y="625077"/>
            <a:ext cx="18780126" cy="221138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Themes</a:t>
            </a:r>
            <a:endParaRPr dirty="0"/>
          </a:p>
        </p:txBody>
      </p:sp>
      <p:sp>
        <p:nvSpPr>
          <p:cNvPr id="122" name="Payment Handler API published as FPWD 18 May 2017…"/>
          <p:cNvSpPr txBox="1">
            <a:spLocks noGrp="1"/>
          </p:cNvSpPr>
          <p:nvPr>
            <p:ph type="body" idx="1"/>
          </p:nvPr>
        </p:nvSpPr>
        <p:spPr>
          <a:xfrm>
            <a:off x="2806700" y="3454696"/>
            <a:ext cx="18770600" cy="846928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defTabSz="525779">
              <a:spcBef>
                <a:spcPts val="3700"/>
              </a:spcBef>
              <a:buFont typeface="+mj-lt"/>
              <a:buAutoNum type="arabicPeriod"/>
              <a:defRPr sz="3200"/>
            </a:pPr>
            <a:r>
              <a:rPr lang="en-US" sz="5400" dirty="0"/>
              <a:t> Best Practice</a:t>
            </a:r>
          </a:p>
          <a:p>
            <a:pPr marL="514350" indent="-514350" defTabSz="525779">
              <a:spcBef>
                <a:spcPts val="3700"/>
              </a:spcBef>
              <a:buFont typeface="+mj-lt"/>
              <a:buAutoNum type="arabicPeriod"/>
              <a:defRPr sz="3200"/>
            </a:pPr>
            <a:r>
              <a:rPr lang="en-US" sz="5400" dirty="0" smtClean="0"/>
              <a:t> API and data models</a:t>
            </a:r>
            <a:endParaRPr lang="en-US" sz="5400" dirty="0"/>
          </a:p>
          <a:p>
            <a:pPr marL="514350" indent="-514350" defTabSz="525779">
              <a:spcBef>
                <a:spcPts val="3700"/>
              </a:spcBef>
              <a:buFont typeface="+mj-lt"/>
              <a:buAutoNum type="arabicPeriod"/>
              <a:defRPr sz="3200"/>
            </a:pPr>
            <a:r>
              <a:rPr lang="en-US" sz="5400" dirty="0" smtClean="0"/>
              <a:t> API flow and extensibility</a:t>
            </a:r>
          </a:p>
          <a:p>
            <a:pPr marL="514350" indent="-514350" defTabSz="525779">
              <a:spcBef>
                <a:spcPts val="3700"/>
              </a:spcBef>
              <a:buFont typeface="+mj-lt"/>
              <a:buAutoNum type="arabicPeriod"/>
              <a:defRPr sz="3200"/>
            </a:pPr>
            <a:r>
              <a:rPr lang="en-US" sz="5400" dirty="0" smtClean="0"/>
              <a:t> Business </a:t>
            </a:r>
            <a:r>
              <a:rPr lang="en-US" sz="5400" dirty="0"/>
              <a:t>Requirements</a:t>
            </a:r>
          </a:p>
          <a:p>
            <a:pPr marL="514350" indent="-514350" defTabSz="525779">
              <a:spcBef>
                <a:spcPts val="3700"/>
              </a:spcBef>
              <a:buFont typeface="+mj-lt"/>
              <a:buAutoNum type="arabicPeriod"/>
              <a:defRPr sz="3200"/>
            </a:pPr>
            <a:r>
              <a:rPr lang="en-US" sz="5400" dirty="0" smtClean="0"/>
              <a:t> Out of Scope?</a:t>
            </a:r>
          </a:p>
          <a:p>
            <a:pPr marL="514350" indent="-514350" defTabSz="525779">
              <a:spcBef>
                <a:spcPts val="3700"/>
              </a:spcBef>
              <a:buFont typeface="+mj-lt"/>
              <a:buAutoNum type="arabicPeriod"/>
              <a:defRPr sz="3200"/>
            </a:pPr>
            <a:r>
              <a:rPr lang="en-US" sz="5400" dirty="0" smtClean="0"/>
              <a:t> Still to come</a:t>
            </a:r>
            <a:r>
              <a:rPr lang="mr-IN" sz="5400" dirty="0" smtClean="0"/>
              <a:t>…</a:t>
            </a:r>
            <a:endParaRPr lang="en-US" sz="5400" dirty="0" smtClean="0"/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23566656" y="12565657"/>
            <a:ext cx="367469" cy="6000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roposal for abort() Delegation"/>
          <p:cNvSpPr txBox="1">
            <a:spLocks noGrp="1"/>
          </p:cNvSpPr>
          <p:nvPr>
            <p:ph type="title"/>
          </p:nvPr>
        </p:nvSpPr>
        <p:spPr>
          <a:xfrm>
            <a:off x="2801937" y="625077"/>
            <a:ext cx="18780126" cy="2211389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US" dirty="0" smtClean="0"/>
              <a:t>Best Practice</a:t>
            </a:r>
            <a:endParaRPr dirty="0"/>
          </a:p>
        </p:txBody>
      </p:sp>
      <p:sp>
        <p:nvSpPr>
          <p:cNvPr id="138" name="Pull request 207 specifies abort() delegation via an AbortPaymentEvent.…"/>
          <p:cNvSpPr txBox="1">
            <a:spLocks noGrp="1"/>
          </p:cNvSpPr>
          <p:nvPr>
            <p:ph type="body" idx="1"/>
          </p:nvPr>
        </p:nvSpPr>
        <p:spPr>
          <a:xfrm>
            <a:off x="2425700" y="3505496"/>
            <a:ext cx="18770600" cy="8469282"/>
          </a:xfrm>
          <a:prstGeom prst="rect">
            <a:avLst/>
          </a:prstGeom>
          <a:ln w="12700">
            <a:miter lim="400000"/>
          </a:ln>
        </p:spPr>
        <p:txBody>
          <a:bodyPr lIns="71436" tIns="71436" rIns="71436" bIns="71436" anchor="ctr">
            <a:normAutofit lnSpcReduction="10000"/>
          </a:bodyPr>
          <a:lstStyle/>
          <a:p>
            <a:pPr marL="567972" indent="-567972" defTabSz="755808">
              <a:spcBef>
                <a:spcPts val="5400"/>
              </a:spcBef>
            </a:pPr>
            <a:r>
              <a:rPr lang="en-US" sz="4600" dirty="0"/>
              <a:t>Internationalization</a:t>
            </a:r>
            <a:br>
              <a:rPr lang="en-US" sz="4600" dirty="0"/>
            </a:br>
            <a:r>
              <a:rPr lang="en-US" sz="4600" dirty="0">
                <a:hlinkClick r:id="rId3"/>
              </a:rPr>
              <a:t>https://</a:t>
            </a:r>
            <a:r>
              <a:rPr lang="en-US" sz="4600" dirty="0" smtClean="0">
                <a:hlinkClick r:id="rId3"/>
              </a:rPr>
              <a:t>github.com/w3c/payment-request/issues/327</a:t>
            </a:r>
            <a:endParaRPr lang="en-US" sz="4600" dirty="0" smtClean="0"/>
          </a:p>
          <a:p>
            <a:pPr marL="567972" indent="-567972" defTabSz="755808">
              <a:spcBef>
                <a:spcPts val="5400"/>
              </a:spcBef>
            </a:pPr>
            <a:r>
              <a:rPr lang="en-US" sz="4600" dirty="0" smtClean="0"/>
              <a:t>Use HTML definition of valid </a:t>
            </a:r>
            <a:r>
              <a:rPr lang="en-US" sz="4600" dirty="0"/>
              <a:t>monetary value</a:t>
            </a:r>
            <a:br>
              <a:rPr lang="en-US" sz="4600" dirty="0"/>
            </a:br>
            <a:r>
              <a:rPr lang="en-US" sz="4600" dirty="0">
                <a:hlinkClick r:id="rId4"/>
              </a:rPr>
              <a:t>https://</a:t>
            </a:r>
            <a:r>
              <a:rPr lang="en-US" sz="4600" dirty="0" smtClean="0">
                <a:hlinkClick r:id="rId4"/>
              </a:rPr>
              <a:t>github.com/w3c/payment-request/issues/301</a:t>
            </a:r>
            <a:endParaRPr lang="en-US" sz="4600" dirty="0" smtClean="0"/>
          </a:p>
          <a:p>
            <a:pPr marL="567972" indent="-567972" defTabSz="755808">
              <a:spcBef>
                <a:spcPts val="5400"/>
              </a:spcBef>
            </a:pPr>
            <a:r>
              <a:rPr lang="en-US" sz="4600" dirty="0" smtClean="0"/>
              <a:t>Provide a means to indicate that a request is for testing and get deterministic response</a:t>
            </a:r>
            <a:r>
              <a:rPr lang="en-US" sz="4600" dirty="0"/>
              <a:t/>
            </a:r>
            <a:br>
              <a:rPr lang="en-US" sz="4600" dirty="0"/>
            </a:br>
            <a:r>
              <a:rPr lang="en-US" sz="4600" dirty="0" smtClean="0">
                <a:hlinkClick r:id="rId5"/>
              </a:rPr>
              <a:t>https</a:t>
            </a:r>
            <a:r>
              <a:rPr lang="en-US" sz="4600" dirty="0">
                <a:hlinkClick r:id="rId5"/>
              </a:rPr>
              <a:t>://</a:t>
            </a:r>
            <a:r>
              <a:rPr lang="en-US" sz="4600" dirty="0" smtClean="0">
                <a:hlinkClick r:id="rId5"/>
              </a:rPr>
              <a:t>github.com/w3c/payment-request/issues/613</a:t>
            </a:r>
            <a:endParaRPr lang="en-US" sz="4600" dirty="0" smtClean="0"/>
          </a:p>
          <a:p>
            <a:pPr marL="567972" indent="-567972" defTabSz="755808">
              <a:spcBef>
                <a:spcPts val="5400"/>
              </a:spcBef>
            </a:pPr>
            <a:r>
              <a:rPr lang="en-US" sz="4600" dirty="0"/>
              <a:t>Integrate with Feature Policy</a:t>
            </a:r>
            <a:br>
              <a:rPr lang="en-US" sz="4600" dirty="0"/>
            </a:br>
            <a:r>
              <a:rPr lang="en-US" sz="4600" dirty="0">
                <a:hlinkClick r:id="rId6"/>
              </a:rPr>
              <a:t>https://</a:t>
            </a:r>
            <a:r>
              <a:rPr lang="en-US" sz="4600" dirty="0" smtClean="0">
                <a:hlinkClick r:id="rId6"/>
              </a:rPr>
              <a:t>github.com/w3c/payment-request/issues/600</a:t>
            </a:r>
            <a:endParaRPr lang="en-US" sz="4600" dirty="0"/>
          </a:p>
        </p:txBody>
      </p:sp>
      <p:sp>
        <p:nvSpPr>
          <p:cNvPr id="13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23566656" y="12565657"/>
            <a:ext cx="367469" cy="6000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apability Matching (157)"/>
          <p:cNvSpPr txBox="1">
            <a:spLocks noGrp="1"/>
          </p:cNvSpPr>
          <p:nvPr>
            <p:ph type="title"/>
          </p:nvPr>
        </p:nvSpPr>
        <p:spPr>
          <a:xfrm>
            <a:off x="2801937" y="625077"/>
            <a:ext cx="18780126" cy="221138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API and Data Models</a:t>
            </a:r>
            <a:endParaRPr dirty="0"/>
          </a:p>
        </p:txBody>
      </p:sp>
      <p:sp>
        <p:nvSpPr>
          <p:cNvPr id="126" name="Capability matching intends to improve user experience E.g., Basic Card matching on card types and networks…"/>
          <p:cNvSpPr txBox="1">
            <a:spLocks noGrp="1"/>
          </p:cNvSpPr>
          <p:nvPr>
            <p:ph type="body" idx="1"/>
          </p:nvPr>
        </p:nvSpPr>
        <p:spPr>
          <a:xfrm>
            <a:off x="2806700" y="3454696"/>
            <a:ext cx="18770600" cy="846928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475367" indent="-475367" defTabSz="632578">
              <a:spcBef>
                <a:spcPts val="4500"/>
              </a:spcBef>
              <a:defRPr sz="3850"/>
            </a:pPr>
            <a:r>
              <a:rPr lang="en-US" dirty="0" smtClean="0"/>
              <a:t>Multi-currency (multiple totals) or price per payment method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github.com/w3c/payment-request/issues/29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github.com/w3c/payment-request/issues/3</a:t>
            </a:r>
            <a:endParaRPr lang="en-US" dirty="0"/>
          </a:p>
          <a:p>
            <a:pPr marL="475367" indent="-475367" defTabSz="632578">
              <a:spcBef>
                <a:spcPts val="4500"/>
              </a:spcBef>
              <a:defRPr sz="3850"/>
            </a:pPr>
            <a:r>
              <a:rPr lang="en-US" dirty="0" smtClean="0"/>
              <a:t>Billing/Invoice address</a:t>
            </a:r>
            <a:br>
              <a:rPr lang="en-US" dirty="0" smtClean="0"/>
            </a:b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://github.com/w3c/payment-request/issues/27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github.com/w3c/payment-request/issues/550</a:t>
            </a:r>
            <a:endParaRPr lang="en-US" dirty="0" smtClean="0"/>
          </a:p>
          <a:p>
            <a:pPr marL="475367" indent="-475367" defTabSz="632578">
              <a:spcBef>
                <a:spcPts val="4500"/>
              </a:spcBef>
              <a:defRPr sz="3850"/>
            </a:pPr>
            <a:r>
              <a:rPr lang="en-US" dirty="0" smtClean="0"/>
              <a:t>Update </a:t>
            </a:r>
            <a:r>
              <a:rPr lang="en-US" dirty="0" err="1" smtClean="0"/>
              <a:t>PaymentRequest</a:t>
            </a:r>
            <a:r>
              <a:rPr lang="en-US" dirty="0" smtClean="0"/>
              <a:t> fields (total, methods </a:t>
            </a:r>
            <a:r>
              <a:rPr lang="en-US" dirty="0" err="1" smtClean="0"/>
              <a:t>etc</a:t>
            </a:r>
            <a:r>
              <a:rPr lang="en-US" dirty="0" smtClean="0"/>
              <a:t>) before calling show()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7"/>
              </a:rPr>
              <a:t>https://github.com/w3c/payment-request/issues/639</a:t>
            </a:r>
            <a:endParaRPr lang="en-US" dirty="0"/>
          </a:p>
          <a:p>
            <a:pPr marL="475367" indent="-475367" defTabSz="632578">
              <a:spcBef>
                <a:spcPts val="4500"/>
              </a:spcBef>
              <a:defRPr sz="3850"/>
            </a:pPr>
            <a:r>
              <a:rPr lang="en-US" dirty="0" smtClean="0"/>
              <a:t>Get </a:t>
            </a:r>
            <a:r>
              <a:rPr lang="en-US" dirty="0"/>
              <a:t>current details of PR?</a:t>
            </a:r>
            <a:br>
              <a:rPr lang="en-US" dirty="0"/>
            </a:b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github.com/w3c/payment-request/issues/592</a:t>
            </a:r>
            <a:endParaRPr lang="en-US" dirty="0" smtClean="0"/>
          </a:p>
          <a:p>
            <a:pPr marL="475367" indent="-475367" defTabSz="632578">
              <a:spcBef>
                <a:spcPts val="4500"/>
              </a:spcBef>
              <a:defRPr sz="3850"/>
            </a:pPr>
            <a:r>
              <a:rPr lang="en-US" dirty="0" smtClean="0"/>
              <a:t>Pass validation </a:t>
            </a:r>
            <a:r>
              <a:rPr lang="en-US" dirty="0"/>
              <a:t>errors </a:t>
            </a:r>
            <a:r>
              <a:rPr lang="en-US" dirty="0" smtClean="0"/>
              <a:t>or suggested address to </a:t>
            </a:r>
            <a:r>
              <a:rPr lang="en-US" dirty="0"/>
              <a:t>the payment sheet?</a:t>
            </a:r>
            <a:br>
              <a:rPr lang="en-US" dirty="0"/>
            </a:br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github.com/w3c/payment-request/issues/225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github.com/w3c/payment-request/issues/537</a:t>
            </a:r>
            <a:endParaRPr lang="en-US" dirty="0" smtClean="0"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23566656" y="12565657"/>
            <a:ext cx="367469" cy="6000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roposal for Capability Matching"/>
          <p:cNvSpPr txBox="1">
            <a:spLocks noGrp="1"/>
          </p:cNvSpPr>
          <p:nvPr>
            <p:ph type="title"/>
          </p:nvPr>
        </p:nvSpPr>
        <p:spPr>
          <a:xfrm>
            <a:off x="2801937" y="625077"/>
            <a:ext cx="18780126" cy="2211389"/>
          </a:xfrm>
          <a:prstGeom prst="rect">
            <a:avLst/>
          </a:prstGeom>
        </p:spPr>
        <p:txBody>
          <a:bodyPr/>
          <a:lstStyle/>
          <a:p>
            <a:pPr lvl="1" defTabSz="813315">
              <a:defRPr sz="11088"/>
            </a:pPr>
            <a:r>
              <a:rPr lang="en-US" dirty="0" smtClean="0"/>
              <a:t>API flow and Extensibility</a:t>
            </a:r>
            <a:endParaRPr dirty="0"/>
          </a:p>
        </p:txBody>
      </p:sp>
      <p:sp>
        <p:nvSpPr>
          <p:cNvPr id="130" name="Pull request 170 defines a hybrid approach to address privacy concerns. See details in example.…"/>
          <p:cNvSpPr txBox="1">
            <a:spLocks noGrp="1"/>
          </p:cNvSpPr>
          <p:nvPr>
            <p:ph type="body" idx="1"/>
          </p:nvPr>
        </p:nvSpPr>
        <p:spPr>
          <a:xfrm>
            <a:off x="2425700" y="3505496"/>
            <a:ext cx="18770600" cy="846928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537104" indent="-537104" defTabSz="714731">
              <a:spcBef>
                <a:spcPts val="5100"/>
              </a:spcBef>
              <a:defRPr sz="4350"/>
            </a:pPr>
            <a:r>
              <a:rPr lang="en-US" dirty="0" smtClean="0"/>
              <a:t>Handling </a:t>
            </a:r>
            <a:r>
              <a:rPr lang="en-US" dirty="0"/>
              <a:t>an abort</a:t>
            </a:r>
            <a:r>
              <a:rPr lang="en-US" dirty="0" smtClean="0"/>
              <a:t>? (APPS - delegating abort)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github.com/w3c/payment-request/issues/473</a:t>
            </a:r>
            <a:endParaRPr lang="en-US" dirty="0" smtClean="0"/>
          </a:p>
          <a:p>
            <a:pPr marL="537104" indent="-537104" defTabSz="714731">
              <a:spcBef>
                <a:spcPts val="5100"/>
              </a:spcBef>
              <a:defRPr sz="4350"/>
            </a:pPr>
            <a:r>
              <a:rPr lang="en-US" dirty="0" smtClean="0"/>
              <a:t>Exposing extension points/callbacks (APPS - Capability matching)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github.com/w3c/payment-request/issues/470</a:t>
            </a:r>
            <a:endParaRPr lang="en-US" dirty="0" smtClean="0"/>
          </a:p>
          <a:p>
            <a:pPr marL="537104" indent="-537104" defTabSz="714731">
              <a:spcBef>
                <a:spcPts val="5100"/>
              </a:spcBef>
              <a:defRPr sz="4350"/>
            </a:pPr>
            <a:r>
              <a:rPr lang="en-US" dirty="0" smtClean="0"/>
              <a:t>Passing data back to the app (before </a:t>
            </a:r>
            <a:r>
              <a:rPr lang="en-US" dirty="0"/>
              <a:t>complete())?</a:t>
            </a:r>
            <a:br>
              <a:rPr lang="en-US" dirty="0"/>
            </a:b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github.com/w3c/payment-request/issues/5</a:t>
            </a:r>
            <a:endParaRPr lang="en-US" dirty="0"/>
          </a:p>
          <a:p>
            <a:pPr marL="537104" indent="-537104" defTabSz="714731">
              <a:spcBef>
                <a:spcPts val="5100"/>
              </a:spcBef>
              <a:defRPr sz="4350"/>
            </a:pPr>
            <a:r>
              <a:rPr lang="en-US" dirty="0" smtClean="0"/>
              <a:t>Pre-filter </a:t>
            </a:r>
            <a:r>
              <a:rPr lang="en-US" dirty="0"/>
              <a:t>shipping (billing) </a:t>
            </a:r>
            <a:r>
              <a:rPr lang="en-US" dirty="0" smtClean="0"/>
              <a:t>addresses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github.com/w3c/payment-request/issues/614</a:t>
            </a:r>
            <a:endParaRPr lang="en-US" dirty="0" smtClean="0"/>
          </a:p>
          <a:p>
            <a:pPr marL="537104" indent="-537104" defTabSz="714731">
              <a:spcBef>
                <a:spcPts val="5100"/>
              </a:spcBef>
              <a:defRPr sz="4350"/>
            </a:pPr>
            <a:r>
              <a:rPr lang="en-US" dirty="0" smtClean="0"/>
              <a:t>Capture additional payer data</a:t>
            </a:r>
            <a:br>
              <a:rPr lang="en-US" dirty="0" smtClean="0"/>
            </a:br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github.com/w3c/payment-request/issues/548</a:t>
            </a:r>
            <a:endParaRPr lang="en-US" dirty="0" smtClean="0"/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23566656" y="12565657"/>
            <a:ext cx="367469" cy="6000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roposal for Capability Matching"/>
          <p:cNvSpPr txBox="1">
            <a:spLocks noGrp="1"/>
          </p:cNvSpPr>
          <p:nvPr>
            <p:ph type="title"/>
          </p:nvPr>
        </p:nvSpPr>
        <p:spPr>
          <a:xfrm>
            <a:off x="2801937" y="625077"/>
            <a:ext cx="18780126" cy="2211389"/>
          </a:xfrm>
          <a:prstGeom prst="rect">
            <a:avLst/>
          </a:prstGeom>
        </p:spPr>
        <p:txBody>
          <a:bodyPr/>
          <a:lstStyle/>
          <a:p>
            <a:pPr lvl="1" defTabSz="813315">
              <a:defRPr sz="11088"/>
            </a:pPr>
            <a:r>
              <a:rPr lang="en-US" dirty="0" smtClean="0"/>
              <a:t>Business Requirements</a:t>
            </a:r>
            <a:endParaRPr dirty="0"/>
          </a:p>
        </p:txBody>
      </p:sp>
      <p:sp>
        <p:nvSpPr>
          <p:cNvPr id="130" name="Pull request 170 defines a hybrid approach to address privacy concerns. See details in example.…"/>
          <p:cNvSpPr txBox="1">
            <a:spLocks noGrp="1"/>
          </p:cNvSpPr>
          <p:nvPr>
            <p:ph type="body" idx="1"/>
          </p:nvPr>
        </p:nvSpPr>
        <p:spPr>
          <a:xfrm>
            <a:off x="2425700" y="3505496"/>
            <a:ext cx="18770600" cy="846928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537104" indent="-537104" defTabSz="714731">
              <a:spcBef>
                <a:spcPts val="5100"/>
              </a:spcBef>
              <a:defRPr sz="4350"/>
            </a:pPr>
            <a:r>
              <a:rPr lang="en-US" dirty="0"/>
              <a:t>Support for payment </a:t>
            </a:r>
            <a:r>
              <a:rPr lang="en-US" dirty="0" smtClean="0"/>
              <a:t>pre-authorization (also </a:t>
            </a:r>
            <a:r>
              <a:rPr lang="en-US" smtClean="0"/>
              <a:t>recurring payments)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https://github.com/w3c/payment-request/issues/633</a:t>
            </a:r>
            <a:endParaRPr lang="en-US" dirty="0"/>
          </a:p>
          <a:p>
            <a:pPr marL="567972" indent="-567972" defTabSz="755808">
              <a:spcBef>
                <a:spcPts val="5400"/>
              </a:spcBef>
              <a:defRPr sz="4600"/>
            </a:pPr>
            <a:r>
              <a:rPr lang="en-US" dirty="0"/>
              <a:t>How can we provide guarantees about the origin and authenticity of the data?</a:t>
            </a:r>
            <a:br>
              <a:rPr lang="en-US" dirty="0"/>
            </a:br>
            <a:r>
              <a:rPr lang="en-US" dirty="0">
                <a:hlinkClick r:id="rId3"/>
              </a:rPr>
              <a:t>https://github.com/w3c/payment-request/issues/291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https://github.com/w3c/payment-request/issues/31</a:t>
            </a:r>
            <a:endParaRPr lang="en-US" dirty="0"/>
          </a:p>
          <a:p>
            <a:pPr marL="567972" indent="-567972" defTabSz="755808">
              <a:spcBef>
                <a:spcPts val="5400"/>
              </a:spcBef>
              <a:defRPr sz="4600"/>
            </a:pPr>
            <a:r>
              <a:rPr lang="en-US" dirty="0"/>
              <a:t>Do we need to deal with regulatory requirements related to proof of consent to pay?</a:t>
            </a:r>
            <a:br>
              <a:rPr lang="en-US" dirty="0"/>
            </a:b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github.com/w3c/payment-request/issues/113</a:t>
            </a:r>
            <a:endParaRPr lang="en-US" dirty="0" smtClean="0"/>
          </a:p>
          <a:p>
            <a:pPr marL="567972" indent="-567972" defTabSz="755808">
              <a:spcBef>
                <a:spcPts val="5400"/>
              </a:spcBef>
              <a:defRPr sz="4600"/>
            </a:pPr>
            <a:r>
              <a:rPr lang="en-US" dirty="0" smtClean="0"/>
              <a:t>How can we support “store pickup” in the API?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github.com/w3c/payment-request/issues/389</a:t>
            </a:r>
            <a:endParaRPr lang="en-US" dirty="0" smtClean="0"/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23566656" y="12565657"/>
            <a:ext cx="367469" cy="6000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613952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Display order of payment handlers (116)"/>
          <p:cNvSpPr txBox="1">
            <a:spLocks noGrp="1"/>
          </p:cNvSpPr>
          <p:nvPr>
            <p:ph type="title"/>
          </p:nvPr>
        </p:nvSpPr>
        <p:spPr>
          <a:xfrm>
            <a:off x="2801937" y="625077"/>
            <a:ext cx="18780126" cy="2211389"/>
          </a:xfrm>
          <a:prstGeom prst="rect">
            <a:avLst/>
          </a:prstGeom>
          <a:ln w="12700">
            <a:miter lim="400000"/>
          </a:ln>
        </p:spPr>
        <p:txBody>
          <a:bodyPr lIns="71436" tIns="71436" rIns="71436" bIns="71436" anchor="ctr">
            <a:normAutofit/>
          </a:bodyPr>
          <a:lstStyle/>
          <a:p>
            <a:r>
              <a:rPr lang="en-US" dirty="0"/>
              <a:t>Out of Scope?</a:t>
            </a:r>
            <a:endParaRPr dirty="0"/>
          </a:p>
        </p:txBody>
      </p:sp>
      <p:sp>
        <p:nvSpPr>
          <p:cNvPr id="142" name="Payment Request API no longer discusses payment method ordering.…"/>
          <p:cNvSpPr txBox="1">
            <a:spLocks noGrp="1"/>
          </p:cNvSpPr>
          <p:nvPr>
            <p:ph type="body" idx="1"/>
          </p:nvPr>
        </p:nvSpPr>
        <p:spPr>
          <a:xfrm>
            <a:off x="2806700" y="3454696"/>
            <a:ext cx="18770600" cy="8469282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US" sz="4000" dirty="0" smtClean="0"/>
              <a:t>Manipulation of available instruments by browser based </a:t>
            </a:r>
            <a:r>
              <a:rPr lang="en-US" sz="4000" dirty="0"/>
              <a:t>on heuristics</a:t>
            </a:r>
            <a:br>
              <a:rPr lang="en-US" sz="4000" dirty="0"/>
            </a:br>
            <a:r>
              <a:rPr lang="en-US" sz="4000" dirty="0">
                <a:hlinkClick r:id="rId3"/>
              </a:rPr>
              <a:t>https://</a:t>
            </a:r>
            <a:r>
              <a:rPr lang="en-US" sz="4000" dirty="0" smtClean="0">
                <a:hlinkClick r:id="rId3"/>
              </a:rPr>
              <a:t>github.com/w3c/payment-request/issues/237</a:t>
            </a:r>
            <a:endParaRPr lang="en-US" sz="4000" dirty="0" smtClean="0"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23566656" y="12565657"/>
            <a:ext cx="367469" cy="6000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roposals* for Display Order"/>
          <p:cNvSpPr txBox="1">
            <a:spLocks noGrp="1"/>
          </p:cNvSpPr>
          <p:nvPr>
            <p:ph type="title"/>
          </p:nvPr>
        </p:nvSpPr>
        <p:spPr>
          <a:xfrm>
            <a:off x="2801937" y="625077"/>
            <a:ext cx="18780126" cy="221138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Still to come</a:t>
            </a:r>
            <a:r>
              <a:rPr lang="mr-IN" dirty="0" smtClean="0"/>
              <a:t>…</a:t>
            </a:r>
            <a:endParaRPr dirty="0"/>
          </a:p>
        </p:txBody>
      </p:sp>
      <p:sp>
        <p:nvSpPr>
          <p:cNvPr id="146" name="Remain silent…"/>
          <p:cNvSpPr txBox="1">
            <a:spLocks noGrp="1"/>
          </p:cNvSpPr>
          <p:nvPr>
            <p:ph type="body" sz="half" idx="1"/>
          </p:nvPr>
        </p:nvSpPr>
        <p:spPr>
          <a:xfrm>
            <a:off x="2806700" y="3454696"/>
            <a:ext cx="18770600" cy="6806608"/>
          </a:xfrm>
          <a:prstGeom prst="rect">
            <a:avLst/>
          </a:prstGeom>
        </p:spPr>
        <p:txBody>
          <a:bodyPr/>
          <a:lstStyle/>
          <a:p>
            <a:pPr defTabSz="914400">
              <a:spcBef>
                <a:spcPts val="0"/>
              </a:spcBef>
              <a:buSzPct val="100000"/>
            </a:pPr>
            <a:r>
              <a:rPr lang="en-US" dirty="0" smtClean="0"/>
              <a:t>Discount codes and coupons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github.com/w3c/payment-request/issues/145</a:t>
            </a:r>
            <a:endParaRPr lang="en-US" dirty="0" smtClean="0"/>
          </a:p>
          <a:p>
            <a:pPr defTabSz="914400">
              <a:spcBef>
                <a:spcPts val="0"/>
              </a:spcBef>
              <a:buSzPct val="100000"/>
            </a:pPr>
            <a:endParaRPr lang="en-US" dirty="0" smtClean="0"/>
          </a:p>
          <a:p>
            <a:pPr defTabSz="914400">
              <a:spcBef>
                <a:spcPts val="0"/>
              </a:spcBef>
              <a:buSzPct val="100000"/>
            </a:pPr>
            <a:r>
              <a:rPr lang="en-US" dirty="0" smtClean="0"/>
              <a:t>Repeat Payments (Card on File)</a:t>
            </a:r>
            <a:endParaRPr dirty="0"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23566656" y="12565657"/>
            <a:ext cx="367469" cy="6000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106</Words>
  <Application>Microsoft Macintosh PowerPoint</Application>
  <PresentationFormat>Custom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Avenir Next Condensed</vt:lpstr>
      <vt:lpstr>Geneva</vt:lpstr>
      <vt:lpstr>Helvetica</vt:lpstr>
      <vt:lpstr>Helvetica Light</vt:lpstr>
      <vt:lpstr>Helvetica Neue</vt:lpstr>
      <vt:lpstr>White</vt:lpstr>
      <vt:lpstr>PowerPoint Presentation</vt:lpstr>
      <vt:lpstr>Themes</vt:lpstr>
      <vt:lpstr>Best Practice</vt:lpstr>
      <vt:lpstr>API and Data Models</vt:lpstr>
      <vt:lpstr>API flow and Extensibility</vt:lpstr>
      <vt:lpstr>Business Requirements</vt:lpstr>
      <vt:lpstr>Out of Scope?</vt:lpstr>
      <vt:lpstr>Still to come…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Adrian Hope-Bailie</cp:lastModifiedBy>
  <cp:revision>10</cp:revision>
  <dcterms:modified xsi:type="dcterms:W3CDTF">2017-11-06T13:33:11Z</dcterms:modified>
</cp:coreProperties>
</file>