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A73"/>
    <a:srgbClr val="065F90"/>
    <a:srgbClr val="0462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96404" autoAdjust="0"/>
  </p:normalViewPr>
  <p:slideViewPr>
    <p:cSldViewPr snapToGrid="0">
      <p:cViewPr varScale="1">
        <p:scale>
          <a:sx n="69" d="100"/>
          <a:sy n="69" d="100"/>
        </p:scale>
        <p:origin x="75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899BD08E-D2CA-42C2-AD00-61D497ABC46F}" type="datetimeFigureOut">
              <a:rPr lang="en-US" smtClean="0"/>
              <a:t>9/28/2022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D5A0753-B74E-4B56-80B7-E04FA69B86E1}" type="slidenum">
              <a:rPr lang="en-US" smtClean="0"/>
              <a:t>‹Nº›</a:t>
            </a:fld>
            <a:endParaRPr lang="en-US"/>
          </a:p>
        </p:txBody>
      </p:sp>
    </p:spTree>
    <p:extLst>
      <p:ext uri="{BB962C8B-B14F-4D97-AF65-F5344CB8AC3E}">
        <p14:creationId xmlns:p14="http://schemas.microsoft.com/office/powerpoint/2010/main" val="193814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99BD08E-D2CA-42C2-AD00-61D497ABC46F}" type="datetimeFigureOut">
              <a:rPr lang="en-US" smtClean="0"/>
              <a:t>9/28/2022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D5A0753-B74E-4B56-80B7-E04FA69B86E1}" type="slidenum">
              <a:rPr lang="en-US" smtClean="0"/>
              <a:t>‹Nº›</a:t>
            </a:fld>
            <a:endParaRPr lang="en-US"/>
          </a:p>
        </p:txBody>
      </p:sp>
    </p:spTree>
    <p:extLst>
      <p:ext uri="{BB962C8B-B14F-4D97-AF65-F5344CB8AC3E}">
        <p14:creationId xmlns:p14="http://schemas.microsoft.com/office/powerpoint/2010/main" val="234205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99BD08E-D2CA-42C2-AD00-61D497ABC46F}" type="datetimeFigureOut">
              <a:rPr lang="en-US" smtClean="0"/>
              <a:t>9/28/2022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D5A0753-B74E-4B56-80B7-E04FA69B86E1}" type="slidenum">
              <a:rPr lang="en-US" smtClean="0"/>
              <a:t>‹Nº›</a:t>
            </a:fld>
            <a:endParaRPr lang="en-US"/>
          </a:p>
        </p:txBody>
      </p:sp>
    </p:spTree>
    <p:extLst>
      <p:ext uri="{BB962C8B-B14F-4D97-AF65-F5344CB8AC3E}">
        <p14:creationId xmlns:p14="http://schemas.microsoft.com/office/powerpoint/2010/main" val="29865060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324" y="0"/>
            <a:ext cx="12173675" cy="6868339"/>
          </a:xfrm>
          <a:prstGeom prst="rect">
            <a:avLst/>
          </a:prstGeom>
        </p:spPr>
      </p:pic>
    </p:spTree>
    <p:extLst>
      <p:ext uri="{BB962C8B-B14F-4D97-AF65-F5344CB8AC3E}">
        <p14:creationId xmlns:p14="http://schemas.microsoft.com/office/powerpoint/2010/main" val="164209782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506372"/>
            <a:ext cx="12196275" cy="3351628"/>
          </a:xfrm>
          <a:prstGeom prst="rect">
            <a:avLst/>
          </a:prstGeom>
        </p:spPr>
      </p:pic>
    </p:spTree>
    <p:extLst>
      <p:ext uri="{BB962C8B-B14F-4D97-AF65-F5344CB8AC3E}">
        <p14:creationId xmlns:p14="http://schemas.microsoft.com/office/powerpoint/2010/main" val="1906513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99BD08E-D2CA-42C2-AD00-61D497ABC46F}" type="datetimeFigureOut">
              <a:rPr lang="en-US" smtClean="0"/>
              <a:t>9/28/2022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D5A0753-B74E-4B56-80B7-E04FA69B86E1}" type="slidenum">
              <a:rPr lang="en-US" smtClean="0"/>
              <a:t>‹Nº›</a:t>
            </a:fld>
            <a:endParaRPr lang="en-US"/>
          </a:p>
        </p:txBody>
      </p:sp>
    </p:spTree>
    <p:extLst>
      <p:ext uri="{BB962C8B-B14F-4D97-AF65-F5344CB8AC3E}">
        <p14:creationId xmlns:p14="http://schemas.microsoft.com/office/powerpoint/2010/main" val="12458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99BD08E-D2CA-42C2-AD00-61D497ABC46F}" type="datetimeFigureOut">
              <a:rPr lang="en-US" smtClean="0"/>
              <a:t>9/28/2022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D5A0753-B74E-4B56-80B7-E04FA69B86E1}" type="slidenum">
              <a:rPr lang="en-US" smtClean="0"/>
              <a:t>‹Nº›</a:t>
            </a:fld>
            <a:endParaRPr lang="en-US"/>
          </a:p>
        </p:txBody>
      </p:sp>
    </p:spTree>
    <p:extLst>
      <p:ext uri="{BB962C8B-B14F-4D97-AF65-F5344CB8AC3E}">
        <p14:creationId xmlns:p14="http://schemas.microsoft.com/office/powerpoint/2010/main" val="184115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899BD08E-D2CA-42C2-AD00-61D497ABC46F}" type="datetimeFigureOut">
              <a:rPr lang="en-US" smtClean="0"/>
              <a:t>9/28/2022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D5A0753-B74E-4B56-80B7-E04FA69B86E1}" type="slidenum">
              <a:rPr lang="en-US" smtClean="0"/>
              <a:t>‹Nº›</a:t>
            </a:fld>
            <a:endParaRPr lang="en-US"/>
          </a:p>
        </p:txBody>
      </p:sp>
    </p:spTree>
    <p:extLst>
      <p:ext uri="{BB962C8B-B14F-4D97-AF65-F5344CB8AC3E}">
        <p14:creationId xmlns:p14="http://schemas.microsoft.com/office/powerpoint/2010/main" val="77762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899BD08E-D2CA-42C2-AD00-61D497ABC46F}" type="datetimeFigureOut">
              <a:rPr lang="en-US" smtClean="0"/>
              <a:t>9/28/2022</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D5A0753-B74E-4B56-80B7-E04FA69B86E1}" type="slidenum">
              <a:rPr lang="en-US" smtClean="0"/>
              <a:t>‹Nº›</a:t>
            </a:fld>
            <a:endParaRPr lang="en-US"/>
          </a:p>
        </p:txBody>
      </p:sp>
    </p:spTree>
    <p:extLst>
      <p:ext uri="{BB962C8B-B14F-4D97-AF65-F5344CB8AC3E}">
        <p14:creationId xmlns:p14="http://schemas.microsoft.com/office/powerpoint/2010/main" val="126245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899BD08E-D2CA-42C2-AD00-61D497ABC46F}" type="datetimeFigureOut">
              <a:rPr lang="en-US" smtClean="0"/>
              <a:t>9/28/2022</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D5A0753-B74E-4B56-80B7-E04FA69B86E1}" type="slidenum">
              <a:rPr lang="en-US" smtClean="0"/>
              <a:t>‹Nº›</a:t>
            </a:fld>
            <a:endParaRPr lang="en-US"/>
          </a:p>
        </p:txBody>
      </p:sp>
    </p:spTree>
    <p:extLst>
      <p:ext uri="{BB962C8B-B14F-4D97-AF65-F5344CB8AC3E}">
        <p14:creationId xmlns:p14="http://schemas.microsoft.com/office/powerpoint/2010/main" val="105917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99BD08E-D2CA-42C2-AD00-61D497ABC46F}" type="datetimeFigureOut">
              <a:rPr lang="en-US" smtClean="0"/>
              <a:t>9/28/2022</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D5A0753-B74E-4B56-80B7-E04FA69B86E1}" type="slidenum">
              <a:rPr lang="en-US" smtClean="0"/>
              <a:t>‹Nº›</a:t>
            </a:fld>
            <a:endParaRPr lang="en-US"/>
          </a:p>
        </p:txBody>
      </p:sp>
    </p:spTree>
    <p:extLst>
      <p:ext uri="{BB962C8B-B14F-4D97-AF65-F5344CB8AC3E}">
        <p14:creationId xmlns:p14="http://schemas.microsoft.com/office/powerpoint/2010/main" val="20774352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99BD08E-D2CA-42C2-AD00-61D497ABC46F}" type="datetimeFigureOut">
              <a:rPr lang="en-US" smtClean="0"/>
              <a:t>9/28/2022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D5A0753-B74E-4B56-80B7-E04FA69B86E1}" type="slidenum">
              <a:rPr lang="en-US" smtClean="0"/>
              <a:t>‹Nº›</a:t>
            </a:fld>
            <a:endParaRPr lang="en-US"/>
          </a:p>
        </p:txBody>
      </p:sp>
    </p:spTree>
    <p:extLst>
      <p:ext uri="{BB962C8B-B14F-4D97-AF65-F5344CB8AC3E}">
        <p14:creationId xmlns:p14="http://schemas.microsoft.com/office/powerpoint/2010/main" val="2010888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99BD08E-D2CA-42C2-AD00-61D497ABC46F}" type="datetimeFigureOut">
              <a:rPr lang="en-US" smtClean="0"/>
              <a:t>9/28/2022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D5A0753-B74E-4B56-80B7-E04FA69B86E1}" type="slidenum">
              <a:rPr lang="en-US" smtClean="0"/>
              <a:t>‹Nº›</a:t>
            </a:fld>
            <a:endParaRPr lang="en-US"/>
          </a:p>
        </p:txBody>
      </p:sp>
    </p:spTree>
    <p:extLst>
      <p:ext uri="{BB962C8B-B14F-4D97-AF65-F5344CB8AC3E}">
        <p14:creationId xmlns:p14="http://schemas.microsoft.com/office/powerpoint/2010/main" val="225786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BD08E-D2CA-42C2-AD00-61D497ABC46F}" type="datetimeFigureOut">
              <a:rPr lang="en-US" smtClean="0"/>
              <a:t>9/28/2022</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A0753-B74E-4B56-80B7-E04FA69B86E1}" type="slidenum">
              <a:rPr lang="en-US" smtClean="0"/>
              <a:t>‹Nº›</a:t>
            </a:fld>
            <a:endParaRPr lang="en-US"/>
          </a:p>
        </p:txBody>
      </p:sp>
    </p:spTree>
    <p:extLst>
      <p:ext uri="{BB962C8B-B14F-4D97-AF65-F5344CB8AC3E}">
        <p14:creationId xmlns:p14="http://schemas.microsoft.com/office/powerpoint/2010/main" val="34213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Fond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5" y="0"/>
            <a:ext cx="12175419" cy="5312664"/>
          </a:xfrm>
          <a:prstGeom prst="rect">
            <a:avLst/>
          </a:prstGeom>
        </p:spPr>
      </p:pic>
      <p:pic>
        <p:nvPicPr>
          <p:cNvPr id="3" name="Logos IT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4" y="0"/>
            <a:ext cx="12175420" cy="6858000"/>
          </a:xfrm>
          <a:prstGeom prst="rect">
            <a:avLst/>
          </a:prstGeom>
        </p:spPr>
      </p:pic>
      <p:sp>
        <p:nvSpPr>
          <p:cNvPr id="4" name="área-depto-oficina"/>
          <p:cNvSpPr txBox="1"/>
          <p:nvPr/>
        </p:nvSpPr>
        <p:spPr>
          <a:xfrm>
            <a:off x="3249941" y="4209690"/>
            <a:ext cx="5692152" cy="461665"/>
          </a:xfrm>
          <a:prstGeom prst="rect">
            <a:avLst/>
          </a:prstGeom>
          <a:noFill/>
        </p:spPr>
        <p:txBody>
          <a:bodyPr wrap="square" rtlCol="0">
            <a:spAutoFit/>
          </a:bodyPr>
          <a:lstStyle/>
          <a:p>
            <a:pPr algn="ctr"/>
            <a:r>
              <a:rPr lang="en-US" sz="2400" b="1" dirty="0" err="1" smtClean="0">
                <a:solidFill>
                  <a:srgbClr val="065F90"/>
                </a:solidFill>
                <a:latin typeface="Arial" panose="020B0604020202020204" pitchFamily="34" charset="0"/>
                <a:ea typeface="Roboto" pitchFamily="2" charset="0"/>
                <a:cs typeface="Arial" panose="020B0604020202020204" pitchFamily="34" charset="0"/>
              </a:rPr>
              <a:t>ING</a:t>
            </a:r>
            <a:r>
              <a:rPr lang="en-US" sz="2400" b="1" dirty="0" smtClean="0">
                <a:solidFill>
                  <a:srgbClr val="065F90"/>
                </a:solidFill>
                <a:latin typeface="Arial" panose="020B0604020202020204" pitchFamily="34" charset="0"/>
                <a:ea typeface="Roboto" pitchFamily="2" charset="0"/>
                <a:cs typeface="Arial" panose="020B0604020202020204" pitchFamily="34" charset="0"/>
              </a:rPr>
              <a:t>. DE </a:t>
            </a:r>
            <a:r>
              <a:rPr lang="en-US" sz="2400" b="1" dirty="0" err="1" smtClean="0">
                <a:solidFill>
                  <a:srgbClr val="065F90"/>
                </a:solidFill>
                <a:latin typeface="Arial" panose="020B0604020202020204" pitchFamily="34" charset="0"/>
                <a:ea typeface="Roboto" pitchFamily="2" charset="0"/>
                <a:cs typeface="Arial" panose="020B0604020202020204" pitchFamily="34" charset="0"/>
              </a:rPr>
              <a:t>SISTEMAS</a:t>
            </a:r>
            <a:r>
              <a:rPr lang="en-US" sz="2400" b="1" dirty="0" smtClean="0">
                <a:solidFill>
                  <a:srgbClr val="065F90"/>
                </a:solidFill>
                <a:latin typeface="Arial" panose="020B0604020202020204" pitchFamily="34" charset="0"/>
                <a:ea typeface="Roboto" pitchFamily="2" charset="0"/>
                <a:cs typeface="Arial" panose="020B0604020202020204" pitchFamily="34" charset="0"/>
              </a:rPr>
              <a:t>, FAC. </a:t>
            </a:r>
            <a:r>
              <a:rPr lang="en-US" sz="2400" b="1" dirty="0" err="1" smtClean="0">
                <a:solidFill>
                  <a:srgbClr val="065F90"/>
                </a:solidFill>
                <a:latin typeface="Arial" panose="020B0604020202020204" pitchFamily="34" charset="0"/>
                <a:ea typeface="Roboto" pitchFamily="2" charset="0"/>
                <a:cs typeface="Arial" panose="020B0604020202020204" pitchFamily="34" charset="0"/>
              </a:rPr>
              <a:t>INGENIERÍA</a:t>
            </a:r>
            <a:endParaRPr lang="en-US" sz="2400" b="1" dirty="0">
              <a:solidFill>
                <a:srgbClr val="065F90"/>
              </a:solidFill>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111977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quitectura de Microservic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141" y="898285"/>
            <a:ext cx="6778660" cy="382308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2369124" y="4887625"/>
            <a:ext cx="8506691" cy="923330"/>
          </a:xfrm>
          <a:prstGeom prst="rect">
            <a:avLst/>
          </a:prstGeom>
        </p:spPr>
        <p:txBody>
          <a:bodyPr wrap="square">
            <a:spAutoFit/>
          </a:bodyPr>
          <a:lstStyle/>
          <a:p>
            <a:r>
              <a:rPr lang="es-CO" dirty="0">
                <a:solidFill>
                  <a:srgbClr val="212529"/>
                </a:solidFill>
                <a:latin typeface="Poppins"/>
              </a:rPr>
              <a:t>API Gateway, </a:t>
            </a:r>
            <a:r>
              <a:rPr lang="es-CO" dirty="0" smtClean="0">
                <a:solidFill>
                  <a:srgbClr val="212529"/>
                </a:solidFill>
                <a:latin typeface="Poppins"/>
              </a:rPr>
              <a:t>es </a:t>
            </a:r>
            <a:r>
              <a:rPr lang="es-CO" dirty="0">
                <a:solidFill>
                  <a:srgbClr val="212529"/>
                </a:solidFill>
                <a:latin typeface="Poppins"/>
              </a:rPr>
              <a:t>un componente que </a:t>
            </a:r>
            <a:r>
              <a:rPr lang="es-CO" dirty="0" smtClean="0">
                <a:solidFill>
                  <a:srgbClr val="212529"/>
                </a:solidFill>
                <a:latin typeface="Poppins"/>
              </a:rPr>
              <a:t>sirve </a:t>
            </a:r>
            <a:r>
              <a:rPr lang="es-CO" dirty="0">
                <a:solidFill>
                  <a:srgbClr val="212529"/>
                </a:solidFill>
                <a:latin typeface="Poppins"/>
              </a:rPr>
              <a:t>como puerta de entrada a los </a:t>
            </a:r>
            <a:r>
              <a:rPr lang="es-CO" dirty="0" err="1">
                <a:solidFill>
                  <a:srgbClr val="212529"/>
                </a:solidFill>
                <a:latin typeface="Poppins"/>
              </a:rPr>
              <a:t>Microservicios</a:t>
            </a:r>
            <a:r>
              <a:rPr lang="es-CO" dirty="0">
                <a:solidFill>
                  <a:srgbClr val="212529"/>
                </a:solidFill>
                <a:latin typeface="Poppins"/>
              </a:rPr>
              <a:t>, controlando el acceso y la funcionalidad que deberá ser expuesta a una red pública</a:t>
            </a:r>
            <a:endParaRPr lang="es-CO" dirty="0"/>
          </a:p>
        </p:txBody>
      </p:sp>
      <p:sp>
        <p:nvSpPr>
          <p:cNvPr id="3" name="Rectángulo 2"/>
          <p:cNvSpPr/>
          <p:nvPr/>
        </p:nvSpPr>
        <p:spPr>
          <a:xfrm>
            <a:off x="3296427" y="261160"/>
            <a:ext cx="5238935" cy="584775"/>
          </a:xfrm>
          <a:prstGeom prst="rect">
            <a:avLst/>
          </a:prstGeom>
        </p:spPr>
        <p:txBody>
          <a:bodyPr wrap="none">
            <a:spAutoFit/>
          </a:bodyPr>
          <a:lstStyle/>
          <a:p>
            <a:pPr algn="ctr"/>
            <a:r>
              <a:rPr lang="es-CO" sz="3200" b="1" dirty="0">
                <a:latin typeface="Montserrat"/>
              </a:rPr>
              <a:t>Aplicación </a:t>
            </a:r>
            <a:r>
              <a:rPr lang="es-CO" sz="3200" b="1" dirty="0" err="1" smtClean="0">
                <a:latin typeface="Montserrat"/>
              </a:rPr>
              <a:t>Microservicios</a:t>
            </a:r>
            <a:endParaRPr lang="es-CO" sz="3200" b="1" dirty="0">
              <a:latin typeface="Montserrat"/>
            </a:endParaRPr>
          </a:p>
        </p:txBody>
      </p:sp>
    </p:spTree>
    <p:extLst>
      <p:ext uri="{BB962C8B-B14F-4D97-AF65-F5344CB8AC3E}">
        <p14:creationId xmlns:p14="http://schemas.microsoft.com/office/powerpoint/2010/main" val="138780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5744" y="959346"/>
            <a:ext cx="10889673" cy="5201424"/>
          </a:xfrm>
          <a:prstGeom prst="rect">
            <a:avLst/>
          </a:prstGeom>
        </p:spPr>
        <p:txBody>
          <a:bodyPr wrap="square">
            <a:spAutoFit/>
          </a:bodyPr>
          <a:lstStyle/>
          <a:p>
            <a:pPr algn="ctr"/>
            <a:r>
              <a:rPr lang="es-CO" sz="3200" b="1" dirty="0" smtClean="0">
                <a:solidFill>
                  <a:srgbClr val="212529"/>
                </a:solidFill>
                <a:latin typeface="Poppins"/>
              </a:rPr>
              <a:t>Desventajas de los </a:t>
            </a:r>
            <a:r>
              <a:rPr lang="es-CO" sz="3200" b="1" dirty="0" err="1" smtClean="0">
                <a:solidFill>
                  <a:srgbClr val="212529"/>
                </a:solidFill>
                <a:latin typeface="Poppins"/>
              </a:rPr>
              <a:t>Microservicios</a:t>
            </a:r>
            <a:endParaRPr lang="es-CO" sz="3200" b="1" dirty="0" smtClean="0">
              <a:solidFill>
                <a:srgbClr val="212529"/>
              </a:solidFill>
              <a:latin typeface="Poppins"/>
            </a:endParaRPr>
          </a:p>
          <a:p>
            <a:pPr algn="just">
              <a:buFont typeface="Arial" panose="020B0604020202020204" pitchFamily="34" charset="0"/>
              <a:buChar char="•"/>
            </a:pPr>
            <a:endParaRPr lang="es-CO" sz="2000" b="1" dirty="0" smtClean="0">
              <a:solidFill>
                <a:srgbClr val="212529"/>
              </a:solidFill>
              <a:latin typeface="Poppins"/>
            </a:endParaRPr>
          </a:p>
          <a:p>
            <a:pPr algn="just">
              <a:buFont typeface="Arial" panose="020B0604020202020204" pitchFamily="34" charset="0"/>
              <a:buChar char="•"/>
            </a:pPr>
            <a:r>
              <a:rPr lang="es-CO" sz="2800" b="1" dirty="0" smtClean="0">
                <a:solidFill>
                  <a:srgbClr val="212529"/>
                </a:solidFill>
                <a:latin typeface="Poppins"/>
              </a:rPr>
              <a:t>Performance</a:t>
            </a:r>
            <a:r>
              <a:rPr lang="es-CO" sz="2800" dirty="0">
                <a:solidFill>
                  <a:srgbClr val="212529"/>
                </a:solidFill>
                <a:latin typeface="Poppins"/>
              </a:rPr>
              <a:t>: La naturaleza distribuida de los </a:t>
            </a:r>
            <a:r>
              <a:rPr lang="es-CO" sz="2800" dirty="0" err="1">
                <a:solidFill>
                  <a:srgbClr val="212529"/>
                </a:solidFill>
                <a:latin typeface="Poppins"/>
              </a:rPr>
              <a:t>Microservicios</a:t>
            </a:r>
            <a:r>
              <a:rPr lang="es-CO" sz="2800" dirty="0">
                <a:solidFill>
                  <a:srgbClr val="212529"/>
                </a:solidFill>
                <a:latin typeface="Poppins"/>
              </a:rPr>
              <a:t> agrega una latencia significativa que puede ser un impedimento para aplicaciones donde el performance es lo más importante, por otra parte, la comunicación por la red puede llegar a ser incluso más tardado que el proceso en sí</a:t>
            </a:r>
            <a:r>
              <a:rPr lang="es-CO" sz="2800" dirty="0" smtClean="0">
                <a:solidFill>
                  <a:srgbClr val="212529"/>
                </a:solidFill>
                <a:latin typeface="Poppins"/>
              </a:rPr>
              <a:t>.</a:t>
            </a:r>
          </a:p>
          <a:p>
            <a:pPr algn="just">
              <a:buFont typeface="Arial" panose="020B0604020202020204" pitchFamily="34" charset="0"/>
              <a:buChar char="•"/>
            </a:pPr>
            <a:endParaRPr lang="es-CO" sz="2800" dirty="0">
              <a:solidFill>
                <a:srgbClr val="212529"/>
              </a:solidFill>
              <a:latin typeface="Poppins"/>
            </a:endParaRPr>
          </a:p>
          <a:p>
            <a:pPr algn="just">
              <a:buFont typeface="Arial" panose="020B0604020202020204" pitchFamily="34" charset="0"/>
              <a:buChar char="•"/>
            </a:pPr>
            <a:r>
              <a:rPr lang="es-CO" sz="2800" b="1" dirty="0">
                <a:solidFill>
                  <a:srgbClr val="212529"/>
                </a:solidFill>
                <a:latin typeface="Poppins"/>
              </a:rPr>
              <a:t>Múltiples puntos de falla</a:t>
            </a:r>
            <a:r>
              <a:rPr lang="es-CO" sz="2800" dirty="0">
                <a:solidFill>
                  <a:srgbClr val="212529"/>
                </a:solidFill>
                <a:latin typeface="Poppins"/>
              </a:rPr>
              <a:t>: La arquitectura distribuida de los </a:t>
            </a:r>
            <a:r>
              <a:rPr lang="es-CO" sz="2800" dirty="0" err="1">
                <a:solidFill>
                  <a:srgbClr val="212529"/>
                </a:solidFill>
                <a:latin typeface="Poppins"/>
              </a:rPr>
              <a:t>Microservicios</a:t>
            </a:r>
            <a:r>
              <a:rPr lang="es-CO" sz="2800" dirty="0">
                <a:solidFill>
                  <a:srgbClr val="212529"/>
                </a:solidFill>
                <a:latin typeface="Poppins"/>
              </a:rPr>
              <a:t> hace que los puntos de falla de una aplicación se multipliquen, pues cada comunicación entre </a:t>
            </a:r>
            <a:r>
              <a:rPr lang="es-CO" sz="2800" dirty="0" err="1">
                <a:solidFill>
                  <a:srgbClr val="212529"/>
                </a:solidFill>
                <a:latin typeface="Poppins"/>
              </a:rPr>
              <a:t>Microservicios</a:t>
            </a:r>
            <a:r>
              <a:rPr lang="es-CO" sz="2800" dirty="0">
                <a:solidFill>
                  <a:srgbClr val="212529"/>
                </a:solidFill>
                <a:latin typeface="Poppins"/>
              </a:rPr>
              <a:t> tiene una posibilidad de fallar, lo cual hay que gestionar adecuadamente</a:t>
            </a:r>
            <a:r>
              <a:rPr lang="es-CO" sz="2800" dirty="0" smtClean="0">
                <a:solidFill>
                  <a:srgbClr val="212529"/>
                </a:solidFill>
                <a:latin typeface="Poppins"/>
              </a:rPr>
              <a:t>.</a:t>
            </a:r>
            <a:endParaRPr lang="es-CO" sz="2800" dirty="0">
              <a:solidFill>
                <a:srgbClr val="212529"/>
              </a:solidFill>
              <a:latin typeface="Poppins"/>
            </a:endParaRPr>
          </a:p>
        </p:txBody>
      </p:sp>
    </p:spTree>
    <p:extLst>
      <p:ext uri="{BB962C8B-B14F-4D97-AF65-F5344CB8AC3E}">
        <p14:creationId xmlns:p14="http://schemas.microsoft.com/office/powerpoint/2010/main" val="359998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5744" y="959346"/>
            <a:ext cx="10889673" cy="5632311"/>
          </a:xfrm>
          <a:prstGeom prst="rect">
            <a:avLst/>
          </a:prstGeom>
        </p:spPr>
        <p:txBody>
          <a:bodyPr wrap="square">
            <a:spAutoFit/>
          </a:bodyPr>
          <a:lstStyle/>
          <a:p>
            <a:pPr algn="ctr"/>
            <a:r>
              <a:rPr lang="es-CO" sz="3200" b="1" dirty="0" smtClean="0">
                <a:solidFill>
                  <a:srgbClr val="212529"/>
                </a:solidFill>
                <a:latin typeface="Poppins"/>
              </a:rPr>
              <a:t>Desventajas de los </a:t>
            </a:r>
            <a:r>
              <a:rPr lang="es-CO" sz="3200" b="1" dirty="0" err="1" smtClean="0">
                <a:solidFill>
                  <a:srgbClr val="212529"/>
                </a:solidFill>
                <a:latin typeface="Poppins"/>
              </a:rPr>
              <a:t>Microservicios</a:t>
            </a:r>
            <a:endParaRPr lang="es-CO" sz="3200" b="1" dirty="0" smtClean="0">
              <a:solidFill>
                <a:srgbClr val="212529"/>
              </a:solidFill>
              <a:latin typeface="Poppins"/>
            </a:endParaRPr>
          </a:p>
          <a:p>
            <a:pPr algn="just">
              <a:buFont typeface="Arial" panose="020B0604020202020204" pitchFamily="34" charset="0"/>
              <a:buChar char="•"/>
            </a:pPr>
            <a:endParaRPr lang="es-CO" sz="2000" b="1" dirty="0" smtClean="0">
              <a:solidFill>
                <a:srgbClr val="212529"/>
              </a:solidFill>
              <a:latin typeface="Poppins"/>
            </a:endParaRPr>
          </a:p>
          <a:p>
            <a:pPr algn="just">
              <a:buFont typeface="Arial" panose="020B0604020202020204" pitchFamily="34" charset="0"/>
              <a:buChar char="•"/>
            </a:pPr>
            <a:r>
              <a:rPr lang="es-CO" sz="2800" b="1" dirty="0">
                <a:solidFill>
                  <a:srgbClr val="212529"/>
                </a:solidFill>
                <a:latin typeface="Poppins"/>
              </a:rPr>
              <a:t>Trazabilidad</a:t>
            </a:r>
            <a:r>
              <a:rPr lang="es-CO" sz="2800" dirty="0">
                <a:solidFill>
                  <a:srgbClr val="212529"/>
                </a:solidFill>
                <a:latin typeface="Poppins"/>
              </a:rPr>
              <a:t>: La naturaleza distribuida de los </a:t>
            </a:r>
            <a:r>
              <a:rPr lang="es-CO" sz="2800" dirty="0" err="1">
                <a:solidFill>
                  <a:srgbClr val="212529"/>
                </a:solidFill>
                <a:latin typeface="Poppins"/>
              </a:rPr>
              <a:t>Microservicios</a:t>
            </a:r>
            <a:r>
              <a:rPr lang="es-CO" sz="2800" dirty="0">
                <a:solidFill>
                  <a:srgbClr val="212529"/>
                </a:solidFill>
                <a:latin typeface="Poppins"/>
              </a:rPr>
              <a:t> complica recuperar y realizar una traza completa de la ejecución de un proceso, pues cada </a:t>
            </a:r>
            <a:r>
              <a:rPr lang="es-CO" sz="2800" dirty="0" err="1">
                <a:solidFill>
                  <a:srgbClr val="212529"/>
                </a:solidFill>
                <a:latin typeface="Poppins"/>
              </a:rPr>
              <a:t>Microservicio</a:t>
            </a:r>
            <a:r>
              <a:rPr lang="es-CO" sz="2800" dirty="0">
                <a:solidFill>
                  <a:srgbClr val="212529"/>
                </a:solidFill>
                <a:latin typeface="Poppins"/>
              </a:rPr>
              <a:t> arroja de forma </a:t>
            </a:r>
            <a:r>
              <a:rPr lang="es-CO" sz="2800" dirty="0" smtClean="0">
                <a:solidFill>
                  <a:srgbClr val="212529"/>
                </a:solidFill>
                <a:latin typeface="Poppins"/>
              </a:rPr>
              <a:t>separada </a:t>
            </a:r>
            <a:r>
              <a:rPr lang="es-CO" sz="2800" dirty="0">
                <a:solidFill>
                  <a:srgbClr val="212529"/>
                </a:solidFill>
                <a:latin typeface="Poppins"/>
              </a:rPr>
              <a:t>su traza o </a:t>
            </a:r>
            <a:r>
              <a:rPr lang="es-CO" sz="2800" dirty="0" err="1">
                <a:solidFill>
                  <a:srgbClr val="212529"/>
                </a:solidFill>
                <a:latin typeface="Poppins"/>
              </a:rPr>
              <a:t>logs</a:t>
            </a:r>
            <a:r>
              <a:rPr lang="es-CO" sz="2800" dirty="0">
                <a:solidFill>
                  <a:srgbClr val="212529"/>
                </a:solidFill>
                <a:latin typeface="Poppins"/>
              </a:rPr>
              <a:t> que luego deben de ser recopilados y unificados para tener una traza completa</a:t>
            </a:r>
            <a:r>
              <a:rPr lang="es-CO" sz="2800" dirty="0" smtClean="0">
                <a:solidFill>
                  <a:srgbClr val="212529"/>
                </a:solidFill>
                <a:latin typeface="Poppins"/>
              </a:rPr>
              <a:t>.</a:t>
            </a:r>
          </a:p>
          <a:p>
            <a:pPr algn="just">
              <a:buFont typeface="Arial" panose="020B0604020202020204" pitchFamily="34" charset="0"/>
              <a:buChar char="•"/>
            </a:pPr>
            <a:endParaRPr lang="es-CO" sz="2800" dirty="0">
              <a:solidFill>
                <a:srgbClr val="212529"/>
              </a:solidFill>
              <a:latin typeface="Poppins"/>
            </a:endParaRPr>
          </a:p>
          <a:p>
            <a:pPr algn="just">
              <a:buFont typeface="Arial" panose="020B0604020202020204" pitchFamily="34" charset="0"/>
              <a:buChar char="•"/>
            </a:pPr>
            <a:r>
              <a:rPr lang="es-CO" sz="2800" b="1" dirty="0">
                <a:solidFill>
                  <a:srgbClr val="212529"/>
                </a:solidFill>
                <a:latin typeface="Poppins"/>
              </a:rPr>
              <a:t>Madurez del equipo de desarrollo</a:t>
            </a:r>
            <a:r>
              <a:rPr lang="es-CO" sz="2800" dirty="0">
                <a:solidFill>
                  <a:srgbClr val="212529"/>
                </a:solidFill>
                <a:latin typeface="Poppins"/>
              </a:rPr>
              <a:t>: Una arquitectura de </a:t>
            </a:r>
            <a:r>
              <a:rPr lang="es-CO" sz="2800" dirty="0" err="1">
                <a:solidFill>
                  <a:srgbClr val="212529"/>
                </a:solidFill>
                <a:latin typeface="Poppins"/>
              </a:rPr>
              <a:t>Microservicios</a:t>
            </a:r>
            <a:r>
              <a:rPr lang="es-CO" sz="2800" dirty="0">
                <a:solidFill>
                  <a:srgbClr val="212529"/>
                </a:solidFill>
                <a:latin typeface="Poppins"/>
              </a:rPr>
              <a:t> debe ser implementada por un equipo maduro de desarrollo y con un tamaño adecuado, pues los </a:t>
            </a:r>
            <a:r>
              <a:rPr lang="es-CO" sz="2800" dirty="0" err="1">
                <a:solidFill>
                  <a:srgbClr val="212529"/>
                </a:solidFill>
                <a:latin typeface="Poppins"/>
              </a:rPr>
              <a:t>Microservicios</a:t>
            </a:r>
            <a:r>
              <a:rPr lang="es-CO" sz="2800" dirty="0">
                <a:solidFill>
                  <a:srgbClr val="212529"/>
                </a:solidFill>
                <a:latin typeface="Poppins"/>
              </a:rPr>
              <a:t> agregan muchos componentes que deben ser administrados, lo que puede ser muy complicado para equipo poco maduros.</a:t>
            </a:r>
            <a:endParaRPr lang="es-CO" sz="2800" dirty="0">
              <a:solidFill>
                <a:srgbClr val="212529"/>
              </a:solidFill>
              <a:latin typeface="Poppins"/>
            </a:endParaRPr>
          </a:p>
        </p:txBody>
      </p:sp>
    </p:spTree>
    <p:extLst>
      <p:ext uri="{BB962C8B-B14F-4D97-AF65-F5344CB8AC3E}">
        <p14:creationId xmlns:p14="http://schemas.microsoft.com/office/powerpoint/2010/main" val="44325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5744" y="959346"/>
            <a:ext cx="10889673" cy="3477875"/>
          </a:xfrm>
          <a:prstGeom prst="rect">
            <a:avLst/>
          </a:prstGeom>
        </p:spPr>
        <p:txBody>
          <a:bodyPr wrap="square">
            <a:spAutoFit/>
          </a:bodyPr>
          <a:lstStyle/>
          <a:p>
            <a:pPr algn="ctr"/>
            <a:r>
              <a:rPr lang="es-CO" sz="3200" b="1" dirty="0" smtClean="0">
                <a:solidFill>
                  <a:srgbClr val="212529"/>
                </a:solidFill>
                <a:latin typeface="Poppins"/>
              </a:rPr>
              <a:t>Desafíos con los </a:t>
            </a:r>
            <a:r>
              <a:rPr lang="es-CO" sz="3200" b="1" dirty="0" err="1" smtClean="0">
                <a:solidFill>
                  <a:srgbClr val="212529"/>
                </a:solidFill>
                <a:latin typeface="Poppins"/>
              </a:rPr>
              <a:t>Microservicios</a:t>
            </a:r>
            <a:endParaRPr lang="es-CO" sz="3200" b="1" dirty="0" smtClean="0">
              <a:solidFill>
                <a:srgbClr val="212529"/>
              </a:solidFill>
              <a:latin typeface="Poppins"/>
            </a:endParaRPr>
          </a:p>
          <a:p>
            <a:pPr algn="just">
              <a:buFont typeface="Arial" panose="020B0604020202020204" pitchFamily="34" charset="0"/>
              <a:buChar char="•"/>
            </a:pPr>
            <a:endParaRPr lang="es-CO" sz="2000" b="1" dirty="0" smtClean="0">
              <a:solidFill>
                <a:srgbClr val="212529"/>
              </a:solidFill>
              <a:latin typeface="Poppins"/>
            </a:endParaRPr>
          </a:p>
          <a:p>
            <a:pPr algn="just">
              <a:buFont typeface="Arial" panose="020B0604020202020204" pitchFamily="34" charset="0"/>
              <a:buChar char="•"/>
            </a:pPr>
            <a:r>
              <a:rPr lang="es-CO" sz="2800" dirty="0" smtClean="0">
                <a:solidFill>
                  <a:srgbClr val="212529"/>
                </a:solidFill>
                <a:latin typeface="Poppins"/>
              </a:rPr>
              <a:t>¿Dónde se encuentran desplegados los servicios?</a:t>
            </a:r>
          </a:p>
          <a:p>
            <a:pPr algn="just">
              <a:buFont typeface="Arial" panose="020B0604020202020204" pitchFamily="34" charset="0"/>
              <a:buChar char="•"/>
            </a:pPr>
            <a:r>
              <a:rPr lang="es-CO" sz="2800" dirty="0" smtClean="0">
                <a:solidFill>
                  <a:srgbClr val="212529"/>
                </a:solidFill>
                <a:latin typeface="Poppins"/>
              </a:rPr>
              <a:t>¿Qué pasa si falla un servicio?</a:t>
            </a:r>
          </a:p>
          <a:p>
            <a:pPr algn="just">
              <a:buFont typeface="Arial" panose="020B0604020202020204" pitchFamily="34" charset="0"/>
              <a:buChar char="•"/>
            </a:pPr>
            <a:r>
              <a:rPr lang="es-CO" sz="2800" dirty="0" smtClean="0">
                <a:solidFill>
                  <a:srgbClr val="212529"/>
                </a:solidFill>
                <a:latin typeface="Poppins"/>
              </a:rPr>
              <a:t>´¿Cómo se configuran los servicios al desplegarse?</a:t>
            </a:r>
          </a:p>
          <a:p>
            <a:pPr algn="just">
              <a:buFont typeface="Arial" panose="020B0604020202020204" pitchFamily="34" charset="0"/>
              <a:buChar char="•"/>
            </a:pPr>
            <a:r>
              <a:rPr lang="es-CO" sz="2800" dirty="0" smtClean="0">
                <a:solidFill>
                  <a:srgbClr val="212529"/>
                </a:solidFill>
                <a:latin typeface="Poppins"/>
              </a:rPr>
              <a:t>¿Dónde se guardan los registros </a:t>
            </a:r>
            <a:r>
              <a:rPr lang="es-CO" sz="2800" dirty="0" err="1" smtClean="0">
                <a:solidFill>
                  <a:srgbClr val="212529"/>
                </a:solidFill>
                <a:latin typeface="Poppins"/>
              </a:rPr>
              <a:t>logs</a:t>
            </a:r>
            <a:r>
              <a:rPr lang="es-CO" sz="2800" dirty="0" smtClean="0">
                <a:solidFill>
                  <a:srgbClr val="212529"/>
                </a:solidFill>
                <a:latin typeface="Poppins"/>
              </a:rPr>
              <a:t>?</a:t>
            </a:r>
          </a:p>
          <a:p>
            <a:pPr algn="just">
              <a:buFont typeface="Arial" panose="020B0604020202020204" pitchFamily="34" charset="0"/>
              <a:buChar char="•"/>
            </a:pPr>
            <a:r>
              <a:rPr lang="es-CO" sz="2800" dirty="0" smtClean="0">
                <a:solidFill>
                  <a:srgbClr val="212529"/>
                </a:solidFill>
                <a:latin typeface="Poppins"/>
              </a:rPr>
              <a:t>¿Cómo monitorizar?</a:t>
            </a:r>
          </a:p>
          <a:p>
            <a:pPr algn="just">
              <a:buFont typeface="Arial" panose="020B0604020202020204" pitchFamily="34" charset="0"/>
              <a:buChar char="•"/>
            </a:pPr>
            <a:r>
              <a:rPr lang="es-CO" sz="2800" dirty="0" smtClean="0">
                <a:solidFill>
                  <a:srgbClr val="212529"/>
                </a:solidFill>
                <a:latin typeface="Poppins"/>
              </a:rPr>
              <a:t>¿Cómo desplegar?</a:t>
            </a:r>
            <a:endParaRPr lang="es-CO" sz="2800" dirty="0">
              <a:solidFill>
                <a:srgbClr val="212529"/>
              </a:solidFill>
              <a:latin typeface="Poppins"/>
            </a:endParaRPr>
          </a:p>
        </p:txBody>
      </p:sp>
    </p:spTree>
    <p:extLst>
      <p:ext uri="{BB962C8B-B14F-4D97-AF65-F5344CB8AC3E}">
        <p14:creationId xmlns:p14="http://schemas.microsoft.com/office/powerpoint/2010/main" val="21701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5744" y="959346"/>
            <a:ext cx="10889673" cy="3477875"/>
          </a:xfrm>
          <a:prstGeom prst="rect">
            <a:avLst/>
          </a:prstGeom>
        </p:spPr>
        <p:txBody>
          <a:bodyPr wrap="square">
            <a:spAutoFit/>
          </a:bodyPr>
          <a:lstStyle/>
          <a:p>
            <a:pPr algn="ctr"/>
            <a:r>
              <a:rPr lang="es-CO" sz="3200" b="1" dirty="0" smtClean="0">
                <a:solidFill>
                  <a:srgbClr val="212529"/>
                </a:solidFill>
                <a:latin typeface="Poppins"/>
              </a:rPr>
              <a:t>Herramientas necesarias para los </a:t>
            </a:r>
            <a:r>
              <a:rPr lang="es-CO" sz="3200" b="1" dirty="0" err="1" smtClean="0">
                <a:solidFill>
                  <a:srgbClr val="212529"/>
                </a:solidFill>
                <a:latin typeface="Poppins"/>
              </a:rPr>
              <a:t>Microservicios</a:t>
            </a:r>
            <a:endParaRPr lang="es-CO" sz="3200" b="1" dirty="0" smtClean="0">
              <a:solidFill>
                <a:srgbClr val="212529"/>
              </a:solidFill>
              <a:latin typeface="Poppins"/>
            </a:endParaRPr>
          </a:p>
          <a:p>
            <a:pPr algn="just">
              <a:buFont typeface="Arial" panose="020B0604020202020204" pitchFamily="34" charset="0"/>
              <a:buChar char="•"/>
            </a:pPr>
            <a:endParaRPr lang="es-CO" sz="2000" b="1" dirty="0" smtClean="0">
              <a:solidFill>
                <a:srgbClr val="212529"/>
              </a:solidFill>
              <a:latin typeface="Poppins"/>
            </a:endParaRPr>
          </a:p>
          <a:p>
            <a:pPr algn="just">
              <a:buFont typeface="Arial" panose="020B0604020202020204" pitchFamily="34" charset="0"/>
              <a:buChar char="•"/>
            </a:pPr>
            <a:r>
              <a:rPr lang="es-CO" sz="2800" dirty="0" err="1" smtClean="0">
                <a:solidFill>
                  <a:srgbClr val="212529"/>
                </a:solidFill>
                <a:latin typeface="Poppins"/>
              </a:rPr>
              <a:t>Registry</a:t>
            </a:r>
            <a:r>
              <a:rPr lang="es-CO" sz="2800" dirty="0" smtClean="0">
                <a:solidFill>
                  <a:srgbClr val="212529"/>
                </a:solidFill>
                <a:latin typeface="Poppins"/>
              </a:rPr>
              <a:t>: Registrar y descubrir los </a:t>
            </a:r>
            <a:r>
              <a:rPr lang="es-CO" sz="2800" dirty="0" err="1" smtClean="0">
                <a:solidFill>
                  <a:srgbClr val="212529"/>
                </a:solidFill>
                <a:latin typeface="Poppins"/>
              </a:rPr>
              <a:t>microservicios</a:t>
            </a:r>
            <a:endParaRPr lang="es-CO" sz="2800" dirty="0" smtClean="0">
              <a:solidFill>
                <a:srgbClr val="212529"/>
              </a:solidFill>
              <a:latin typeface="Poppins"/>
            </a:endParaRPr>
          </a:p>
          <a:p>
            <a:pPr algn="just">
              <a:buFont typeface="Arial" panose="020B0604020202020204" pitchFamily="34" charset="0"/>
              <a:buChar char="•"/>
            </a:pPr>
            <a:r>
              <a:rPr lang="es-CO" sz="2800" dirty="0" err="1" smtClean="0">
                <a:solidFill>
                  <a:srgbClr val="212529"/>
                </a:solidFill>
                <a:latin typeface="Poppins"/>
              </a:rPr>
              <a:t>Config</a:t>
            </a:r>
            <a:r>
              <a:rPr lang="es-CO" sz="2800" dirty="0" smtClean="0">
                <a:solidFill>
                  <a:srgbClr val="212529"/>
                </a:solidFill>
                <a:latin typeface="Poppins"/>
              </a:rPr>
              <a:t>: Registrar una configuración centralizada de los ms.</a:t>
            </a:r>
          </a:p>
          <a:p>
            <a:pPr algn="just">
              <a:buFont typeface="Arial" panose="020B0604020202020204" pitchFamily="34" charset="0"/>
              <a:buChar char="•"/>
            </a:pPr>
            <a:r>
              <a:rPr lang="es-CO" sz="2800" dirty="0" smtClean="0">
                <a:solidFill>
                  <a:srgbClr val="212529"/>
                </a:solidFill>
                <a:latin typeface="Poppins"/>
              </a:rPr>
              <a:t>Load </a:t>
            </a:r>
            <a:r>
              <a:rPr lang="es-CO" sz="2800" dirty="0" err="1" smtClean="0">
                <a:solidFill>
                  <a:srgbClr val="212529"/>
                </a:solidFill>
                <a:latin typeface="Poppins"/>
              </a:rPr>
              <a:t>Balancer</a:t>
            </a:r>
            <a:r>
              <a:rPr lang="es-CO" sz="2800" dirty="0" smtClean="0">
                <a:solidFill>
                  <a:srgbClr val="212529"/>
                </a:solidFill>
                <a:latin typeface="Poppins"/>
              </a:rPr>
              <a:t>: </a:t>
            </a:r>
            <a:r>
              <a:rPr lang="es-CO" sz="2800" dirty="0">
                <a:solidFill>
                  <a:srgbClr val="212529"/>
                </a:solidFill>
                <a:latin typeface="Poppins"/>
              </a:rPr>
              <a:t>B</a:t>
            </a:r>
            <a:r>
              <a:rPr lang="es-CO" sz="2800" dirty="0" smtClean="0">
                <a:solidFill>
                  <a:srgbClr val="212529"/>
                </a:solidFill>
                <a:latin typeface="Poppins"/>
              </a:rPr>
              <a:t>alanceo de carga de los ms.</a:t>
            </a:r>
          </a:p>
          <a:p>
            <a:pPr algn="just">
              <a:buFont typeface="Arial" panose="020B0604020202020204" pitchFamily="34" charset="0"/>
              <a:buChar char="•"/>
            </a:pPr>
            <a:r>
              <a:rPr lang="es-CO" sz="2800" dirty="0" err="1" smtClean="0">
                <a:solidFill>
                  <a:srgbClr val="212529"/>
                </a:solidFill>
                <a:latin typeface="Poppins"/>
              </a:rPr>
              <a:t>Circuit</a:t>
            </a:r>
            <a:r>
              <a:rPr lang="es-CO" sz="2800" dirty="0" smtClean="0">
                <a:solidFill>
                  <a:srgbClr val="212529"/>
                </a:solidFill>
                <a:latin typeface="Poppins"/>
              </a:rPr>
              <a:t> </a:t>
            </a:r>
            <a:r>
              <a:rPr lang="es-CO" sz="2800" dirty="0" err="1" smtClean="0">
                <a:solidFill>
                  <a:srgbClr val="212529"/>
                </a:solidFill>
                <a:latin typeface="Poppins"/>
              </a:rPr>
              <a:t>Breaker</a:t>
            </a:r>
            <a:r>
              <a:rPr lang="es-CO" sz="2800" dirty="0" smtClean="0">
                <a:solidFill>
                  <a:srgbClr val="212529"/>
                </a:solidFill>
                <a:latin typeface="Poppins"/>
              </a:rPr>
              <a:t>: Tolerancia a fallos de los ms.</a:t>
            </a:r>
          </a:p>
          <a:p>
            <a:pPr algn="just">
              <a:buFont typeface="Arial" panose="020B0604020202020204" pitchFamily="34" charset="0"/>
              <a:buChar char="•"/>
            </a:pPr>
            <a:r>
              <a:rPr lang="es-CO" sz="2800" dirty="0" smtClean="0">
                <a:solidFill>
                  <a:srgbClr val="212529"/>
                </a:solidFill>
                <a:latin typeface="Poppins"/>
              </a:rPr>
              <a:t>Api Gateway: Un único punto de acceso a todos los ms.</a:t>
            </a:r>
          </a:p>
          <a:p>
            <a:pPr algn="just">
              <a:buFont typeface="Arial" panose="020B0604020202020204" pitchFamily="34" charset="0"/>
              <a:buChar char="•"/>
            </a:pPr>
            <a:r>
              <a:rPr lang="es-CO" sz="2800" dirty="0" smtClean="0">
                <a:solidFill>
                  <a:srgbClr val="212529"/>
                </a:solidFill>
                <a:latin typeface="Poppins"/>
              </a:rPr>
              <a:t>Log Center: Punto centralizado de </a:t>
            </a:r>
            <a:r>
              <a:rPr lang="es-CO" sz="2800" dirty="0" err="1" smtClean="0">
                <a:solidFill>
                  <a:srgbClr val="212529"/>
                </a:solidFill>
                <a:latin typeface="Poppins"/>
              </a:rPr>
              <a:t>logs</a:t>
            </a:r>
            <a:endParaRPr lang="es-CO" sz="2800" dirty="0">
              <a:solidFill>
                <a:srgbClr val="212529"/>
              </a:solidFill>
              <a:latin typeface="Poppins"/>
            </a:endParaRPr>
          </a:p>
        </p:txBody>
      </p:sp>
    </p:spTree>
    <p:extLst>
      <p:ext uri="{BB962C8B-B14F-4D97-AF65-F5344CB8AC3E}">
        <p14:creationId xmlns:p14="http://schemas.microsoft.com/office/powerpoint/2010/main" val="2182630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51164" y="543710"/>
            <a:ext cx="10889673" cy="892552"/>
          </a:xfrm>
          <a:prstGeom prst="rect">
            <a:avLst/>
          </a:prstGeom>
        </p:spPr>
        <p:txBody>
          <a:bodyPr wrap="square">
            <a:spAutoFit/>
          </a:bodyPr>
          <a:lstStyle/>
          <a:p>
            <a:pPr algn="ctr"/>
            <a:r>
              <a:rPr lang="es-CO" sz="3200" b="1" dirty="0" err="1" smtClean="0">
                <a:solidFill>
                  <a:srgbClr val="212529"/>
                </a:solidFill>
                <a:latin typeface="Poppins"/>
              </a:rPr>
              <a:t>Arquitecura</a:t>
            </a:r>
            <a:r>
              <a:rPr lang="es-CO" sz="3200" b="1" dirty="0" smtClean="0">
                <a:solidFill>
                  <a:srgbClr val="212529"/>
                </a:solidFill>
                <a:latin typeface="Poppins"/>
              </a:rPr>
              <a:t> General de MS</a:t>
            </a:r>
          </a:p>
          <a:p>
            <a:pPr algn="just">
              <a:buFont typeface="Arial" panose="020B0604020202020204" pitchFamily="34" charset="0"/>
              <a:buChar char="•"/>
            </a:pPr>
            <a:endParaRPr lang="es-CO" sz="2000" b="1" dirty="0" smtClean="0">
              <a:solidFill>
                <a:srgbClr val="212529"/>
              </a:solidFill>
              <a:latin typeface="Poppins"/>
            </a:endParaRPr>
          </a:p>
        </p:txBody>
      </p:sp>
      <p:pic>
        <p:nvPicPr>
          <p:cNvPr id="3" name="Imagen 2"/>
          <p:cNvPicPr>
            <a:picLocks noChangeAspect="1"/>
          </p:cNvPicPr>
          <p:nvPr/>
        </p:nvPicPr>
        <p:blipFill>
          <a:blip r:embed="rId2"/>
          <a:stretch>
            <a:fillRect/>
          </a:stretch>
        </p:blipFill>
        <p:spPr>
          <a:xfrm>
            <a:off x="1" y="1571625"/>
            <a:ext cx="12192000" cy="5286375"/>
          </a:xfrm>
          <a:prstGeom prst="rect">
            <a:avLst/>
          </a:prstGeom>
        </p:spPr>
      </p:pic>
    </p:spTree>
    <p:extLst>
      <p:ext uri="{BB962C8B-B14F-4D97-AF65-F5344CB8AC3E}">
        <p14:creationId xmlns:p14="http://schemas.microsoft.com/office/powerpoint/2010/main" val="10451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51163" y="513070"/>
            <a:ext cx="10889673" cy="892552"/>
          </a:xfrm>
          <a:prstGeom prst="rect">
            <a:avLst/>
          </a:prstGeom>
        </p:spPr>
        <p:txBody>
          <a:bodyPr wrap="square">
            <a:spAutoFit/>
          </a:bodyPr>
          <a:lstStyle/>
          <a:p>
            <a:pPr algn="ctr"/>
            <a:r>
              <a:rPr lang="es-CO" sz="3200" b="1" dirty="0" err="1" smtClean="0">
                <a:solidFill>
                  <a:srgbClr val="212529"/>
                </a:solidFill>
                <a:latin typeface="Poppins"/>
              </a:rPr>
              <a:t>Microservicios</a:t>
            </a:r>
            <a:r>
              <a:rPr lang="es-CO" sz="3200" b="1" dirty="0" smtClean="0">
                <a:solidFill>
                  <a:srgbClr val="212529"/>
                </a:solidFill>
                <a:latin typeface="Poppins"/>
              </a:rPr>
              <a:t> Spring </a:t>
            </a:r>
            <a:r>
              <a:rPr lang="es-CO" sz="3200" b="1" dirty="0" err="1" smtClean="0">
                <a:solidFill>
                  <a:srgbClr val="212529"/>
                </a:solidFill>
                <a:latin typeface="Poppins"/>
              </a:rPr>
              <a:t>Boot</a:t>
            </a:r>
            <a:r>
              <a:rPr lang="es-CO" sz="3200" b="1" dirty="0" smtClean="0">
                <a:solidFill>
                  <a:srgbClr val="212529"/>
                </a:solidFill>
                <a:latin typeface="Poppins"/>
              </a:rPr>
              <a:t> – Spring Cloud</a:t>
            </a:r>
          </a:p>
          <a:p>
            <a:pPr algn="just">
              <a:buFont typeface="Arial" panose="020B0604020202020204" pitchFamily="34" charset="0"/>
              <a:buChar char="•"/>
            </a:pPr>
            <a:endParaRPr lang="es-CO" sz="2000" b="1" dirty="0" smtClean="0">
              <a:solidFill>
                <a:srgbClr val="212529"/>
              </a:solidFill>
              <a:latin typeface="Poppins"/>
            </a:endParaRPr>
          </a:p>
        </p:txBody>
      </p:sp>
      <p:pic>
        <p:nvPicPr>
          <p:cNvPr id="4" name="Imagen 3"/>
          <p:cNvPicPr>
            <a:picLocks noChangeAspect="1"/>
          </p:cNvPicPr>
          <p:nvPr/>
        </p:nvPicPr>
        <p:blipFill>
          <a:blip r:embed="rId2"/>
          <a:stretch>
            <a:fillRect/>
          </a:stretch>
        </p:blipFill>
        <p:spPr>
          <a:xfrm>
            <a:off x="0" y="1405622"/>
            <a:ext cx="12192000" cy="5530499"/>
          </a:xfrm>
          <a:prstGeom prst="rect">
            <a:avLst/>
          </a:prstGeom>
        </p:spPr>
      </p:pic>
    </p:spTree>
    <p:extLst>
      <p:ext uri="{BB962C8B-B14F-4D97-AF65-F5344CB8AC3E}">
        <p14:creationId xmlns:p14="http://schemas.microsoft.com/office/powerpoint/2010/main" val="4051557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51163" y="513070"/>
            <a:ext cx="10889673" cy="892552"/>
          </a:xfrm>
          <a:prstGeom prst="rect">
            <a:avLst/>
          </a:prstGeom>
        </p:spPr>
        <p:txBody>
          <a:bodyPr wrap="square">
            <a:spAutoFit/>
          </a:bodyPr>
          <a:lstStyle/>
          <a:p>
            <a:pPr algn="ctr"/>
            <a:r>
              <a:rPr lang="es-CO" sz="3200" b="1" dirty="0" smtClean="0">
                <a:solidFill>
                  <a:srgbClr val="212529"/>
                </a:solidFill>
                <a:latin typeface="Poppins"/>
              </a:rPr>
              <a:t>Aplicación Tienda </a:t>
            </a:r>
            <a:r>
              <a:rPr lang="es-CO" sz="3200" b="1" dirty="0" err="1" smtClean="0">
                <a:solidFill>
                  <a:srgbClr val="212529"/>
                </a:solidFill>
                <a:latin typeface="Poppins"/>
              </a:rPr>
              <a:t>OnLine</a:t>
            </a:r>
            <a:endParaRPr lang="es-CO" sz="3200" b="1" dirty="0" smtClean="0">
              <a:solidFill>
                <a:srgbClr val="212529"/>
              </a:solidFill>
              <a:latin typeface="Poppins"/>
            </a:endParaRPr>
          </a:p>
          <a:p>
            <a:pPr algn="just">
              <a:buFont typeface="Arial" panose="020B0604020202020204" pitchFamily="34" charset="0"/>
              <a:buChar char="•"/>
            </a:pPr>
            <a:endParaRPr lang="es-CO" sz="2000" b="1" dirty="0" smtClean="0">
              <a:solidFill>
                <a:srgbClr val="212529"/>
              </a:solidFill>
              <a:latin typeface="Poppins"/>
            </a:endParaRPr>
          </a:p>
        </p:txBody>
      </p:sp>
      <p:pic>
        <p:nvPicPr>
          <p:cNvPr id="5" name="Imagen 4"/>
          <p:cNvPicPr>
            <a:picLocks noChangeAspect="1"/>
          </p:cNvPicPr>
          <p:nvPr/>
        </p:nvPicPr>
        <p:blipFill>
          <a:blip r:embed="rId2"/>
          <a:stretch>
            <a:fillRect/>
          </a:stretch>
        </p:blipFill>
        <p:spPr>
          <a:xfrm>
            <a:off x="1282844" y="1197985"/>
            <a:ext cx="9820275" cy="5210175"/>
          </a:xfrm>
          <a:prstGeom prst="rect">
            <a:avLst/>
          </a:prstGeom>
        </p:spPr>
      </p:pic>
    </p:spTree>
    <p:extLst>
      <p:ext uri="{BB962C8B-B14F-4D97-AF65-F5344CB8AC3E}">
        <p14:creationId xmlns:p14="http://schemas.microsoft.com/office/powerpoint/2010/main" val="347772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Fond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5" y="0"/>
            <a:ext cx="12211936" cy="5312664"/>
          </a:xfrm>
          <a:prstGeom prst="rect">
            <a:avLst/>
          </a:prstGeom>
        </p:spPr>
      </p:pic>
      <p:pic>
        <p:nvPicPr>
          <p:cNvPr id="5" name="Logo-IT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3506969"/>
            <a:ext cx="12209240" cy="3355190"/>
          </a:xfrm>
          <a:prstGeom prst="rect">
            <a:avLst/>
          </a:prstGeom>
        </p:spPr>
      </p:pic>
      <p:sp>
        <p:nvSpPr>
          <p:cNvPr id="6" name="Título de la Presentación"/>
          <p:cNvSpPr txBox="1"/>
          <p:nvPr/>
        </p:nvSpPr>
        <p:spPr>
          <a:xfrm>
            <a:off x="0" y="3228234"/>
            <a:ext cx="9560803" cy="1261884"/>
          </a:xfrm>
          <a:prstGeom prst="rect">
            <a:avLst/>
          </a:prstGeom>
          <a:noFill/>
        </p:spPr>
        <p:txBody>
          <a:bodyPr wrap="square" rtlCol="0">
            <a:spAutoFit/>
          </a:bodyPr>
          <a:lstStyle/>
          <a:p>
            <a:r>
              <a:rPr lang="es-CO" sz="3800" b="1" dirty="0">
                <a:solidFill>
                  <a:schemeClr val="bg1"/>
                </a:solidFill>
                <a:latin typeface="Arial" panose="020B0604020202020204" pitchFamily="34" charset="0"/>
                <a:ea typeface="Roboto" pitchFamily="2" charset="0"/>
                <a:cs typeface="Arial" panose="020B0604020202020204" pitchFamily="34" charset="0"/>
              </a:rPr>
              <a:t>Curso de </a:t>
            </a:r>
            <a:r>
              <a:rPr lang="es-CO" sz="3800" b="1" dirty="0" err="1">
                <a:solidFill>
                  <a:schemeClr val="bg1"/>
                </a:solidFill>
                <a:latin typeface="Arial" panose="020B0604020202020204" pitchFamily="34" charset="0"/>
                <a:ea typeface="Roboto" pitchFamily="2" charset="0"/>
                <a:cs typeface="Arial" panose="020B0604020202020204" pitchFamily="34" charset="0"/>
              </a:rPr>
              <a:t>Microservicios</a:t>
            </a:r>
            <a:r>
              <a:rPr lang="es-CO" sz="3800" b="1" dirty="0">
                <a:solidFill>
                  <a:schemeClr val="bg1"/>
                </a:solidFill>
                <a:latin typeface="Arial" panose="020B0604020202020204" pitchFamily="34" charset="0"/>
                <a:ea typeface="Roboto" pitchFamily="2" charset="0"/>
                <a:cs typeface="Arial" panose="020B0604020202020204" pitchFamily="34" charset="0"/>
              </a:rPr>
              <a:t> con Spring </a:t>
            </a:r>
            <a:r>
              <a:rPr lang="es-CO" sz="3800" b="1" dirty="0" err="1">
                <a:solidFill>
                  <a:schemeClr val="bg1"/>
                </a:solidFill>
                <a:latin typeface="Arial" panose="020B0604020202020204" pitchFamily="34" charset="0"/>
                <a:ea typeface="Roboto" pitchFamily="2" charset="0"/>
                <a:cs typeface="Arial" panose="020B0604020202020204" pitchFamily="34" charset="0"/>
              </a:rPr>
              <a:t>Boot</a:t>
            </a:r>
            <a:r>
              <a:rPr lang="es-CO" sz="3800" b="1" dirty="0">
                <a:solidFill>
                  <a:schemeClr val="bg1"/>
                </a:solidFill>
                <a:latin typeface="Arial" panose="020B0604020202020204" pitchFamily="34" charset="0"/>
                <a:ea typeface="Roboto" pitchFamily="2" charset="0"/>
                <a:cs typeface="Arial" panose="020B0604020202020204" pitchFamily="34" charset="0"/>
              </a:rPr>
              <a:t> y </a:t>
            </a:r>
            <a:r>
              <a:rPr lang="es-CO" sz="3800" b="1" dirty="0" err="1">
                <a:solidFill>
                  <a:schemeClr val="bg1"/>
                </a:solidFill>
                <a:latin typeface="Arial" panose="020B0604020202020204" pitchFamily="34" charset="0"/>
                <a:ea typeface="Roboto" pitchFamily="2" charset="0"/>
                <a:cs typeface="Arial" panose="020B0604020202020204" pitchFamily="34" charset="0"/>
              </a:rPr>
              <a:t>Vue</a:t>
            </a:r>
            <a:endParaRPr lang="en-US" sz="3800" b="1" dirty="0">
              <a:solidFill>
                <a:schemeClr val="bg1"/>
              </a:solidFill>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079591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Cuadrad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5219" y="513588"/>
            <a:ext cx="4858512" cy="5221224"/>
          </a:xfrm>
          <a:prstGeom prst="rect">
            <a:avLst/>
          </a:prstGeom>
        </p:spPr>
      </p:pic>
      <p:sp>
        <p:nvSpPr>
          <p:cNvPr id="6" name="CuadroTexto 5"/>
          <p:cNvSpPr txBox="1"/>
          <p:nvPr/>
        </p:nvSpPr>
        <p:spPr>
          <a:xfrm>
            <a:off x="571500" y="513588"/>
            <a:ext cx="5410200" cy="3231654"/>
          </a:xfrm>
          <a:prstGeom prst="rect">
            <a:avLst/>
          </a:prstGeom>
          <a:noFill/>
        </p:spPr>
        <p:txBody>
          <a:bodyPr wrap="square" rtlCol="0">
            <a:spAutoFit/>
          </a:bodyPr>
          <a:lstStyle/>
          <a:p>
            <a:endParaRPr lang="es-CO" sz="2400" b="1" dirty="0">
              <a:solidFill>
                <a:srgbClr val="167A73"/>
              </a:solidFill>
              <a:latin typeface="Arial Black" panose="020B0A04020102020204" pitchFamily="34" charset="0"/>
              <a:ea typeface="Roboto" pitchFamily="2" charset="0"/>
            </a:endParaRPr>
          </a:p>
          <a:p>
            <a:endParaRPr lang="es-CO" sz="2400" b="1" dirty="0" smtClean="0">
              <a:solidFill>
                <a:srgbClr val="167A73"/>
              </a:solidFill>
              <a:latin typeface="Arial Black" panose="020B0A04020102020204" pitchFamily="34" charset="0"/>
              <a:ea typeface="Roboto" pitchFamily="2" charset="0"/>
            </a:endParaRPr>
          </a:p>
          <a:p>
            <a:endParaRPr lang="es-CO" sz="2400" b="1" dirty="0">
              <a:solidFill>
                <a:srgbClr val="167A73"/>
              </a:solidFill>
              <a:latin typeface="Arial Black" panose="020B0A04020102020204" pitchFamily="34" charset="0"/>
              <a:ea typeface="Roboto" pitchFamily="2" charset="0"/>
            </a:endParaRPr>
          </a:p>
          <a:p>
            <a:endParaRPr lang="es-CO" sz="2400" b="1" dirty="0" smtClean="0">
              <a:solidFill>
                <a:srgbClr val="167A73"/>
              </a:solidFill>
              <a:latin typeface="Arial Black" panose="020B0A04020102020204" pitchFamily="34" charset="0"/>
              <a:ea typeface="Roboto" pitchFamily="2" charset="0"/>
            </a:endParaRPr>
          </a:p>
          <a:p>
            <a:endParaRPr lang="es-CO" sz="2400" b="1" dirty="0">
              <a:solidFill>
                <a:srgbClr val="167A73"/>
              </a:solidFill>
              <a:latin typeface="Arial Black" panose="020B0A04020102020204" pitchFamily="34" charset="0"/>
              <a:ea typeface="Roboto" pitchFamily="2" charset="0"/>
            </a:endParaRPr>
          </a:p>
          <a:p>
            <a:pPr algn="ctr"/>
            <a:r>
              <a:rPr lang="es-CO" sz="4800" b="1" dirty="0" smtClean="0">
                <a:solidFill>
                  <a:srgbClr val="167A73"/>
                </a:solidFill>
                <a:latin typeface="Adobe Garamond Pro Bold" panose="02020702060506020403" pitchFamily="18" charset="0"/>
                <a:ea typeface="Roboto" pitchFamily="2" charset="0"/>
              </a:rPr>
              <a:t>INTRODUCCIÓN</a:t>
            </a:r>
            <a:endParaRPr lang="en-US" sz="4800" b="1" dirty="0" smtClean="0">
              <a:solidFill>
                <a:srgbClr val="167A73"/>
              </a:solidFill>
              <a:latin typeface="Adobe Garamond Pro Bold" panose="02020702060506020403" pitchFamily="18" charset="0"/>
              <a:ea typeface="Roboto" pitchFamily="2" charset="0"/>
            </a:endParaRPr>
          </a:p>
          <a:p>
            <a:endParaRPr lang="es-ES" b="1" dirty="0">
              <a:latin typeface="Arial" panose="020B0604020202020204" pitchFamily="34" charset="0"/>
              <a:ea typeface="Roboto" pitchFamily="2" charset="0"/>
              <a:cs typeface="Arial" panose="020B0604020202020204" pitchFamily="34" charset="0"/>
            </a:endParaRPr>
          </a:p>
          <a:p>
            <a:r>
              <a:rPr lang="en-US" b="1" dirty="0" smtClean="0">
                <a:solidFill>
                  <a:srgbClr val="167A73"/>
                </a:solidFill>
                <a:latin typeface="Arial" panose="020B0604020202020204" pitchFamily="34" charset="0"/>
                <a:ea typeface="Roboto" pitchFamily="2" charset="0"/>
                <a:cs typeface="Arial" panose="020B0604020202020204" pitchFamily="34" charset="0"/>
              </a:rPr>
              <a:t>. </a:t>
            </a:r>
            <a:endParaRPr lang="en-US" sz="16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3673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66799" y="1027789"/>
            <a:ext cx="9892145" cy="4031873"/>
          </a:xfrm>
          <a:prstGeom prst="rect">
            <a:avLst/>
          </a:prstGeom>
        </p:spPr>
        <p:txBody>
          <a:bodyPr wrap="square">
            <a:spAutoFit/>
          </a:bodyPr>
          <a:lstStyle/>
          <a:p>
            <a:pPr algn="ctr"/>
            <a:r>
              <a:rPr lang="es-CO" sz="3200" b="1" dirty="0" smtClean="0">
                <a:solidFill>
                  <a:srgbClr val="212529"/>
                </a:solidFill>
                <a:latin typeface="Poppins"/>
              </a:rPr>
              <a:t>Arquitectura de </a:t>
            </a:r>
            <a:r>
              <a:rPr lang="es-CO" sz="3200" b="1" dirty="0" err="1" smtClean="0">
                <a:solidFill>
                  <a:srgbClr val="212529"/>
                </a:solidFill>
                <a:latin typeface="Poppins"/>
              </a:rPr>
              <a:t>Microservicios</a:t>
            </a:r>
            <a:endParaRPr lang="es-CO" sz="3200" b="1" dirty="0" smtClean="0">
              <a:solidFill>
                <a:srgbClr val="212529"/>
              </a:solidFill>
              <a:latin typeface="Poppins"/>
            </a:endParaRPr>
          </a:p>
          <a:p>
            <a:pPr algn="ctr"/>
            <a:endParaRPr lang="es-CO" sz="3200" dirty="0" smtClean="0">
              <a:solidFill>
                <a:srgbClr val="212529"/>
              </a:solidFill>
              <a:latin typeface="Poppins"/>
            </a:endParaRPr>
          </a:p>
          <a:p>
            <a:r>
              <a:rPr lang="es-CO" sz="3200" dirty="0" smtClean="0">
                <a:solidFill>
                  <a:srgbClr val="212529"/>
                </a:solidFill>
                <a:latin typeface="Poppins"/>
              </a:rPr>
              <a:t>El </a:t>
            </a:r>
            <a:r>
              <a:rPr lang="es-CO" sz="3200" dirty="0">
                <a:solidFill>
                  <a:srgbClr val="212529"/>
                </a:solidFill>
                <a:latin typeface="Poppins"/>
              </a:rPr>
              <a:t>estilo de </a:t>
            </a:r>
            <a:r>
              <a:rPr lang="es-CO" sz="3200" dirty="0" err="1">
                <a:solidFill>
                  <a:srgbClr val="212529"/>
                </a:solidFill>
                <a:latin typeface="Poppins"/>
              </a:rPr>
              <a:t>Microservicios</a:t>
            </a:r>
            <a:r>
              <a:rPr lang="es-CO" sz="3200" dirty="0">
                <a:solidFill>
                  <a:srgbClr val="212529"/>
                </a:solidFill>
                <a:latin typeface="Poppins"/>
              </a:rPr>
              <a:t> consiste en crear pequeños componentes de software que solo hacen una tarea, la hace bien y son totalmente autosuficientes, lo que les permite evolucionar de forma totalmente independiente del resto de componentes.</a:t>
            </a:r>
            <a:endParaRPr lang="es-CO" sz="3200" dirty="0"/>
          </a:p>
        </p:txBody>
      </p:sp>
    </p:spTree>
    <p:extLst>
      <p:ext uri="{BB962C8B-B14F-4D97-AF65-F5344CB8AC3E}">
        <p14:creationId xmlns:p14="http://schemas.microsoft.com/office/powerpoint/2010/main" val="314274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1273" y="558255"/>
            <a:ext cx="10972800" cy="5170646"/>
          </a:xfrm>
          <a:prstGeom prst="rect">
            <a:avLst/>
          </a:prstGeom>
        </p:spPr>
        <p:txBody>
          <a:bodyPr wrap="square">
            <a:spAutoFit/>
          </a:bodyPr>
          <a:lstStyle/>
          <a:p>
            <a:pPr algn="ctr"/>
            <a:r>
              <a:rPr lang="es-CO" sz="3200" b="1" dirty="0">
                <a:latin typeface="Montserrat"/>
              </a:rPr>
              <a:t>Ventajas de los </a:t>
            </a:r>
            <a:r>
              <a:rPr lang="es-CO" sz="3200" b="1" dirty="0" err="1" smtClean="0">
                <a:latin typeface="Montserrat"/>
              </a:rPr>
              <a:t>microservicios</a:t>
            </a:r>
            <a:endParaRPr lang="es-CO" sz="3200" b="1" dirty="0" smtClean="0">
              <a:latin typeface="Montserrat"/>
            </a:endParaRPr>
          </a:p>
          <a:p>
            <a:endParaRPr lang="es-CO" b="1" dirty="0">
              <a:latin typeface="Montserrat"/>
            </a:endParaRPr>
          </a:p>
          <a:p>
            <a:pPr>
              <a:buFont typeface="Arial" panose="020B0604020202020204" pitchFamily="34" charset="0"/>
              <a:buChar char="•"/>
            </a:pPr>
            <a:r>
              <a:rPr lang="es-CO" sz="2800" b="1" dirty="0">
                <a:solidFill>
                  <a:srgbClr val="333333"/>
                </a:solidFill>
                <a:latin typeface="Montserrat"/>
              </a:rPr>
              <a:t>Escalabilidad</a:t>
            </a:r>
            <a:r>
              <a:rPr lang="es-CO" sz="2800" dirty="0">
                <a:solidFill>
                  <a:srgbClr val="333333"/>
                </a:solidFill>
                <a:latin typeface="Montserrat"/>
              </a:rPr>
              <a:t>. Los </a:t>
            </a:r>
            <a:r>
              <a:rPr lang="es-CO" sz="2800" dirty="0" err="1">
                <a:solidFill>
                  <a:srgbClr val="333333"/>
                </a:solidFill>
                <a:latin typeface="Montserrat"/>
              </a:rPr>
              <a:t>microservicios</a:t>
            </a:r>
            <a:r>
              <a:rPr lang="es-CO" sz="2800" dirty="0">
                <a:solidFill>
                  <a:srgbClr val="333333"/>
                </a:solidFill>
                <a:latin typeface="Montserrat"/>
              </a:rPr>
              <a:t> son aplicaciones modulares que se pueden replicar e integrar con facilidad, permitiendo que </a:t>
            </a:r>
            <a:r>
              <a:rPr lang="es-CO" sz="2800" dirty="0" smtClean="0">
                <a:solidFill>
                  <a:srgbClr val="333333"/>
                </a:solidFill>
                <a:latin typeface="Montserrat"/>
              </a:rPr>
              <a:t>la aplicación </a:t>
            </a:r>
            <a:r>
              <a:rPr lang="es-CO" sz="2800" dirty="0">
                <a:solidFill>
                  <a:srgbClr val="333333"/>
                </a:solidFill>
                <a:latin typeface="Montserrat"/>
              </a:rPr>
              <a:t>pueda crecer con mayor rapidez y que de un mejor servicio en base a las necesidades de negocio</a:t>
            </a:r>
            <a:r>
              <a:rPr lang="es-CO" sz="2800" dirty="0" smtClean="0">
                <a:solidFill>
                  <a:srgbClr val="333333"/>
                </a:solidFill>
                <a:latin typeface="Montserrat"/>
              </a:rPr>
              <a:t>.</a:t>
            </a:r>
          </a:p>
          <a:p>
            <a:pPr>
              <a:buFont typeface="Arial" panose="020B0604020202020204" pitchFamily="34" charset="0"/>
              <a:buChar char="•"/>
            </a:pPr>
            <a:endParaRPr lang="es-CO" sz="2800" dirty="0">
              <a:solidFill>
                <a:srgbClr val="333333"/>
              </a:solidFill>
              <a:latin typeface="Montserrat"/>
            </a:endParaRPr>
          </a:p>
          <a:p>
            <a:pPr>
              <a:buFont typeface="Arial" panose="020B0604020202020204" pitchFamily="34" charset="0"/>
              <a:buChar char="•"/>
            </a:pPr>
            <a:r>
              <a:rPr lang="es-CO" sz="2800" b="1" dirty="0">
                <a:solidFill>
                  <a:srgbClr val="333333"/>
                </a:solidFill>
                <a:latin typeface="Montserrat"/>
              </a:rPr>
              <a:t>Implementación sencilla</a:t>
            </a:r>
            <a:r>
              <a:rPr lang="es-CO" sz="2800" dirty="0">
                <a:solidFill>
                  <a:srgbClr val="333333"/>
                </a:solidFill>
                <a:latin typeface="Montserrat"/>
              </a:rPr>
              <a:t>. </a:t>
            </a:r>
            <a:r>
              <a:rPr lang="es-CO" sz="2800" dirty="0" smtClean="0">
                <a:solidFill>
                  <a:srgbClr val="333333"/>
                </a:solidFill>
                <a:latin typeface="Montserrat"/>
              </a:rPr>
              <a:t>Son </a:t>
            </a:r>
            <a:r>
              <a:rPr lang="es-CO" sz="2800" dirty="0">
                <a:solidFill>
                  <a:srgbClr val="333333"/>
                </a:solidFill>
                <a:latin typeface="Montserrat"/>
              </a:rPr>
              <a:t>aplicaciones </a:t>
            </a:r>
            <a:r>
              <a:rPr lang="es-CO" sz="2800" dirty="0" smtClean="0">
                <a:solidFill>
                  <a:srgbClr val="333333"/>
                </a:solidFill>
                <a:latin typeface="Montserrat"/>
              </a:rPr>
              <a:t>modulares</a:t>
            </a:r>
            <a:r>
              <a:rPr lang="es-CO" sz="2800" dirty="0">
                <a:solidFill>
                  <a:srgbClr val="333333"/>
                </a:solidFill>
                <a:latin typeface="Montserrat"/>
              </a:rPr>
              <a:t>, por lo que su implementación es más ágil y sencilla que en aplicaciones monolíticas. Los </a:t>
            </a:r>
            <a:r>
              <a:rPr lang="es-CO" sz="2800" dirty="0" err="1">
                <a:solidFill>
                  <a:srgbClr val="333333"/>
                </a:solidFill>
                <a:latin typeface="Montserrat"/>
              </a:rPr>
              <a:t>microservicios</a:t>
            </a:r>
            <a:r>
              <a:rPr lang="es-CO" sz="2800" dirty="0">
                <a:solidFill>
                  <a:srgbClr val="333333"/>
                </a:solidFill>
                <a:latin typeface="Montserrat"/>
              </a:rPr>
              <a:t> permiten la integración continua, lo que facilita probar nuevas ideas y revertirlas si algo no funciona.</a:t>
            </a:r>
            <a:br>
              <a:rPr lang="es-CO" sz="2800" dirty="0">
                <a:solidFill>
                  <a:srgbClr val="333333"/>
                </a:solidFill>
                <a:latin typeface="Montserrat"/>
              </a:rPr>
            </a:br>
            <a:endParaRPr lang="es-CO" sz="2800" dirty="0">
              <a:solidFill>
                <a:srgbClr val="333333"/>
              </a:solidFill>
              <a:latin typeface="Montserrat"/>
            </a:endParaRPr>
          </a:p>
        </p:txBody>
      </p:sp>
    </p:spTree>
    <p:extLst>
      <p:ext uri="{BB962C8B-B14F-4D97-AF65-F5344CB8AC3E}">
        <p14:creationId xmlns:p14="http://schemas.microsoft.com/office/powerpoint/2010/main" val="3566352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1273" y="558255"/>
            <a:ext cx="10972800" cy="3877985"/>
          </a:xfrm>
          <a:prstGeom prst="rect">
            <a:avLst/>
          </a:prstGeom>
        </p:spPr>
        <p:txBody>
          <a:bodyPr wrap="square">
            <a:spAutoFit/>
          </a:bodyPr>
          <a:lstStyle/>
          <a:p>
            <a:pPr algn="ctr"/>
            <a:r>
              <a:rPr lang="es-CO" sz="3200" b="1" dirty="0">
                <a:latin typeface="Montserrat"/>
              </a:rPr>
              <a:t>Ventajas de los </a:t>
            </a:r>
            <a:r>
              <a:rPr lang="es-CO" sz="3200" b="1" dirty="0" err="1" smtClean="0">
                <a:latin typeface="Montserrat"/>
              </a:rPr>
              <a:t>microservicios</a:t>
            </a:r>
            <a:endParaRPr lang="es-CO" sz="3200" b="1" dirty="0" smtClean="0">
              <a:latin typeface="Montserrat"/>
            </a:endParaRPr>
          </a:p>
          <a:p>
            <a:endParaRPr lang="es-CO" b="1" dirty="0">
              <a:latin typeface="Montserrat"/>
            </a:endParaRPr>
          </a:p>
          <a:p>
            <a:pPr>
              <a:buFont typeface="Arial" panose="020B0604020202020204" pitchFamily="34" charset="0"/>
              <a:buChar char="•"/>
            </a:pPr>
            <a:r>
              <a:rPr lang="es-CO" sz="2800" b="1" dirty="0">
                <a:solidFill>
                  <a:srgbClr val="333333"/>
                </a:solidFill>
                <a:latin typeface="Montserrat"/>
              </a:rPr>
              <a:t>Código reutilizable</a:t>
            </a:r>
            <a:r>
              <a:rPr lang="es-CO" sz="2800" dirty="0">
                <a:solidFill>
                  <a:srgbClr val="333333"/>
                </a:solidFill>
                <a:latin typeface="Montserrat"/>
              </a:rPr>
              <a:t>. La división del software en módulos pequeños y bien definidos permite a los equipos usar funciones para diferentes propósitos. Un servicio escrito para una determinada función se puede usar como un componente básico para otra característica. Esto permite que una aplicación arranque por sí sola, ya que los desarrolladores pueden crear nuevas capacidades sin tener que escribir código desde cero</a:t>
            </a:r>
            <a:r>
              <a:rPr lang="es-CO" sz="2800" dirty="0" smtClean="0">
                <a:solidFill>
                  <a:srgbClr val="333333"/>
                </a:solidFill>
                <a:latin typeface="Montserrat"/>
              </a:rPr>
              <a:t>.</a:t>
            </a:r>
            <a:endParaRPr lang="es-CO" sz="2800" dirty="0">
              <a:solidFill>
                <a:srgbClr val="333333"/>
              </a:solidFill>
              <a:latin typeface="Montserrat"/>
            </a:endParaRPr>
          </a:p>
        </p:txBody>
      </p:sp>
    </p:spTree>
    <p:extLst>
      <p:ext uri="{BB962C8B-B14F-4D97-AF65-F5344CB8AC3E}">
        <p14:creationId xmlns:p14="http://schemas.microsoft.com/office/powerpoint/2010/main" val="338664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1273" y="558255"/>
            <a:ext cx="10972800" cy="5170646"/>
          </a:xfrm>
          <a:prstGeom prst="rect">
            <a:avLst/>
          </a:prstGeom>
        </p:spPr>
        <p:txBody>
          <a:bodyPr wrap="square">
            <a:spAutoFit/>
          </a:bodyPr>
          <a:lstStyle/>
          <a:p>
            <a:pPr algn="ctr"/>
            <a:r>
              <a:rPr lang="es-CO" sz="3200" b="1" dirty="0">
                <a:latin typeface="Montserrat"/>
              </a:rPr>
              <a:t>Ventajas de los </a:t>
            </a:r>
            <a:r>
              <a:rPr lang="es-CO" sz="3200" b="1" dirty="0" err="1" smtClean="0">
                <a:latin typeface="Montserrat"/>
              </a:rPr>
              <a:t>microservicios</a:t>
            </a:r>
            <a:endParaRPr lang="es-CO" sz="3200" b="1" dirty="0" smtClean="0">
              <a:latin typeface="Montserrat"/>
            </a:endParaRPr>
          </a:p>
          <a:p>
            <a:endParaRPr lang="es-CO" b="1" dirty="0">
              <a:latin typeface="Montserrat"/>
            </a:endParaRPr>
          </a:p>
          <a:p>
            <a:pPr>
              <a:buFont typeface="Arial" panose="020B0604020202020204" pitchFamily="34" charset="0"/>
              <a:buChar char="•"/>
            </a:pPr>
            <a:r>
              <a:rPr lang="es-CO" sz="2800" b="1" dirty="0">
                <a:solidFill>
                  <a:srgbClr val="333333"/>
                </a:solidFill>
                <a:latin typeface="Montserrat"/>
              </a:rPr>
              <a:t>Agilidad en cambios</a:t>
            </a:r>
            <a:r>
              <a:rPr lang="es-CO" sz="2800" dirty="0">
                <a:solidFill>
                  <a:srgbClr val="333333"/>
                </a:solidFill>
                <a:latin typeface="Montserrat"/>
              </a:rPr>
              <a:t>. Cada </a:t>
            </a:r>
            <a:r>
              <a:rPr lang="es-CO" sz="2800" dirty="0" err="1">
                <a:solidFill>
                  <a:srgbClr val="333333"/>
                </a:solidFill>
                <a:latin typeface="Montserrat"/>
              </a:rPr>
              <a:t>microservicio</a:t>
            </a:r>
            <a:r>
              <a:rPr lang="es-CO" sz="2800" dirty="0">
                <a:solidFill>
                  <a:srgbClr val="333333"/>
                </a:solidFill>
                <a:latin typeface="Montserrat"/>
              </a:rPr>
              <a:t> puede estar desarrollado sobre una tecnología diferente, </a:t>
            </a:r>
            <a:r>
              <a:rPr lang="es-CO" sz="2800" dirty="0" smtClean="0">
                <a:solidFill>
                  <a:srgbClr val="333333"/>
                </a:solidFill>
                <a:latin typeface="Montserrat"/>
              </a:rPr>
              <a:t>es posible elegir </a:t>
            </a:r>
            <a:r>
              <a:rPr lang="es-CO" sz="2800" dirty="0">
                <a:solidFill>
                  <a:srgbClr val="333333"/>
                </a:solidFill>
                <a:latin typeface="Montserrat"/>
              </a:rPr>
              <a:t>la tecnología que mejor se adapte para la aplicación. Los equipos pueden trabajar de forma más independiente y rápida, acortando los tiempos del ciclo de desarrollo</a:t>
            </a:r>
            <a:r>
              <a:rPr lang="es-CO" sz="2800" dirty="0" smtClean="0">
                <a:solidFill>
                  <a:srgbClr val="333333"/>
                </a:solidFill>
                <a:latin typeface="Montserrat"/>
              </a:rPr>
              <a:t>.</a:t>
            </a:r>
          </a:p>
          <a:p>
            <a:pPr>
              <a:buFont typeface="Arial" panose="020B0604020202020204" pitchFamily="34" charset="0"/>
              <a:buChar char="•"/>
            </a:pPr>
            <a:endParaRPr lang="es-CO" sz="2800" dirty="0">
              <a:solidFill>
                <a:srgbClr val="333333"/>
              </a:solidFill>
              <a:latin typeface="Montserrat"/>
            </a:endParaRPr>
          </a:p>
          <a:p>
            <a:pPr>
              <a:buFont typeface="Arial" panose="020B0604020202020204" pitchFamily="34" charset="0"/>
              <a:buChar char="•"/>
            </a:pPr>
            <a:r>
              <a:rPr lang="es-CO" sz="2800" b="1" dirty="0">
                <a:solidFill>
                  <a:srgbClr val="333333"/>
                </a:solidFill>
                <a:latin typeface="Montserrat"/>
              </a:rPr>
              <a:t>Aplicación independiente</a:t>
            </a:r>
            <a:r>
              <a:rPr lang="es-CO" sz="2800" dirty="0">
                <a:solidFill>
                  <a:srgbClr val="333333"/>
                </a:solidFill>
                <a:latin typeface="Montserrat"/>
              </a:rPr>
              <a:t>. Cada </a:t>
            </a:r>
            <a:r>
              <a:rPr lang="es-CO" sz="2800" dirty="0" err="1">
                <a:solidFill>
                  <a:srgbClr val="333333"/>
                </a:solidFill>
                <a:latin typeface="Montserrat"/>
              </a:rPr>
              <a:t>microservicio</a:t>
            </a:r>
            <a:r>
              <a:rPr lang="es-CO" sz="2800" dirty="0">
                <a:solidFill>
                  <a:srgbClr val="333333"/>
                </a:solidFill>
                <a:latin typeface="Montserrat"/>
              </a:rPr>
              <a:t> es totalmente independiente, por lo que seguir el código es más fácil que si tratase de una aplicación </a:t>
            </a:r>
            <a:r>
              <a:rPr lang="es-CO" sz="2800" dirty="0" err="1" smtClean="0">
                <a:solidFill>
                  <a:srgbClr val="333333"/>
                </a:solidFill>
                <a:latin typeface="Montserrat"/>
              </a:rPr>
              <a:t>monolitica</a:t>
            </a:r>
            <a:r>
              <a:rPr lang="es-CO" sz="2800" dirty="0" smtClean="0">
                <a:solidFill>
                  <a:srgbClr val="333333"/>
                </a:solidFill>
                <a:latin typeface="Montserrat"/>
              </a:rPr>
              <a:t>. </a:t>
            </a:r>
            <a:r>
              <a:rPr lang="es-CO" sz="2800" dirty="0">
                <a:solidFill>
                  <a:srgbClr val="333333"/>
                </a:solidFill>
                <a:latin typeface="Montserrat"/>
              </a:rPr>
              <a:t>Además, cada desarrollador puede trabajar de forma simultánea</a:t>
            </a:r>
            <a:r>
              <a:rPr lang="es-CO" sz="2800" dirty="0" smtClean="0">
                <a:solidFill>
                  <a:srgbClr val="333333"/>
                </a:solidFill>
                <a:latin typeface="Montserrat"/>
              </a:rPr>
              <a:t>.</a:t>
            </a:r>
            <a:endParaRPr lang="es-CO" sz="2800" dirty="0">
              <a:solidFill>
                <a:srgbClr val="333333"/>
              </a:solidFill>
              <a:latin typeface="Montserrat"/>
            </a:endParaRPr>
          </a:p>
        </p:txBody>
      </p:sp>
    </p:spTree>
    <p:extLst>
      <p:ext uri="{BB962C8B-B14F-4D97-AF65-F5344CB8AC3E}">
        <p14:creationId xmlns:p14="http://schemas.microsoft.com/office/powerpoint/2010/main" val="23437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1273" y="558255"/>
            <a:ext cx="10972800" cy="2154436"/>
          </a:xfrm>
          <a:prstGeom prst="rect">
            <a:avLst/>
          </a:prstGeom>
        </p:spPr>
        <p:txBody>
          <a:bodyPr wrap="square">
            <a:spAutoFit/>
          </a:bodyPr>
          <a:lstStyle/>
          <a:p>
            <a:pPr algn="ctr"/>
            <a:r>
              <a:rPr lang="es-CO" sz="3200" b="1" dirty="0">
                <a:latin typeface="Montserrat"/>
              </a:rPr>
              <a:t>Ventajas de los </a:t>
            </a:r>
            <a:r>
              <a:rPr lang="es-CO" sz="3200" b="1" dirty="0" err="1" smtClean="0">
                <a:latin typeface="Montserrat"/>
              </a:rPr>
              <a:t>microservicios</a:t>
            </a:r>
            <a:endParaRPr lang="es-CO" sz="3200" b="1" dirty="0" smtClean="0">
              <a:latin typeface="Montserrat"/>
            </a:endParaRPr>
          </a:p>
          <a:p>
            <a:endParaRPr lang="es-CO" b="1" dirty="0">
              <a:latin typeface="Montserrat"/>
            </a:endParaRPr>
          </a:p>
          <a:p>
            <a:pPr>
              <a:buFont typeface="Arial" panose="020B0604020202020204" pitchFamily="34" charset="0"/>
              <a:buChar char="•"/>
            </a:pPr>
            <a:r>
              <a:rPr lang="es-CO" sz="2800" b="1" dirty="0">
                <a:solidFill>
                  <a:srgbClr val="333333"/>
                </a:solidFill>
                <a:latin typeface="Montserrat"/>
              </a:rPr>
              <a:t>Menor riesgo</a:t>
            </a:r>
            <a:r>
              <a:rPr lang="es-CO" sz="2800" dirty="0">
                <a:solidFill>
                  <a:srgbClr val="333333"/>
                </a:solidFill>
                <a:latin typeface="Montserrat"/>
              </a:rPr>
              <a:t>. Los </a:t>
            </a:r>
            <a:r>
              <a:rPr lang="es-CO" sz="2800" dirty="0" err="1">
                <a:solidFill>
                  <a:srgbClr val="333333"/>
                </a:solidFill>
                <a:latin typeface="Montserrat"/>
              </a:rPr>
              <a:t>microservicios</a:t>
            </a:r>
            <a:r>
              <a:rPr lang="es-CO" sz="2800" dirty="0">
                <a:solidFill>
                  <a:srgbClr val="333333"/>
                </a:solidFill>
                <a:latin typeface="Montserrat"/>
              </a:rPr>
              <a:t> no necesitan de contenedores para ser implementadas, por lo que sí una parte falla, no afectará a toda la aplicación. Algo que si ocurría con un desarrollo tradicional.</a:t>
            </a:r>
            <a:endParaRPr lang="es-CO" sz="2800" dirty="0">
              <a:solidFill>
                <a:srgbClr val="333333"/>
              </a:solidFill>
              <a:latin typeface="Montserrat"/>
            </a:endParaRPr>
          </a:p>
        </p:txBody>
      </p:sp>
    </p:spTree>
    <p:extLst>
      <p:ext uri="{BB962C8B-B14F-4D97-AF65-F5344CB8AC3E}">
        <p14:creationId xmlns:p14="http://schemas.microsoft.com/office/powerpoint/2010/main" val="7716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1273" y="558255"/>
            <a:ext cx="10972800" cy="861774"/>
          </a:xfrm>
          <a:prstGeom prst="rect">
            <a:avLst/>
          </a:prstGeom>
        </p:spPr>
        <p:txBody>
          <a:bodyPr wrap="square">
            <a:spAutoFit/>
          </a:bodyPr>
          <a:lstStyle/>
          <a:p>
            <a:pPr algn="ctr"/>
            <a:r>
              <a:rPr lang="es-CO" sz="3200" b="1" dirty="0" smtClean="0">
                <a:latin typeface="Montserrat"/>
              </a:rPr>
              <a:t>Aplicación Monolítica</a:t>
            </a:r>
          </a:p>
          <a:p>
            <a:endParaRPr lang="es-CO" b="1" dirty="0">
              <a:latin typeface="Montserrat"/>
            </a:endParaRPr>
          </a:p>
        </p:txBody>
      </p:sp>
      <p:pic>
        <p:nvPicPr>
          <p:cNvPr id="1026" name="Picture 2" descr="Arquitectura Monolí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157" y="1420029"/>
            <a:ext cx="6772275" cy="319087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2078471" y="5031847"/>
            <a:ext cx="8478404" cy="1200329"/>
          </a:xfrm>
          <a:prstGeom prst="rect">
            <a:avLst/>
          </a:prstGeom>
        </p:spPr>
        <p:txBody>
          <a:bodyPr wrap="square">
            <a:spAutoFit/>
          </a:bodyPr>
          <a:lstStyle/>
          <a:p>
            <a:r>
              <a:rPr lang="es-CO" dirty="0" smtClean="0">
                <a:solidFill>
                  <a:srgbClr val="212529"/>
                </a:solidFill>
                <a:latin typeface="Poppins"/>
              </a:rPr>
              <a:t>Módulos </a:t>
            </a:r>
            <a:r>
              <a:rPr lang="es-CO" dirty="0">
                <a:solidFill>
                  <a:srgbClr val="212529"/>
                </a:solidFill>
                <a:latin typeface="Poppins"/>
              </a:rPr>
              <a:t>y funcionalidad necesario dentro de ella, lo que lo hace una aplicación muy grande y pesada, además, en una arquitectura Monolítica, es Todo o Nada, es decir, si la aplicación está arriba, tenemos toda la funcionalidad disponible, pero si está abajo, toda la funcionalidad está inoperable.</a:t>
            </a:r>
            <a:endParaRPr lang="es-CO" dirty="0"/>
          </a:p>
        </p:txBody>
      </p:sp>
    </p:spTree>
    <p:extLst>
      <p:ext uri="{BB962C8B-B14F-4D97-AF65-F5344CB8AC3E}">
        <p14:creationId xmlns:p14="http://schemas.microsoft.com/office/powerpoint/2010/main" val="2295488957"/>
      </p:ext>
    </p:extLst>
  </p:cSld>
  <p:clrMapOvr>
    <a:masterClrMapping/>
  </p:clrMapOvr>
</p:sld>
</file>

<file path=ppt/theme/theme1.xml><?xml version="1.0" encoding="utf-8"?>
<a:theme xmlns:a="http://schemas.openxmlformats.org/drawingml/2006/main" name="Tema de Office">
  <a:themeElements>
    <a:clrScheme name="Personalizado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DE918"/>
      </a:accent4>
      <a:accent5>
        <a:srgbClr val="EC8D08"/>
      </a:accent5>
      <a:accent6>
        <a:srgbClr val="79B72E"/>
      </a:accent6>
      <a:hlink>
        <a:srgbClr val="065F90"/>
      </a:hlink>
      <a:folHlink>
        <a:srgbClr val="177A7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746</Words>
  <Application>Microsoft Office PowerPoint</Application>
  <PresentationFormat>Panorámica</PresentationFormat>
  <Paragraphs>62</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Roboto</vt:lpstr>
      <vt:lpstr>Calibri Light</vt:lpstr>
      <vt:lpstr>Calibri</vt:lpstr>
      <vt:lpstr>Arial</vt:lpstr>
      <vt:lpstr>Adobe Garamond Pro Bold</vt:lpstr>
      <vt:lpstr>Arial Black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Comunicaciones</dc:creator>
  <cp:lastModifiedBy>ITPLAP-06</cp:lastModifiedBy>
  <cp:revision>49</cp:revision>
  <dcterms:created xsi:type="dcterms:W3CDTF">2021-09-26T15:48:41Z</dcterms:created>
  <dcterms:modified xsi:type="dcterms:W3CDTF">2022-09-28T21:13:28Z</dcterms:modified>
</cp:coreProperties>
</file>