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5" r:id="rId6"/>
    <p:sldId id="266" r:id="rId7"/>
    <p:sldId id="268" r:id="rId8"/>
    <p:sldId id="271" r:id="rId9"/>
    <p:sldId id="267" r:id="rId10"/>
    <p:sldId id="269" r:id="rId11"/>
    <p:sldId id="27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7A73"/>
    <a:srgbClr val="065F90"/>
    <a:srgbClr val="0462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5" autoAdjust="0"/>
    <p:restoredTop sz="94364" autoAdjust="0"/>
  </p:normalViewPr>
  <p:slideViewPr>
    <p:cSldViewPr snapToGrid="0">
      <p:cViewPr>
        <p:scale>
          <a:sx n="100" d="100"/>
          <a:sy n="100" d="100"/>
        </p:scale>
        <p:origin x="72" y="-51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BD08E-D2CA-42C2-AD00-61D497ABC46F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A0753-B74E-4B56-80B7-E04FA69B86E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142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BD08E-D2CA-42C2-AD00-61D497ABC46F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A0753-B74E-4B56-80B7-E04FA69B86E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056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BD08E-D2CA-42C2-AD00-61D497ABC46F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A0753-B74E-4B56-80B7-E04FA69B86E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5060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4" y="0"/>
            <a:ext cx="12173675" cy="6868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0978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506372"/>
            <a:ext cx="12196275" cy="3351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5137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BD08E-D2CA-42C2-AD00-61D497ABC46F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A0753-B74E-4B56-80B7-E04FA69B86E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86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BD08E-D2CA-42C2-AD00-61D497ABC46F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A0753-B74E-4B56-80B7-E04FA69B86E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154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BD08E-D2CA-42C2-AD00-61D497ABC46F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A0753-B74E-4B56-80B7-E04FA69B86E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622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BD08E-D2CA-42C2-AD00-61D497ABC46F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A0753-B74E-4B56-80B7-E04FA69B86E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455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BD08E-D2CA-42C2-AD00-61D497ABC46F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A0753-B74E-4B56-80B7-E04FA69B86E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17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BD08E-D2CA-42C2-AD00-61D497ABC46F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A0753-B74E-4B56-80B7-E04FA69B86E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352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BD08E-D2CA-42C2-AD00-61D497ABC46F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A0753-B74E-4B56-80B7-E04FA69B86E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888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BD08E-D2CA-42C2-AD00-61D497ABC46F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A0753-B74E-4B56-80B7-E04FA69B86E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869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9BD08E-D2CA-42C2-AD00-61D497ABC46F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A0753-B74E-4B56-80B7-E04FA69B86E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337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-Fondo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95" y="0"/>
            <a:ext cx="12175419" cy="5312664"/>
          </a:xfrm>
          <a:prstGeom prst="rect">
            <a:avLst/>
          </a:prstGeom>
        </p:spPr>
      </p:pic>
      <p:pic>
        <p:nvPicPr>
          <p:cNvPr id="3" name="Logos ITP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94" y="0"/>
            <a:ext cx="12175420" cy="6858000"/>
          </a:xfrm>
          <a:prstGeom prst="rect">
            <a:avLst/>
          </a:prstGeom>
        </p:spPr>
      </p:pic>
      <p:sp>
        <p:nvSpPr>
          <p:cNvPr id="4" name="área-depto-oficina"/>
          <p:cNvSpPr txBox="1"/>
          <p:nvPr/>
        </p:nvSpPr>
        <p:spPr>
          <a:xfrm>
            <a:off x="3249941" y="4209690"/>
            <a:ext cx="5692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 smtClean="0">
                <a:solidFill>
                  <a:srgbClr val="065F90"/>
                </a:solidFill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ING</a:t>
            </a:r>
            <a:r>
              <a:rPr lang="en-US" sz="2400" b="1" dirty="0" smtClean="0">
                <a:solidFill>
                  <a:srgbClr val="065F90"/>
                </a:solidFill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. DE </a:t>
            </a:r>
            <a:r>
              <a:rPr lang="en-US" sz="2400" b="1" dirty="0" err="1" smtClean="0">
                <a:solidFill>
                  <a:srgbClr val="065F90"/>
                </a:solidFill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SISTEMAS</a:t>
            </a:r>
            <a:r>
              <a:rPr lang="en-US" sz="2400" b="1" dirty="0" smtClean="0">
                <a:solidFill>
                  <a:srgbClr val="065F90"/>
                </a:solidFill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, FAC. </a:t>
            </a:r>
            <a:r>
              <a:rPr lang="en-US" sz="2400" b="1" dirty="0" err="1" smtClean="0">
                <a:solidFill>
                  <a:srgbClr val="065F90"/>
                </a:solidFill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INGENIERÍA</a:t>
            </a:r>
            <a:endParaRPr lang="en-US" sz="2400" b="1" dirty="0">
              <a:solidFill>
                <a:srgbClr val="065F90"/>
              </a:solidFill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197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4752975" y="878897"/>
            <a:ext cx="32519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 smtClean="0"/>
              <a:t>Ejecutar la aplicación</a:t>
            </a:r>
            <a:endParaRPr lang="es-CO" sz="28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" y="2528887"/>
            <a:ext cx="12001500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339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0" y="1666875"/>
            <a:ext cx="4191000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007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-Fondo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95" y="0"/>
            <a:ext cx="12211936" cy="5312664"/>
          </a:xfrm>
          <a:prstGeom prst="rect">
            <a:avLst/>
          </a:prstGeom>
        </p:spPr>
      </p:pic>
      <p:pic>
        <p:nvPicPr>
          <p:cNvPr id="5" name="Logo-ITP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506969"/>
            <a:ext cx="12209240" cy="3355190"/>
          </a:xfrm>
          <a:prstGeom prst="rect">
            <a:avLst/>
          </a:prstGeom>
        </p:spPr>
      </p:pic>
      <p:sp>
        <p:nvSpPr>
          <p:cNvPr id="6" name="Título de la Presentación"/>
          <p:cNvSpPr txBox="1"/>
          <p:nvPr/>
        </p:nvSpPr>
        <p:spPr>
          <a:xfrm>
            <a:off x="0" y="3228234"/>
            <a:ext cx="956080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800" b="1" dirty="0">
                <a:solidFill>
                  <a:schemeClr val="bg1"/>
                </a:solidFill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Curso de </a:t>
            </a:r>
            <a:r>
              <a:rPr lang="es-CO" sz="3800" b="1" dirty="0" err="1">
                <a:solidFill>
                  <a:schemeClr val="bg1"/>
                </a:solidFill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Microservicios</a:t>
            </a:r>
            <a:r>
              <a:rPr lang="es-CO" sz="3800" b="1" dirty="0">
                <a:solidFill>
                  <a:schemeClr val="bg1"/>
                </a:solidFill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con Spring </a:t>
            </a:r>
            <a:r>
              <a:rPr lang="es-CO" sz="3800" b="1" dirty="0" err="1">
                <a:solidFill>
                  <a:schemeClr val="bg1"/>
                </a:solidFill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Boot</a:t>
            </a:r>
            <a:r>
              <a:rPr lang="es-CO" sz="3800" b="1" dirty="0">
                <a:solidFill>
                  <a:schemeClr val="bg1"/>
                </a:solidFill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y </a:t>
            </a:r>
            <a:r>
              <a:rPr lang="es-CO" sz="3800" b="1" dirty="0" err="1">
                <a:solidFill>
                  <a:schemeClr val="bg1"/>
                </a:solidFill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Vue</a:t>
            </a:r>
            <a:endParaRPr lang="en-US" sz="3800" b="1" dirty="0">
              <a:solidFill>
                <a:schemeClr val="bg1"/>
              </a:solidFill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959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Cuadrado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219" y="513588"/>
            <a:ext cx="4858512" cy="5221224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571500" y="513588"/>
            <a:ext cx="5410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O" sz="2400" b="1" dirty="0">
              <a:solidFill>
                <a:srgbClr val="167A73"/>
              </a:solidFill>
              <a:latin typeface="Arial Black" panose="020B0A04020102020204" pitchFamily="34" charset="0"/>
              <a:ea typeface="Roboto" pitchFamily="2" charset="0"/>
            </a:endParaRPr>
          </a:p>
          <a:p>
            <a:endParaRPr lang="es-CO" sz="2400" b="1" dirty="0" smtClean="0">
              <a:solidFill>
                <a:srgbClr val="167A73"/>
              </a:solidFill>
              <a:latin typeface="Arial Black" panose="020B0A04020102020204" pitchFamily="34" charset="0"/>
              <a:ea typeface="Roboto" pitchFamily="2" charset="0"/>
            </a:endParaRPr>
          </a:p>
          <a:p>
            <a:endParaRPr lang="es-CO" sz="2400" b="1" dirty="0">
              <a:solidFill>
                <a:srgbClr val="167A73"/>
              </a:solidFill>
              <a:latin typeface="Arial Black" panose="020B0A04020102020204" pitchFamily="34" charset="0"/>
              <a:ea typeface="Roboto" pitchFamily="2" charset="0"/>
            </a:endParaRPr>
          </a:p>
          <a:p>
            <a:endParaRPr lang="es-CO" sz="2400" b="1" dirty="0" smtClean="0">
              <a:solidFill>
                <a:srgbClr val="167A73"/>
              </a:solidFill>
              <a:latin typeface="Arial Black" panose="020B0A04020102020204" pitchFamily="34" charset="0"/>
              <a:ea typeface="Roboto" pitchFamily="2" charset="0"/>
            </a:endParaRPr>
          </a:p>
          <a:p>
            <a:endParaRPr lang="es-CO" sz="2400" b="1" dirty="0">
              <a:solidFill>
                <a:srgbClr val="167A73"/>
              </a:solidFill>
              <a:latin typeface="Arial Black" panose="020B0A04020102020204" pitchFamily="34" charset="0"/>
              <a:ea typeface="Roboto" pitchFamily="2" charset="0"/>
            </a:endParaRPr>
          </a:p>
          <a:p>
            <a:pPr algn="ctr"/>
            <a:r>
              <a:rPr lang="es-CO" sz="4800" b="1" dirty="0" err="1" smtClean="0">
                <a:solidFill>
                  <a:srgbClr val="167A73"/>
                </a:solidFill>
                <a:latin typeface="Adobe Garamond Pro Bold" panose="02020702060506020403" pitchFamily="18" charset="0"/>
                <a:ea typeface="Roboto" pitchFamily="2" charset="0"/>
              </a:rPr>
              <a:t>MICROSERVICIO</a:t>
            </a:r>
            <a:r>
              <a:rPr lang="es-CO" sz="4800" b="1" dirty="0" smtClean="0">
                <a:solidFill>
                  <a:srgbClr val="167A73"/>
                </a:solidFill>
                <a:latin typeface="Adobe Garamond Pro Bold" panose="02020702060506020403" pitchFamily="18" charset="0"/>
                <a:ea typeface="Roboto" pitchFamily="2" charset="0"/>
              </a:rPr>
              <a:t> TIENDA</a:t>
            </a:r>
            <a:endParaRPr lang="en-US" sz="4800" b="1" dirty="0" smtClean="0">
              <a:solidFill>
                <a:srgbClr val="167A73"/>
              </a:solidFill>
              <a:latin typeface="Adobe Garamond Pro Bold" panose="02020702060506020403" pitchFamily="18" charset="0"/>
              <a:ea typeface="Roboto" pitchFamily="2" charset="0"/>
            </a:endParaRPr>
          </a:p>
          <a:p>
            <a:endParaRPr lang="es-ES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b="1" dirty="0" smtClean="0">
                <a:solidFill>
                  <a:srgbClr val="167A73"/>
                </a:solidFill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. </a:t>
            </a:r>
            <a:endParaRPr lang="en-US" sz="16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7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0945"/>
            <a:ext cx="12242528" cy="5818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860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817418" y="1458156"/>
            <a:ext cx="1076498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latin typeface="Metropolis"/>
              </a:rPr>
              <a:t>Spring Web </a:t>
            </a:r>
            <a:r>
              <a:rPr lang="en-US" dirty="0" smtClean="0">
                <a:solidFill>
                  <a:srgbClr val="000000"/>
                </a:solidFill>
                <a:latin typeface="Metropolis"/>
              </a:rPr>
              <a:t>Build </a:t>
            </a:r>
            <a:r>
              <a:rPr lang="en-US" dirty="0">
                <a:solidFill>
                  <a:srgbClr val="000000"/>
                </a:solidFill>
                <a:latin typeface="Metropolis"/>
              </a:rPr>
              <a:t>web, including RESTful, applications using Spring </a:t>
            </a:r>
            <a:r>
              <a:rPr lang="en-US" dirty="0" err="1">
                <a:solidFill>
                  <a:srgbClr val="000000"/>
                </a:solidFill>
                <a:latin typeface="Metropolis"/>
              </a:rPr>
              <a:t>MVC</a:t>
            </a:r>
            <a:r>
              <a:rPr lang="en-US" dirty="0">
                <a:solidFill>
                  <a:srgbClr val="000000"/>
                </a:solidFill>
                <a:latin typeface="Metropolis"/>
              </a:rPr>
              <a:t>. Uses Apache Tomcat as the default embedded container.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latin typeface="Metropolis"/>
              </a:rPr>
              <a:t>Spring Data </a:t>
            </a:r>
            <a:r>
              <a:rPr lang="en-US" b="1" dirty="0" err="1">
                <a:solidFill>
                  <a:srgbClr val="000000"/>
                </a:solidFill>
                <a:latin typeface="Metropolis"/>
              </a:rPr>
              <a:t>JPA</a:t>
            </a:r>
            <a:r>
              <a:rPr lang="en-US" b="1" dirty="0">
                <a:solidFill>
                  <a:srgbClr val="000000"/>
                </a:solidFill>
                <a:latin typeface="Metropolis"/>
              </a:rPr>
              <a:t> </a:t>
            </a:r>
            <a:r>
              <a:rPr lang="en-US" dirty="0" smtClean="0">
                <a:solidFill>
                  <a:srgbClr val="000000"/>
                </a:solidFill>
                <a:latin typeface="Metropolis"/>
              </a:rPr>
              <a:t>Persist </a:t>
            </a:r>
            <a:r>
              <a:rPr lang="en-US" dirty="0">
                <a:solidFill>
                  <a:srgbClr val="000000"/>
                </a:solidFill>
                <a:latin typeface="Metropolis"/>
              </a:rPr>
              <a:t>data in SQL stores with Java Persistence API using Spring Data and Hibernate.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000000"/>
                </a:solidFill>
                <a:latin typeface="Metropolis"/>
              </a:rPr>
              <a:t>H2</a:t>
            </a:r>
            <a:r>
              <a:rPr lang="en-US" b="1" dirty="0">
                <a:solidFill>
                  <a:srgbClr val="000000"/>
                </a:solidFill>
                <a:latin typeface="Metropolis"/>
              </a:rPr>
              <a:t> Database </a:t>
            </a:r>
            <a:r>
              <a:rPr lang="en-US" b="1" cap="all" dirty="0" err="1" smtClean="0">
                <a:solidFill>
                  <a:srgbClr val="FFFFFF"/>
                </a:solidFill>
                <a:latin typeface="Metropolis"/>
              </a:rPr>
              <a:t>S</a:t>
            </a:r>
            <a:r>
              <a:rPr lang="en-US" dirty="0" err="1" smtClean="0">
                <a:solidFill>
                  <a:srgbClr val="000000"/>
                </a:solidFill>
                <a:latin typeface="Metropolis"/>
              </a:rPr>
              <a:t>Provides</a:t>
            </a:r>
            <a:r>
              <a:rPr lang="en-US" dirty="0" smtClean="0">
                <a:solidFill>
                  <a:srgbClr val="000000"/>
                </a:solidFill>
                <a:latin typeface="Metropolis"/>
              </a:rPr>
              <a:t> </a:t>
            </a:r>
            <a:r>
              <a:rPr lang="en-US" dirty="0">
                <a:solidFill>
                  <a:srgbClr val="000000"/>
                </a:solidFill>
                <a:latin typeface="Metropolis"/>
              </a:rPr>
              <a:t>a fast in-memory database that supports </a:t>
            </a:r>
            <a:r>
              <a:rPr lang="en-US" dirty="0" err="1">
                <a:solidFill>
                  <a:srgbClr val="000000"/>
                </a:solidFill>
                <a:latin typeface="Metropolis"/>
              </a:rPr>
              <a:t>JDBC</a:t>
            </a:r>
            <a:r>
              <a:rPr lang="en-US" dirty="0">
                <a:solidFill>
                  <a:srgbClr val="000000"/>
                </a:solidFill>
                <a:latin typeface="Metropolis"/>
              </a:rPr>
              <a:t> API and </a:t>
            </a:r>
            <a:r>
              <a:rPr lang="en-US" dirty="0" err="1">
                <a:solidFill>
                  <a:srgbClr val="000000"/>
                </a:solidFill>
                <a:latin typeface="Metropolis"/>
              </a:rPr>
              <a:t>R2DBC</a:t>
            </a:r>
            <a:r>
              <a:rPr lang="en-US" dirty="0">
                <a:solidFill>
                  <a:srgbClr val="000000"/>
                </a:solidFill>
                <a:latin typeface="Metropolis"/>
              </a:rPr>
              <a:t> access, with a small (</a:t>
            </a:r>
            <a:r>
              <a:rPr lang="en-US" dirty="0" err="1">
                <a:solidFill>
                  <a:srgbClr val="000000"/>
                </a:solidFill>
                <a:latin typeface="Metropolis"/>
              </a:rPr>
              <a:t>2mb</a:t>
            </a:r>
            <a:r>
              <a:rPr lang="en-US" dirty="0">
                <a:solidFill>
                  <a:srgbClr val="000000"/>
                </a:solidFill>
                <a:latin typeface="Metropolis"/>
              </a:rPr>
              <a:t>) footprint. Supports embedded and server modes as well as a browser based console application.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latin typeface="Metropolis"/>
              </a:rPr>
              <a:t>Lombok </a:t>
            </a:r>
            <a:r>
              <a:rPr lang="en-US" dirty="0" smtClean="0">
                <a:solidFill>
                  <a:srgbClr val="000000"/>
                </a:solidFill>
                <a:latin typeface="Metropolis"/>
              </a:rPr>
              <a:t>Java </a:t>
            </a:r>
            <a:r>
              <a:rPr lang="en-US" dirty="0">
                <a:solidFill>
                  <a:srgbClr val="000000"/>
                </a:solidFill>
                <a:latin typeface="Metropolis"/>
              </a:rPr>
              <a:t>annotation library which helps to reduce boilerplate code.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latin typeface="Metropolis"/>
              </a:rPr>
              <a:t>Spring Boot Actuator </a:t>
            </a:r>
            <a:r>
              <a:rPr lang="en-US" dirty="0" smtClean="0">
                <a:solidFill>
                  <a:srgbClr val="000000"/>
                </a:solidFill>
                <a:latin typeface="Metropolis"/>
              </a:rPr>
              <a:t>Supports </a:t>
            </a:r>
            <a:r>
              <a:rPr lang="en-US" dirty="0">
                <a:solidFill>
                  <a:srgbClr val="000000"/>
                </a:solidFill>
                <a:latin typeface="Metropolis"/>
              </a:rPr>
              <a:t>built in (or custom) endpoints that let you monitor and manage your application - such as application health, metrics, sessions, etc.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000000"/>
                </a:solidFill>
                <a:latin typeface="Metropolis"/>
              </a:rPr>
              <a:t>Config</a:t>
            </a:r>
            <a:r>
              <a:rPr lang="en-US" b="1" dirty="0">
                <a:solidFill>
                  <a:srgbClr val="000000"/>
                </a:solidFill>
                <a:latin typeface="Metropolis"/>
              </a:rPr>
              <a:t> Client </a:t>
            </a:r>
            <a:r>
              <a:rPr lang="en-US" b="1" cap="all" dirty="0" err="1" smtClean="0">
                <a:solidFill>
                  <a:srgbClr val="FFFFFF"/>
                </a:solidFill>
                <a:latin typeface="Metropolis"/>
              </a:rPr>
              <a:t>S</a:t>
            </a:r>
            <a:r>
              <a:rPr lang="en-US" dirty="0" err="1" smtClean="0">
                <a:solidFill>
                  <a:srgbClr val="000000"/>
                </a:solidFill>
                <a:latin typeface="Metropolis"/>
              </a:rPr>
              <a:t>Client</a:t>
            </a:r>
            <a:r>
              <a:rPr lang="en-US" dirty="0" smtClean="0">
                <a:solidFill>
                  <a:srgbClr val="000000"/>
                </a:solidFill>
                <a:latin typeface="Metropolis"/>
              </a:rPr>
              <a:t> </a:t>
            </a:r>
            <a:r>
              <a:rPr lang="en-US" dirty="0">
                <a:solidFill>
                  <a:srgbClr val="000000"/>
                </a:solidFill>
                <a:latin typeface="Metropolis"/>
              </a:rPr>
              <a:t>that connects to a Spring Cloud </a:t>
            </a:r>
            <a:r>
              <a:rPr lang="en-US" dirty="0" err="1">
                <a:solidFill>
                  <a:srgbClr val="000000"/>
                </a:solidFill>
                <a:latin typeface="Metropolis"/>
              </a:rPr>
              <a:t>Config</a:t>
            </a:r>
            <a:r>
              <a:rPr lang="en-US" dirty="0">
                <a:solidFill>
                  <a:srgbClr val="000000"/>
                </a:solidFill>
                <a:latin typeface="Metropolis"/>
              </a:rPr>
              <a:t> Server to fetch the application's configuration.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latin typeface="Metropolis"/>
              </a:rPr>
              <a:t>Eureka Discovery Client </a:t>
            </a:r>
            <a:r>
              <a:rPr lang="en-US" b="1" cap="all" dirty="0" smtClean="0">
                <a:solidFill>
                  <a:srgbClr val="FFFFFF"/>
                </a:solidFill>
                <a:latin typeface="Metropolis"/>
              </a:rPr>
              <a:t>S</a:t>
            </a:r>
            <a:r>
              <a:rPr lang="en-US" dirty="0" smtClean="0">
                <a:solidFill>
                  <a:srgbClr val="000000"/>
                </a:solidFill>
                <a:latin typeface="Metropolis"/>
              </a:rPr>
              <a:t>A </a:t>
            </a:r>
            <a:r>
              <a:rPr lang="en-US" dirty="0">
                <a:solidFill>
                  <a:srgbClr val="000000"/>
                </a:solidFill>
                <a:latin typeface="Metropolis"/>
              </a:rPr>
              <a:t>REST based service for locating services for the purpose of load balancing and failover of middle-tier servers.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latin typeface="Metropolis"/>
              </a:rPr>
              <a:t>Sleuth </a:t>
            </a:r>
            <a:r>
              <a:rPr lang="en-US" dirty="0" smtClean="0">
                <a:solidFill>
                  <a:srgbClr val="000000"/>
                </a:solidFill>
                <a:latin typeface="Metropolis"/>
              </a:rPr>
              <a:t>Distributed </a:t>
            </a:r>
            <a:r>
              <a:rPr lang="en-US" dirty="0">
                <a:solidFill>
                  <a:srgbClr val="000000"/>
                </a:solidFill>
                <a:latin typeface="Metropolis"/>
              </a:rPr>
              <a:t>tracing via logs with Spring Cloud Sleuth.</a:t>
            </a:r>
            <a:endParaRPr lang="en-US" b="0" i="0" dirty="0">
              <a:solidFill>
                <a:srgbClr val="000000"/>
              </a:solidFill>
              <a:effectLst/>
              <a:latin typeface="Metropolis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4308764" y="623455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dirty="0" smtClean="0"/>
              <a:t>DEPENDENCIAS</a:t>
            </a:r>
            <a:endParaRPr lang="es-CO" sz="3600" dirty="0"/>
          </a:p>
        </p:txBody>
      </p:sp>
    </p:spTree>
    <p:extLst>
      <p:ext uri="{BB962C8B-B14F-4D97-AF65-F5344CB8AC3E}">
        <p14:creationId xmlns:p14="http://schemas.microsoft.com/office/powerpoint/2010/main" val="965268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8025" y="2452687"/>
            <a:ext cx="5695950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825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009900" y="1695450"/>
            <a:ext cx="51886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Toco cambiar todo el </a:t>
            </a:r>
            <a:r>
              <a:rPr lang="es-CO" dirty="0" err="1" smtClean="0"/>
              <a:t>gradle</a:t>
            </a:r>
            <a:r>
              <a:rPr lang="es-CO" dirty="0" smtClean="0"/>
              <a:t> porque no corría</a:t>
            </a:r>
            <a:endParaRPr lang="es-CO" dirty="0"/>
          </a:p>
          <a:p>
            <a:r>
              <a:rPr lang="es-CO" dirty="0" smtClean="0"/>
              <a:t>//id </a:t>
            </a:r>
            <a:r>
              <a:rPr lang="es-CO" dirty="0"/>
              <a:t>'</a:t>
            </a:r>
            <a:r>
              <a:rPr lang="es-CO" dirty="0" err="1"/>
              <a:t>org.springframework.boot</a:t>
            </a:r>
            <a:r>
              <a:rPr lang="es-CO" dirty="0"/>
              <a:t>' </a:t>
            </a:r>
            <a:r>
              <a:rPr lang="es-CO" dirty="0" err="1"/>
              <a:t>version</a:t>
            </a:r>
            <a:r>
              <a:rPr lang="es-CO" dirty="0"/>
              <a:t> </a:t>
            </a:r>
            <a:r>
              <a:rPr lang="es-CO" dirty="0" smtClean="0"/>
              <a:t>'2.7.4‘ …</a:t>
            </a:r>
          </a:p>
          <a:p>
            <a:r>
              <a:rPr lang="es-CO" dirty="0"/>
              <a:t>id '</a:t>
            </a:r>
            <a:r>
              <a:rPr lang="es-CO" dirty="0" err="1"/>
              <a:t>org.springframework.boot</a:t>
            </a:r>
            <a:r>
              <a:rPr lang="es-CO" dirty="0"/>
              <a:t>' </a:t>
            </a:r>
            <a:r>
              <a:rPr lang="es-CO" dirty="0" err="1"/>
              <a:t>version</a:t>
            </a:r>
            <a:r>
              <a:rPr lang="es-CO" dirty="0"/>
              <a:t> '</a:t>
            </a:r>
            <a:r>
              <a:rPr lang="es-CO" dirty="0" err="1"/>
              <a:t>2.2.5.RELEASE</a:t>
            </a:r>
            <a:r>
              <a:rPr lang="es-CO" dirty="0"/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3626880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8909" y="1335800"/>
            <a:ext cx="7675418" cy="5026253"/>
          </a:xfrm>
          <a:prstGeom prst="rect">
            <a:avLst/>
          </a:prstGeom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279230"/>
            <a:ext cx="8331127" cy="1015663"/>
          </a:xfrm>
          <a:prstGeom prst="rect">
            <a:avLst/>
          </a:prstGeom>
          <a:solidFill>
            <a:srgbClr val="1313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CO" altLang="es-CO" sz="2000" dirty="0" err="1" smtClean="0">
                <a:solidFill>
                  <a:srgbClr val="EBEBEB"/>
                </a:solidFill>
                <a:latin typeface="JetBrains Mono"/>
              </a:rPr>
              <a:t>build.gradle</a:t>
            </a:r>
            <a:r>
              <a:rPr lang="es-CO" altLang="es-CO" sz="2000" dirty="0" smtClean="0">
                <a:solidFill>
                  <a:srgbClr val="EBEBEB"/>
                </a:solidFill>
                <a:latin typeface="JetBrains Mono"/>
              </a:rPr>
              <a:t>: </a:t>
            </a:r>
            <a:r>
              <a:rPr lang="es-CO" altLang="es-CO" sz="2000" smtClean="0">
                <a:solidFill>
                  <a:srgbClr val="EBEBEB"/>
                </a:solidFill>
                <a:latin typeface="JetBrains Mono"/>
              </a:rPr>
              <a:t>Agregar validaciones</a:t>
            </a:r>
            <a:endParaRPr kumimoji="0" lang="es-CO" altLang="es-CO" sz="2000" b="0" i="0" u="none" strike="noStrike" cap="none" normalizeH="0" baseline="0" dirty="0" smtClean="0">
              <a:ln>
                <a:noFill/>
              </a:ln>
              <a:solidFill>
                <a:srgbClr val="EBEBEB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CO" altLang="es-CO" sz="2000" dirty="0">
              <a:solidFill>
                <a:srgbClr val="EBEBEB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2000" b="0" i="0" u="none" strike="noStrike" cap="none" normalizeH="0" baseline="0" dirty="0" err="1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implementation</a:t>
            </a:r>
            <a:r>
              <a:rPr kumimoji="0" lang="es-CO" altLang="es-CO" sz="20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JetBrains Mono"/>
              </a:rPr>
              <a:t> </a:t>
            </a:r>
            <a:r>
              <a:rPr kumimoji="0" lang="es-CO" altLang="es-CO" sz="2000" b="0" i="0" u="none" strike="noStrike" cap="none" normalizeH="0" baseline="0" dirty="0" smtClean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'</a:t>
            </a:r>
            <a:r>
              <a:rPr kumimoji="0" lang="es-CO" altLang="es-CO" sz="2000" b="0" i="0" u="none" strike="noStrike" cap="none" normalizeH="0" baseline="0" dirty="0" err="1" smtClean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org.springframework.boot:spring-boot-starter-validation</a:t>
            </a:r>
            <a:r>
              <a:rPr kumimoji="0" lang="es-CO" altLang="es-CO" sz="2000" b="0" i="0" u="none" strike="noStrike" cap="none" normalizeH="0" baseline="0" dirty="0" smtClean="0">
                <a:ln>
                  <a:noFill/>
                </a:ln>
                <a:solidFill>
                  <a:srgbClr val="54B33E"/>
                </a:solidFill>
                <a:effectLst/>
                <a:latin typeface="JetBrains Mono"/>
              </a:rPr>
              <a:t>'</a:t>
            </a:r>
            <a:endParaRPr kumimoji="0" lang="es-CO" altLang="es-CO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52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380509" y="577561"/>
            <a:ext cx="50157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 smtClean="0"/>
              <a:t>Crear las clases correspondientes</a:t>
            </a:r>
            <a:endParaRPr lang="es-CO" sz="28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8327" y="1391727"/>
            <a:ext cx="4996459" cy="4676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2023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Personalizado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DE918"/>
      </a:accent4>
      <a:accent5>
        <a:srgbClr val="EC8D08"/>
      </a:accent5>
      <a:accent6>
        <a:srgbClr val="79B72E"/>
      </a:accent6>
      <a:hlink>
        <a:srgbClr val="065F90"/>
      </a:hlink>
      <a:folHlink>
        <a:srgbClr val="177A73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913</TotalTime>
  <Words>58</Words>
  <Application>Microsoft Office PowerPoint</Application>
  <PresentationFormat>Panorámica</PresentationFormat>
  <Paragraphs>27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20" baseType="lpstr">
      <vt:lpstr>Adobe Garamond Pro Bold</vt:lpstr>
      <vt:lpstr>Arial</vt:lpstr>
      <vt:lpstr>Arial Black</vt:lpstr>
      <vt:lpstr>Calibri</vt:lpstr>
      <vt:lpstr>Calibri Light</vt:lpstr>
      <vt:lpstr>JetBrains Mono</vt:lpstr>
      <vt:lpstr>Metropolis</vt:lpstr>
      <vt:lpstr>Roboto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Comunicaciones</dc:creator>
  <cp:lastModifiedBy>ITPLAP-06</cp:lastModifiedBy>
  <cp:revision>126</cp:revision>
  <dcterms:created xsi:type="dcterms:W3CDTF">2021-09-26T15:48:41Z</dcterms:created>
  <dcterms:modified xsi:type="dcterms:W3CDTF">2022-10-25T00:14:01Z</dcterms:modified>
</cp:coreProperties>
</file>