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1"/>
  </p:notesMasterIdLst>
  <p:sldIdLst>
    <p:sldId id="256" r:id="rId2"/>
    <p:sldId id="259" r:id="rId3"/>
    <p:sldId id="262" r:id="rId4"/>
    <p:sldId id="285" r:id="rId5"/>
    <p:sldId id="261" r:id="rId6"/>
    <p:sldId id="289" r:id="rId7"/>
    <p:sldId id="288" r:id="rId8"/>
    <p:sldId id="286" r:id="rId9"/>
    <p:sldId id="287" r:id="rId10"/>
    <p:sldId id="263" r:id="rId11"/>
    <p:sldId id="290" r:id="rId12"/>
    <p:sldId id="279" r:id="rId13"/>
    <p:sldId id="291" r:id="rId14"/>
    <p:sldId id="264" r:id="rId15"/>
    <p:sldId id="292" r:id="rId16"/>
    <p:sldId id="265" r:id="rId17"/>
    <p:sldId id="293" r:id="rId18"/>
    <p:sldId id="257" r:id="rId19"/>
    <p:sldId id="281" r:id="rId20"/>
  </p:sldIdLst>
  <p:sldSz cx="9144000" cy="5143500" type="screen16x9"/>
  <p:notesSz cx="6858000" cy="9144000"/>
  <p:embeddedFontLst>
    <p:embeddedFont>
      <p:font typeface="Helvetica Neue" panose="020B0604020202020204" charset="0"/>
      <p:regular r:id="rId22"/>
      <p:bold r:id="rId23"/>
      <p:italic r:id="rId24"/>
      <p:boldItalic r:id="rId25"/>
    </p:embeddedFont>
    <p:embeddedFont>
      <p:font typeface="Muli" panose="020B0604020202020204" charset="0"/>
      <p:regular r:id="rId26"/>
      <p:bold r:id="rId27"/>
      <p:italic r:id="rId28"/>
      <p:boldItalic r:id="rId29"/>
    </p:embeddedFont>
    <p:embeddedFont>
      <p:font typeface="Nixie On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FFA9994E-E4A8-4D3B-8866-8BA8E9BBAA30}">
  <a:tblStyle styleId="{FFA9994E-E4A8-4D3B-8866-8BA8E9BBAA3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110"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 name="Shape 3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23965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0" name="Shape 5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0" name="Shape 5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36329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 name="Shape 3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0" name="Shape 5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22873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8" name="Shape 3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75749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8" name="Shape 5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1636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30824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0" name="Shape 4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5357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08490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57708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p:nvPr/>
        </p:nvSpPr>
        <p:spPr>
          <a:xfrm rot="10800000" flipH="1">
            <a:off x="3919993" y="3977033"/>
            <a:ext cx="1303500" cy="11283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0" name="Shape 10"/>
          <p:cNvSpPr/>
          <p:nvPr/>
        </p:nvSpPr>
        <p:spPr>
          <a:xfrm rot="5400000">
            <a:off x="3809057" y="-81000"/>
            <a:ext cx="1525500" cy="17616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Shape 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Shape 1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 name="Shape 16"/>
          <p:cNvGrpSpPr/>
          <p:nvPr/>
        </p:nvGrpSpPr>
        <p:grpSpPr>
          <a:xfrm>
            <a:off x="5549153" y="1029780"/>
            <a:ext cx="404640" cy="374059"/>
            <a:chOff x="5975075" y="2327500"/>
            <a:chExt cx="420100" cy="388350"/>
          </a:xfrm>
        </p:grpSpPr>
        <p:sp>
          <p:nvSpPr>
            <p:cNvPr id="17" name="Shape 17"/>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9" name="Shape 19"/>
          <p:cNvSpPr/>
          <p:nvPr/>
        </p:nvSpPr>
        <p:spPr>
          <a:xfrm>
            <a:off x="3253021" y="113273"/>
            <a:ext cx="225085" cy="38996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0" name="Shape 20"/>
          <p:cNvGrpSpPr/>
          <p:nvPr/>
        </p:nvGrpSpPr>
        <p:grpSpPr>
          <a:xfrm>
            <a:off x="4380526" y="515192"/>
            <a:ext cx="382958" cy="607111"/>
            <a:chOff x="6718575" y="2318625"/>
            <a:chExt cx="256950" cy="407375"/>
          </a:xfrm>
        </p:grpSpPr>
        <p:sp>
          <p:nvSpPr>
            <p:cNvPr id="21" name="Shape 21"/>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9" name="Shape 29"/>
          <p:cNvGrpSpPr/>
          <p:nvPr/>
        </p:nvGrpSpPr>
        <p:grpSpPr>
          <a:xfrm>
            <a:off x="3199464" y="902959"/>
            <a:ext cx="395018" cy="403297"/>
            <a:chOff x="3951850" y="2985350"/>
            <a:chExt cx="407950" cy="416500"/>
          </a:xfrm>
        </p:grpSpPr>
        <p:sp>
          <p:nvSpPr>
            <p:cNvPr id="30" name="Shape 30"/>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 name="Shape 34"/>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a:off x="5370705" y="4867761"/>
            <a:ext cx="312503" cy="312484"/>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9" name="Shape 39"/>
          <p:cNvGrpSpPr/>
          <p:nvPr/>
        </p:nvGrpSpPr>
        <p:grpSpPr>
          <a:xfrm>
            <a:off x="5772009" y="4056440"/>
            <a:ext cx="573943" cy="550550"/>
            <a:chOff x="5241175" y="4959100"/>
            <a:chExt cx="539775" cy="517775"/>
          </a:xfrm>
        </p:grpSpPr>
        <p:sp>
          <p:nvSpPr>
            <p:cNvPr id="40" name="Shape 40"/>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46"/>
          <p:cNvSpPr/>
          <p:nvPr/>
        </p:nvSpPr>
        <p:spPr>
          <a:xfrm>
            <a:off x="3429208" y="3904791"/>
            <a:ext cx="377839" cy="343685"/>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Shape 48"/>
          <p:cNvSpPr/>
          <p:nvPr/>
        </p:nvSpPr>
        <p:spPr>
          <a:xfrm rot="10800000" flipH="1">
            <a:off x="-94969" y="303826"/>
            <a:ext cx="1034700" cy="8958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49" name="Shape 49"/>
          <p:cNvSpPr/>
          <p:nvPr/>
        </p:nvSpPr>
        <p:spPr>
          <a:xfrm rot="5400000">
            <a:off x="559400" y="1538825"/>
            <a:ext cx="1788000" cy="20646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Shape 50"/>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1" name="Shape 51"/>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Shape 52"/>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6" name="Shape 56"/>
          <p:cNvGrpSpPr/>
          <p:nvPr/>
        </p:nvGrpSpPr>
        <p:grpSpPr>
          <a:xfrm>
            <a:off x="996359" y="1070668"/>
            <a:ext cx="351204" cy="324661"/>
            <a:chOff x="5975075" y="2327500"/>
            <a:chExt cx="420100" cy="388350"/>
          </a:xfrm>
        </p:grpSpPr>
        <p:sp>
          <p:nvSpPr>
            <p:cNvPr id="57" name="Shape 57"/>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p:nvPr/>
        </p:nvSpPr>
        <p:spPr>
          <a:xfrm>
            <a:off x="393600" y="3346627"/>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0" name="Shape 60"/>
          <p:cNvGrpSpPr/>
          <p:nvPr/>
        </p:nvGrpSpPr>
        <p:grpSpPr>
          <a:xfrm>
            <a:off x="305253" y="553856"/>
            <a:ext cx="247469" cy="392302"/>
            <a:chOff x="6718575" y="2318625"/>
            <a:chExt cx="256950" cy="407375"/>
          </a:xfrm>
        </p:grpSpPr>
        <p:sp>
          <p:nvSpPr>
            <p:cNvPr id="61" name="Shape 61"/>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9" name="Shape 69"/>
          <p:cNvGrpSpPr/>
          <p:nvPr/>
        </p:nvGrpSpPr>
        <p:grpSpPr>
          <a:xfrm>
            <a:off x="1419984" y="3634331"/>
            <a:ext cx="342882" cy="350068"/>
            <a:chOff x="3951850" y="2985350"/>
            <a:chExt cx="407950" cy="416500"/>
          </a:xfrm>
        </p:grpSpPr>
        <p:sp>
          <p:nvSpPr>
            <p:cNvPr id="70" name="Shape 70"/>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4" name="Shape 74"/>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1019338" y="4167058"/>
            <a:ext cx="248073" cy="248058"/>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79" name="Shape 79"/>
          <p:cNvGrpSpPr/>
          <p:nvPr/>
        </p:nvGrpSpPr>
        <p:grpSpPr>
          <a:xfrm>
            <a:off x="-50285" y="1452794"/>
            <a:ext cx="624844" cy="599376"/>
            <a:chOff x="5241175" y="4959100"/>
            <a:chExt cx="539775" cy="517775"/>
          </a:xfrm>
        </p:grpSpPr>
        <p:sp>
          <p:nvSpPr>
            <p:cNvPr id="80" name="Shape 80"/>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6" name="Shape 86"/>
          <p:cNvSpPr/>
          <p:nvPr/>
        </p:nvSpPr>
        <p:spPr>
          <a:xfrm>
            <a:off x="47199" y="4430470"/>
            <a:ext cx="505231" cy="45956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7"/>
        <p:cNvGrpSpPr/>
        <p:nvPr/>
      </p:nvGrpSpPr>
      <p:grpSpPr>
        <a:xfrm>
          <a:off x="0" y="0"/>
          <a:ext cx="0" cy="0"/>
          <a:chOff x="0" y="0"/>
          <a:chExt cx="0" cy="0"/>
        </a:xfrm>
      </p:grpSpPr>
      <p:sp>
        <p:nvSpPr>
          <p:cNvPr id="128" name="Shape 128"/>
          <p:cNvSpPr/>
          <p:nvPr/>
        </p:nvSpPr>
        <p:spPr>
          <a:xfrm rot="10800000" flipH="1">
            <a:off x="7663675" y="3684808"/>
            <a:ext cx="1034700" cy="8958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9" name="Shape 129"/>
          <p:cNvSpPr/>
          <p:nvPr/>
        </p:nvSpPr>
        <p:spPr>
          <a:xfrm rot="5400000">
            <a:off x="499599" y="157100"/>
            <a:ext cx="1146000" cy="13233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0" name="Shape 130"/>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1" name="Shape 131"/>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2" name="Shape 132"/>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0" name="Shape 140"/>
          <p:cNvGrpSpPr/>
          <p:nvPr/>
        </p:nvGrpSpPr>
        <p:grpSpPr>
          <a:xfrm>
            <a:off x="1729784" y="61068"/>
            <a:ext cx="351204" cy="324661"/>
            <a:chOff x="5975075" y="2327500"/>
            <a:chExt cx="420100" cy="388350"/>
          </a:xfrm>
        </p:grpSpPr>
        <p:sp>
          <p:nvSpPr>
            <p:cNvPr id="141" name="Shape 141"/>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3" name="Shape 143"/>
          <p:cNvSpPr/>
          <p:nvPr/>
        </p:nvSpPr>
        <p:spPr>
          <a:xfrm>
            <a:off x="203100" y="1270177"/>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8772688" y="4461808"/>
            <a:ext cx="248073" cy="248058"/>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5" name="Shape 145"/>
          <p:cNvGrpSpPr/>
          <p:nvPr/>
        </p:nvGrpSpPr>
        <p:grpSpPr>
          <a:xfrm>
            <a:off x="7354067" y="3426715"/>
            <a:ext cx="455624" cy="437054"/>
            <a:chOff x="5241175" y="4959100"/>
            <a:chExt cx="539775" cy="517775"/>
          </a:xfrm>
        </p:grpSpPr>
        <p:sp>
          <p:nvSpPr>
            <p:cNvPr id="146" name="Shape 146"/>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52" name="Shape 152"/>
          <p:cNvSpPr/>
          <p:nvPr/>
        </p:nvSpPr>
        <p:spPr>
          <a:xfrm>
            <a:off x="8081326" y="3153875"/>
            <a:ext cx="299952"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53" name="Shape 153"/>
          <p:cNvGrpSpPr/>
          <p:nvPr/>
        </p:nvGrpSpPr>
        <p:grpSpPr>
          <a:xfrm>
            <a:off x="904276" y="515192"/>
            <a:ext cx="382958" cy="607111"/>
            <a:chOff x="6718575" y="2318625"/>
            <a:chExt cx="256950" cy="407375"/>
          </a:xfrm>
        </p:grpSpPr>
        <p:sp>
          <p:nvSpPr>
            <p:cNvPr id="154" name="Shape 15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Shape 16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2" name="Shape 162"/>
          <p:cNvGrpSpPr/>
          <p:nvPr/>
        </p:nvGrpSpPr>
        <p:grpSpPr>
          <a:xfrm>
            <a:off x="335759" y="1840531"/>
            <a:ext cx="342882" cy="350068"/>
            <a:chOff x="3951850" y="2985350"/>
            <a:chExt cx="407950" cy="416500"/>
          </a:xfrm>
        </p:grpSpPr>
        <p:sp>
          <p:nvSpPr>
            <p:cNvPr id="163" name="Shape 16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67"/>
        <p:cNvGrpSpPr/>
        <p:nvPr/>
      </p:nvGrpSpPr>
      <p:grpSpPr>
        <a:xfrm>
          <a:off x="0" y="0"/>
          <a:ext cx="0" cy="0"/>
          <a:chOff x="0" y="0"/>
          <a:chExt cx="0" cy="0"/>
        </a:xfrm>
      </p:grpSpPr>
      <p:sp>
        <p:nvSpPr>
          <p:cNvPr id="168" name="Shape 168"/>
          <p:cNvSpPr/>
          <p:nvPr/>
        </p:nvSpPr>
        <p:spPr>
          <a:xfrm rot="10800000" flipH="1">
            <a:off x="7663675" y="3684808"/>
            <a:ext cx="1034700" cy="8958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69" name="Shape 169"/>
          <p:cNvSpPr/>
          <p:nvPr/>
        </p:nvSpPr>
        <p:spPr>
          <a:xfrm rot="5400000">
            <a:off x="499599" y="157100"/>
            <a:ext cx="1146000" cy="13233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0" name="Shape 170"/>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1" name="Shape 171"/>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2" name="Shape 172"/>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3" name="Shape 173"/>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7" name="Shape 177"/>
          <p:cNvGrpSpPr/>
          <p:nvPr/>
        </p:nvGrpSpPr>
        <p:grpSpPr>
          <a:xfrm>
            <a:off x="1729784" y="61068"/>
            <a:ext cx="351204" cy="324661"/>
            <a:chOff x="5975075" y="2327500"/>
            <a:chExt cx="420100" cy="388350"/>
          </a:xfrm>
        </p:grpSpPr>
        <p:sp>
          <p:nvSpPr>
            <p:cNvPr id="178" name="Shape 178"/>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80" name="Shape 180"/>
          <p:cNvSpPr/>
          <p:nvPr/>
        </p:nvSpPr>
        <p:spPr>
          <a:xfrm>
            <a:off x="203100" y="1270177"/>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81" name="Shape 181"/>
          <p:cNvGrpSpPr/>
          <p:nvPr/>
        </p:nvGrpSpPr>
        <p:grpSpPr>
          <a:xfrm>
            <a:off x="904276" y="515192"/>
            <a:ext cx="382958" cy="607111"/>
            <a:chOff x="6718575" y="2318625"/>
            <a:chExt cx="256950" cy="407375"/>
          </a:xfrm>
        </p:grpSpPr>
        <p:sp>
          <p:nvSpPr>
            <p:cNvPr id="182" name="Shape 182"/>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Shape 189"/>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0" name="Shape 190"/>
          <p:cNvGrpSpPr/>
          <p:nvPr/>
        </p:nvGrpSpPr>
        <p:grpSpPr>
          <a:xfrm>
            <a:off x="335759" y="1840531"/>
            <a:ext cx="342882" cy="350068"/>
            <a:chOff x="3951850" y="2985350"/>
            <a:chExt cx="407950" cy="416500"/>
          </a:xfrm>
        </p:grpSpPr>
        <p:sp>
          <p:nvSpPr>
            <p:cNvPr id="191" name="Shape 191"/>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Shape 194"/>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95" name="Shape 19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8772688" y="4461808"/>
            <a:ext cx="248073" cy="248058"/>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00" name="Shape 200"/>
          <p:cNvGrpSpPr/>
          <p:nvPr/>
        </p:nvGrpSpPr>
        <p:grpSpPr>
          <a:xfrm>
            <a:off x="7354067" y="3426715"/>
            <a:ext cx="455624" cy="437054"/>
            <a:chOff x="5241175" y="4959100"/>
            <a:chExt cx="539775" cy="517775"/>
          </a:xfrm>
        </p:grpSpPr>
        <p:sp>
          <p:nvSpPr>
            <p:cNvPr id="201" name="Shape 201"/>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07" name="Shape 207"/>
          <p:cNvSpPr/>
          <p:nvPr/>
        </p:nvSpPr>
        <p:spPr>
          <a:xfrm>
            <a:off x="8081326" y="3153875"/>
            <a:ext cx="299952"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08"/>
        <p:cNvGrpSpPr/>
        <p:nvPr/>
      </p:nvGrpSpPr>
      <p:grpSpPr>
        <a:xfrm>
          <a:off x="0" y="0"/>
          <a:ext cx="0" cy="0"/>
          <a:chOff x="0" y="0"/>
          <a:chExt cx="0" cy="0"/>
        </a:xfrm>
      </p:grpSpPr>
      <p:sp>
        <p:nvSpPr>
          <p:cNvPr id="209" name="Shape 209"/>
          <p:cNvSpPr/>
          <p:nvPr/>
        </p:nvSpPr>
        <p:spPr>
          <a:xfrm rot="5400000">
            <a:off x="499599" y="157100"/>
            <a:ext cx="1146000" cy="13233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0" name="Shape 210"/>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1" name="Shape 211"/>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2" name="Shape 212"/>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3" name="Shape 213"/>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4" name="Shape 214"/>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18" name="Shape 218"/>
          <p:cNvGrpSpPr/>
          <p:nvPr/>
        </p:nvGrpSpPr>
        <p:grpSpPr>
          <a:xfrm>
            <a:off x="1729784" y="61068"/>
            <a:ext cx="351204" cy="324661"/>
            <a:chOff x="5975075" y="2327500"/>
            <a:chExt cx="420100" cy="388350"/>
          </a:xfrm>
        </p:grpSpPr>
        <p:sp>
          <p:nvSpPr>
            <p:cNvPr id="219" name="Shape 219"/>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 name="Shape 220"/>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21" name="Shape 221"/>
          <p:cNvSpPr/>
          <p:nvPr/>
        </p:nvSpPr>
        <p:spPr>
          <a:xfrm>
            <a:off x="203100" y="1270177"/>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22" name="Shape 222"/>
          <p:cNvGrpSpPr/>
          <p:nvPr/>
        </p:nvGrpSpPr>
        <p:grpSpPr>
          <a:xfrm>
            <a:off x="904276" y="515192"/>
            <a:ext cx="382958" cy="607111"/>
            <a:chOff x="6718575" y="2318625"/>
            <a:chExt cx="256950" cy="407375"/>
          </a:xfrm>
        </p:grpSpPr>
        <p:sp>
          <p:nvSpPr>
            <p:cNvPr id="223" name="Shape 22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Shape 22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Shape 22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Shape 22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1" name="Shape 231"/>
          <p:cNvGrpSpPr/>
          <p:nvPr/>
        </p:nvGrpSpPr>
        <p:grpSpPr>
          <a:xfrm>
            <a:off x="335759" y="1840531"/>
            <a:ext cx="342882" cy="350068"/>
            <a:chOff x="3951850" y="2985350"/>
            <a:chExt cx="407950" cy="416500"/>
          </a:xfrm>
        </p:grpSpPr>
        <p:sp>
          <p:nvSpPr>
            <p:cNvPr id="232" name="Shape 232"/>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Shape 234"/>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6"/>
        <p:cNvGrpSpPr/>
        <p:nvPr/>
      </p:nvGrpSpPr>
      <p:grpSpPr>
        <a:xfrm>
          <a:off x="0" y="0"/>
          <a:ext cx="0" cy="0"/>
          <a:chOff x="0" y="0"/>
          <a:chExt cx="0" cy="0"/>
        </a:xfrm>
      </p:grpSpPr>
      <p:sp>
        <p:nvSpPr>
          <p:cNvPr id="237" name="Shape 237"/>
          <p:cNvSpPr/>
          <p:nvPr/>
        </p:nvSpPr>
        <p:spPr>
          <a:xfrm rot="10800000" flipH="1">
            <a:off x="7663675" y="3684808"/>
            <a:ext cx="1034700" cy="8958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38" name="Shape 238"/>
          <p:cNvSpPr/>
          <p:nvPr/>
        </p:nvSpPr>
        <p:spPr>
          <a:xfrm rot="5400000">
            <a:off x="499599" y="157100"/>
            <a:ext cx="1146000" cy="13233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39" name="Shape 239"/>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0" name="Shape 240"/>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44" name="Shape 244"/>
          <p:cNvGrpSpPr/>
          <p:nvPr/>
        </p:nvGrpSpPr>
        <p:grpSpPr>
          <a:xfrm>
            <a:off x="1729784" y="61068"/>
            <a:ext cx="351204" cy="324661"/>
            <a:chOff x="5975075" y="2327500"/>
            <a:chExt cx="420100" cy="388350"/>
          </a:xfrm>
        </p:grpSpPr>
        <p:sp>
          <p:nvSpPr>
            <p:cNvPr id="245" name="Shape 245"/>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47" name="Shape 247"/>
          <p:cNvSpPr/>
          <p:nvPr/>
        </p:nvSpPr>
        <p:spPr>
          <a:xfrm>
            <a:off x="203100" y="1270177"/>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48" name="Shape 248"/>
          <p:cNvGrpSpPr/>
          <p:nvPr/>
        </p:nvGrpSpPr>
        <p:grpSpPr>
          <a:xfrm>
            <a:off x="904276" y="515192"/>
            <a:ext cx="382958" cy="607111"/>
            <a:chOff x="6718575" y="2318625"/>
            <a:chExt cx="256950" cy="407375"/>
          </a:xfrm>
        </p:grpSpPr>
        <p:sp>
          <p:nvSpPr>
            <p:cNvPr id="249" name="Shape 249"/>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Shape 250"/>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7" name="Shape 257"/>
          <p:cNvGrpSpPr/>
          <p:nvPr/>
        </p:nvGrpSpPr>
        <p:grpSpPr>
          <a:xfrm>
            <a:off x="335759" y="1840531"/>
            <a:ext cx="342882" cy="350068"/>
            <a:chOff x="3951850" y="2985350"/>
            <a:chExt cx="407950" cy="416500"/>
          </a:xfrm>
        </p:grpSpPr>
        <p:sp>
          <p:nvSpPr>
            <p:cNvPr id="258" name="Shape 258"/>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Shape 259"/>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Shape 260"/>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62" name="Shape 262"/>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Shape 263"/>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Shape 264"/>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a:off x="8772688" y="4461808"/>
            <a:ext cx="248073" cy="248058"/>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67" name="Shape 267"/>
          <p:cNvGrpSpPr/>
          <p:nvPr/>
        </p:nvGrpSpPr>
        <p:grpSpPr>
          <a:xfrm>
            <a:off x="7354067" y="3426715"/>
            <a:ext cx="455624" cy="437054"/>
            <a:chOff x="5241175" y="4959100"/>
            <a:chExt cx="539775" cy="517775"/>
          </a:xfrm>
        </p:grpSpPr>
        <p:sp>
          <p:nvSpPr>
            <p:cNvPr id="268" name="Shape 268"/>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Shape 269"/>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Shape 270"/>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Shape 271"/>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Shape 272"/>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Shape 273"/>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74" name="Shape 274"/>
          <p:cNvSpPr/>
          <p:nvPr/>
        </p:nvSpPr>
        <p:spPr>
          <a:xfrm>
            <a:off x="8081326" y="3153875"/>
            <a:ext cx="299952"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4"/>
        <p:cNvGrpSpPr/>
        <p:nvPr/>
      </p:nvGrpSpPr>
      <p:grpSpPr>
        <a:xfrm>
          <a:off x="0" y="0"/>
          <a:ext cx="0" cy="0"/>
          <a:chOff x="0" y="0"/>
          <a:chExt cx="0" cy="0"/>
        </a:xfrm>
      </p:grpSpPr>
      <p:sp>
        <p:nvSpPr>
          <p:cNvPr id="315" name="Shape 315"/>
          <p:cNvSpPr/>
          <p:nvPr/>
        </p:nvSpPr>
        <p:spPr>
          <a:xfrm rot="10800000" flipH="1">
            <a:off x="8218352" y="4121459"/>
            <a:ext cx="685200" cy="5934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16" name="Shape 316"/>
          <p:cNvSpPr/>
          <p:nvPr/>
        </p:nvSpPr>
        <p:spPr>
          <a:xfrm rot="5400000">
            <a:off x="388487" y="105212"/>
            <a:ext cx="944100" cy="10902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17" name="Shape 317"/>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Shape 321"/>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Shape 323"/>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lexa/alexa-avs-sample-app/wiki/Raspberry-Pi"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s://blog.computerbacon.com/playing-audio-in-python-with-libvlc.html" TargetMode="External"/><Relationship Id="rId4" Type="http://schemas.openxmlformats.org/officeDocument/2006/relationships/hyperlink" Target="http://www.instructables.com/id/How-to-Make-LEDs-Flash-to-Music-with-an-Arduin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github.com/adrianl911/MS"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ctrTitle"/>
          </p:nvPr>
        </p:nvSpPr>
        <p:spPr>
          <a:xfrm>
            <a:off x="1541423" y="2252021"/>
            <a:ext cx="6343500" cy="1159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b="1" dirty="0"/>
              <a:t>RASPBERRY PI DJ</a:t>
            </a:r>
            <a:br>
              <a:rPr lang="en-US" b="1" dirty="0"/>
            </a:br>
            <a:r>
              <a:rPr lang="en-US" b="1" dirty="0"/>
              <a:t>based on user’s mood</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b="1" dirty="0"/>
              <a:t>	</a:t>
            </a:r>
            <a:r>
              <a:rPr lang="en-US" sz="1600" b="1" dirty="0"/>
              <a:t>Raspberry Pi</a:t>
            </a:r>
            <a:endParaRPr sz="1600" b="1" dirty="0"/>
          </a:p>
          <a:p>
            <a:pPr marL="0" lvl="0" indent="0">
              <a:spcBef>
                <a:spcPts val="600"/>
              </a:spcBef>
              <a:spcAft>
                <a:spcPts val="0"/>
              </a:spcAft>
              <a:buNone/>
            </a:pPr>
            <a:endParaRPr lang="en-US" dirty="0"/>
          </a:p>
          <a:p>
            <a:pPr marL="0" lvl="0" indent="0">
              <a:spcBef>
                <a:spcPts val="600"/>
              </a:spcBef>
              <a:spcAft>
                <a:spcPts val="0"/>
              </a:spcAft>
              <a:buNone/>
            </a:pPr>
            <a:r>
              <a:rPr lang="en-US" dirty="0"/>
              <a:t>We turned a Raspberry Pi3 Model B+ into an Alexa Echo using Alexa Skills Kit.</a:t>
            </a:r>
          </a:p>
          <a:p>
            <a:pPr marL="0" lvl="0" indent="0">
              <a:spcBef>
                <a:spcPts val="600"/>
              </a:spcBef>
              <a:spcAft>
                <a:spcPts val="0"/>
              </a:spcAft>
              <a:buNone/>
            </a:pPr>
            <a:r>
              <a:rPr lang="en-US" dirty="0"/>
              <a:t>Also, a python server running on Arduino manages the conversation between Alexa and the user.</a:t>
            </a:r>
            <a:endParaRPr dirty="0"/>
          </a:p>
        </p:txBody>
      </p:sp>
      <p:sp>
        <p:nvSpPr>
          <p:cNvPr id="386" name="Shape 386"/>
          <p:cNvSpPr txBox="1">
            <a:spLocks noGrp="1"/>
          </p:cNvSpPr>
          <p:nvPr>
            <p:ph type="title"/>
          </p:nvPr>
        </p:nvSpPr>
        <p:spPr>
          <a:xfrm>
            <a:off x="1734000" y="1371327"/>
            <a:ext cx="6742227"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	What we used:</a:t>
            </a:r>
            <a:endParaRPr dirty="0"/>
          </a:p>
        </p:txBody>
      </p:sp>
      <p:sp>
        <p:nvSpPr>
          <p:cNvPr id="387" name="Shape 387"/>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b="1" dirty="0"/>
              <a:t>	</a:t>
            </a:r>
            <a:r>
              <a:rPr lang="en-US" sz="1600" b="1" dirty="0"/>
              <a:t>Arduino</a:t>
            </a:r>
            <a:endParaRPr sz="1600" b="1" dirty="0"/>
          </a:p>
          <a:p>
            <a:pPr marL="0" lvl="0" indent="0">
              <a:buNone/>
            </a:pPr>
            <a:endParaRPr lang="en-US" dirty="0"/>
          </a:p>
          <a:p>
            <a:pPr marL="0" lvl="0" indent="0">
              <a:buNone/>
            </a:pPr>
            <a:r>
              <a:rPr lang="en-US" dirty="0"/>
              <a:t>We used Arduino in order to light up some LEDs in synchronization with the song that is being played.</a:t>
            </a:r>
            <a:endParaRPr dirty="0"/>
          </a:p>
        </p:txBody>
      </p:sp>
      <p:pic>
        <p:nvPicPr>
          <p:cNvPr id="4" name="Picture 3">
            <a:extLst>
              <a:ext uri="{FF2B5EF4-FFF2-40B4-BE49-F238E27FC236}">
                <a16:creationId xmlns:a16="http://schemas.microsoft.com/office/drawing/2014/main" id="{5599B130-B31E-47B7-BACA-384C1AC0F542}"/>
              </a:ext>
            </a:extLst>
          </p:cNvPr>
          <p:cNvPicPr>
            <a:picLocks noChangeAspect="1"/>
          </p:cNvPicPr>
          <p:nvPr/>
        </p:nvPicPr>
        <p:blipFill>
          <a:blip r:embed="rId3"/>
          <a:stretch>
            <a:fillRect/>
          </a:stretch>
        </p:blipFill>
        <p:spPr>
          <a:xfrm>
            <a:off x="1817417" y="2255428"/>
            <a:ext cx="629213" cy="627350"/>
          </a:xfrm>
          <a:prstGeom prst="rect">
            <a:avLst/>
          </a:prstGeom>
        </p:spPr>
      </p:pic>
      <p:pic>
        <p:nvPicPr>
          <p:cNvPr id="5" name="Picture 4">
            <a:extLst>
              <a:ext uri="{FF2B5EF4-FFF2-40B4-BE49-F238E27FC236}">
                <a16:creationId xmlns:a16="http://schemas.microsoft.com/office/drawing/2014/main" id="{87A8CCEE-AE31-4CEF-92CC-7CE9857A06D2}"/>
              </a:ext>
            </a:extLst>
          </p:cNvPr>
          <p:cNvPicPr>
            <a:picLocks noChangeAspect="1"/>
          </p:cNvPicPr>
          <p:nvPr/>
        </p:nvPicPr>
        <p:blipFill>
          <a:blip r:embed="rId4"/>
          <a:stretch>
            <a:fillRect/>
          </a:stretch>
        </p:blipFill>
        <p:spPr>
          <a:xfrm>
            <a:off x="4669104" y="2188521"/>
            <a:ext cx="624468" cy="624468"/>
          </a:xfrm>
          <a:prstGeom prst="rect">
            <a:avLst/>
          </a:prstGeom>
        </p:spPr>
      </p:pic>
      <p:pic>
        <p:nvPicPr>
          <p:cNvPr id="6" name="Picture 5">
            <a:extLst>
              <a:ext uri="{FF2B5EF4-FFF2-40B4-BE49-F238E27FC236}">
                <a16:creationId xmlns:a16="http://schemas.microsoft.com/office/drawing/2014/main" id="{E2A19B02-97CE-4C7B-B75E-61BDE5E800D9}"/>
              </a:ext>
            </a:extLst>
          </p:cNvPr>
          <p:cNvPicPr>
            <a:picLocks noChangeAspect="1"/>
          </p:cNvPicPr>
          <p:nvPr/>
        </p:nvPicPr>
        <p:blipFill>
          <a:blip r:embed="rId5"/>
          <a:stretch>
            <a:fillRect/>
          </a:stretch>
        </p:blipFill>
        <p:spPr>
          <a:xfrm>
            <a:off x="1734000" y="407882"/>
            <a:ext cx="1264920" cy="12112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Software design</a:t>
            </a:r>
            <a:endParaRPr dirty="0"/>
          </a:p>
        </p:txBody>
      </p:sp>
      <p:sp>
        <p:nvSpPr>
          <p:cNvPr id="351" name="Shape 351"/>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4800" b="1" dirty="0">
                <a:solidFill>
                  <a:srgbClr val="FFFFFF"/>
                </a:solidFill>
                <a:latin typeface="Nixie One"/>
                <a:sym typeface="Nixie One"/>
              </a:rPr>
              <a:t>5</a:t>
            </a:r>
            <a:endParaRPr kumimoji="0" sz="1400" b="1" i="0" u="none" strike="noStrike" kern="0" cap="none" spc="0" normalizeH="0" baseline="0" noProof="0" dirty="0">
              <a:ln>
                <a:noFill/>
              </a:ln>
              <a:solidFill>
                <a:srgbClr val="FFFFFF"/>
              </a:solidFill>
              <a:effectLst/>
              <a:uLnTx/>
              <a:uFillTx/>
              <a:latin typeface="Arial"/>
              <a:cs typeface="Arial"/>
              <a:sym typeface="Arial"/>
            </a:endParaRPr>
          </a:p>
        </p:txBody>
      </p:sp>
      <p:sp>
        <p:nvSpPr>
          <p:cNvPr id="2" name="Subtitle 1">
            <a:extLst>
              <a:ext uri="{FF2B5EF4-FFF2-40B4-BE49-F238E27FC236}">
                <a16:creationId xmlns:a16="http://schemas.microsoft.com/office/drawing/2014/main" id="{508D86E1-1D0E-40ED-BAAF-2E5DA6AD5827}"/>
              </a:ext>
            </a:extLst>
          </p:cNvPr>
          <p:cNvSpPr>
            <a:spLocks noGrp="1"/>
          </p:cNvSpPr>
          <p:nvPr>
            <p:ph type="subTitle" idx="1"/>
          </p:nvPr>
        </p:nvSpPr>
        <p:spPr>
          <a:xfrm>
            <a:off x="2476575" y="2821004"/>
            <a:ext cx="5962725" cy="784800"/>
          </a:xfrm>
        </p:spPr>
        <p:txBody>
          <a:bodyPr/>
          <a:lstStyle/>
          <a:p>
            <a:r>
              <a:rPr lang="en-US" dirty="0"/>
              <a:t>	</a:t>
            </a:r>
          </a:p>
        </p:txBody>
      </p:sp>
    </p:spTree>
    <p:extLst>
      <p:ext uri="{BB962C8B-B14F-4D97-AF65-F5344CB8AC3E}">
        <p14:creationId xmlns:p14="http://schemas.microsoft.com/office/powerpoint/2010/main" val="2588208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p:nvPr/>
        </p:nvSpPr>
        <p:spPr>
          <a:xfrm>
            <a:off x="2098042" y="115205"/>
            <a:ext cx="6984716" cy="3691071"/>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4" name="Shape 534"/>
          <p:cNvSpPr txBox="1">
            <a:spLocks noGrp="1"/>
          </p:cNvSpPr>
          <p:nvPr>
            <p:ph type="body" idx="4294967295"/>
          </p:nvPr>
        </p:nvSpPr>
        <p:spPr>
          <a:xfrm>
            <a:off x="350520" y="2337435"/>
            <a:ext cx="7955280" cy="2718600"/>
          </a:xfrm>
          <a:prstGeom prst="rect">
            <a:avLst/>
          </a:prstGeom>
        </p:spPr>
        <p:txBody>
          <a:bodyPr spcFirstLastPara="1" wrap="square" lIns="91425" tIns="91425" rIns="91425" bIns="91425" anchor="b" anchorCtr="0">
            <a:noAutofit/>
          </a:bodyPr>
          <a:lstStyle/>
          <a:p>
            <a:pPr marL="0" lvl="0" indent="0" rtl="0">
              <a:spcBef>
                <a:spcPts val="600"/>
              </a:spcBef>
              <a:spcAft>
                <a:spcPts val="0"/>
              </a:spcAft>
              <a:buNone/>
            </a:pPr>
            <a:r>
              <a:rPr lang="en-US" b="1" dirty="0">
                <a:solidFill>
                  <a:srgbClr val="19BBD5"/>
                </a:solidFill>
              </a:rPr>
              <a:t>Alexa Skills</a:t>
            </a:r>
          </a:p>
          <a:p>
            <a:pPr marL="285750" indent="-285750"/>
            <a:r>
              <a:rPr lang="en-US" dirty="0"/>
              <a:t>We used the skill builder in order to define four states: Happy, Sad, Angry and Neutral. These moods are declared as intents, and every intent has a list of utterances that represent the corresponding mood.</a:t>
            </a:r>
          </a:p>
          <a:p>
            <a:pPr marL="0" lvl="0" indent="0" rtl="0">
              <a:spcBef>
                <a:spcPts val="600"/>
              </a:spcBef>
              <a:spcAft>
                <a:spcPts val="0"/>
              </a:spcAft>
              <a:buNone/>
            </a:pPr>
            <a:endParaRPr b="1" dirty="0">
              <a:solidFill>
                <a:srgbClr val="19BBD5"/>
              </a:solidFill>
            </a:endParaRPr>
          </a:p>
        </p:txBody>
      </p:sp>
      <p:grpSp>
        <p:nvGrpSpPr>
          <p:cNvPr id="535" name="Shape 535"/>
          <p:cNvGrpSpPr/>
          <p:nvPr/>
        </p:nvGrpSpPr>
        <p:grpSpPr>
          <a:xfrm>
            <a:off x="707161" y="503826"/>
            <a:ext cx="318996" cy="307211"/>
            <a:chOff x="2583325" y="2972875"/>
            <a:chExt cx="462850" cy="445750"/>
          </a:xfrm>
        </p:grpSpPr>
        <p:sp>
          <p:nvSpPr>
            <p:cNvPr id="536" name="Shape 536"/>
            <p:cNvSpPr/>
            <p:nvPr/>
          </p:nvSpPr>
          <p:spPr>
            <a:xfrm>
              <a:off x="2701775" y="3323350"/>
              <a:ext cx="225950" cy="95275"/>
            </a:xfrm>
            <a:custGeom>
              <a:avLst/>
              <a:gdLst/>
              <a:ahLst/>
              <a:cxnLst/>
              <a:rect l="0" t="0" r="0" b="0"/>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Shape 537"/>
            <p:cNvSpPr/>
            <p:nvPr/>
          </p:nvSpPr>
          <p:spPr>
            <a:xfrm>
              <a:off x="2583325" y="2972875"/>
              <a:ext cx="462850" cy="337075"/>
            </a:xfrm>
            <a:custGeom>
              <a:avLst/>
              <a:gdLst/>
              <a:ahLst/>
              <a:cxnLst/>
              <a:rect l="0" t="0" r="0" b="0"/>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3" name="Picture 2">
            <a:extLst>
              <a:ext uri="{FF2B5EF4-FFF2-40B4-BE49-F238E27FC236}">
                <a16:creationId xmlns:a16="http://schemas.microsoft.com/office/drawing/2014/main" id="{2E13C687-C097-4EAA-844E-E328FA678655}"/>
              </a:ext>
            </a:extLst>
          </p:cNvPr>
          <p:cNvPicPr>
            <a:picLocks noChangeAspect="1"/>
          </p:cNvPicPr>
          <p:nvPr/>
        </p:nvPicPr>
        <p:blipFill rotWithShape="1">
          <a:blip r:embed="rId3"/>
          <a:srcRect t="2743" r="14058"/>
          <a:stretch/>
        </p:blipFill>
        <p:spPr>
          <a:xfrm>
            <a:off x="2399574" y="334714"/>
            <a:ext cx="6381651" cy="27309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p:nvPr/>
        </p:nvSpPr>
        <p:spPr>
          <a:xfrm>
            <a:off x="5387340" y="115205"/>
            <a:ext cx="3695418" cy="4494895"/>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4" name="Shape 534"/>
          <p:cNvSpPr txBox="1">
            <a:spLocks noGrp="1"/>
          </p:cNvSpPr>
          <p:nvPr>
            <p:ph type="body" idx="4294967295"/>
          </p:nvPr>
        </p:nvSpPr>
        <p:spPr>
          <a:xfrm>
            <a:off x="423122" y="1564924"/>
            <a:ext cx="4819579" cy="3136616"/>
          </a:xfrm>
          <a:prstGeom prst="rect">
            <a:avLst/>
          </a:prstGeom>
        </p:spPr>
        <p:txBody>
          <a:bodyPr spcFirstLastPara="1" wrap="square" lIns="91425" tIns="91425" rIns="91425" bIns="91425" anchor="b" anchorCtr="0">
            <a:noAutofit/>
          </a:bodyPr>
          <a:lstStyle/>
          <a:p>
            <a:pPr marL="0" lvl="0" indent="0" rtl="0">
              <a:spcBef>
                <a:spcPts val="600"/>
              </a:spcBef>
              <a:spcAft>
                <a:spcPts val="0"/>
              </a:spcAft>
              <a:buNone/>
            </a:pPr>
            <a:r>
              <a:rPr lang="en-US" b="1" dirty="0">
                <a:solidFill>
                  <a:srgbClr val="19BBD5"/>
                </a:solidFill>
              </a:rPr>
              <a:t>	Raspberry configuration</a:t>
            </a:r>
          </a:p>
          <a:p>
            <a:pPr marL="0" lvl="0" indent="0" rtl="0">
              <a:spcBef>
                <a:spcPts val="600"/>
              </a:spcBef>
              <a:spcAft>
                <a:spcPts val="0"/>
              </a:spcAft>
              <a:buNone/>
            </a:pPr>
            <a:endParaRPr lang="en-US" b="1" dirty="0">
              <a:solidFill>
                <a:srgbClr val="19BBD5"/>
              </a:solidFill>
            </a:endParaRPr>
          </a:p>
          <a:p>
            <a:r>
              <a:rPr lang="en-US" dirty="0"/>
              <a:t>We followed a tutorial to install Alexa Voice Service to our Raspberry, turning it into a sort of homemade Alexa Echo.</a:t>
            </a:r>
          </a:p>
          <a:p>
            <a:r>
              <a:rPr lang="en-US" dirty="0"/>
              <a:t>After that, we started developing the server that processes the information received from the custom skill.</a:t>
            </a:r>
          </a:p>
          <a:p>
            <a:r>
              <a:rPr lang="en-US" dirty="0"/>
              <a:t>We used python as programming language and Flask as web framework. Flask is used for managing statements and questions. </a:t>
            </a:r>
          </a:p>
          <a:p>
            <a:pPr marL="139700" indent="0">
              <a:buNone/>
            </a:pPr>
            <a:endParaRPr lang="en-US" dirty="0"/>
          </a:p>
          <a:p>
            <a:pPr marL="0" lvl="0" indent="0" rtl="0">
              <a:spcBef>
                <a:spcPts val="600"/>
              </a:spcBef>
              <a:spcAft>
                <a:spcPts val="0"/>
              </a:spcAft>
              <a:buNone/>
            </a:pPr>
            <a:endParaRPr b="1" dirty="0">
              <a:solidFill>
                <a:srgbClr val="19BBD5"/>
              </a:solidFill>
            </a:endParaRPr>
          </a:p>
        </p:txBody>
      </p:sp>
      <p:grpSp>
        <p:nvGrpSpPr>
          <p:cNvPr id="535" name="Shape 535"/>
          <p:cNvGrpSpPr/>
          <p:nvPr/>
        </p:nvGrpSpPr>
        <p:grpSpPr>
          <a:xfrm>
            <a:off x="707161" y="503826"/>
            <a:ext cx="318996" cy="307211"/>
            <a:chOff x="2583325" y="2972875"/>
            <a:chExt cx="462850" cy="445750"/>
          </a:xfrm>
        </p:grpSpPr>
        <p:sp>
          <p:nvSpPr>
            <p:cNvPr id="536" name="Shape 536"/>
            <p:cNvSpPr/>
            <p:nvPr/>
          </p:nvSpPr>
          <p:spPr>
            <a:xfrm>
              <a:off x="2701775" y="3323350"/>
              <a:ext cx="225950" cy="95275"/>
            </a:xfrm>
            <a:custGeom>
              <a:avLst/>
              <a:gdLst/>
              <a:ahLst/>
              <a:cxnLst/>
              <a:rect l="0" t="0" r="0" b="0"/>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Shape 537"/>
            <p:cNvSpPr/>
            <p:nvPr/>
          </p:nvSpPr>
          <p:spPr>
            <a:xfrm>
              <a:off x="2583325" y="2972875"/>
              <a:ext cx="462850" cy="337075"/>
            </a:xfrm>
            <a:custGeom>
              <a:avLst/>
              <a:gdLst/>
              <a:ahLst/>
              <a:cxnLst/>
              <a:rect l="0" t="0" r="0" b="0"/>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4" name="Picture 3">
            <a:extLst>
              <a:ext uri="{FF2B5EF4-FFF2-40B4-BE49-F238E27FC236}">
                <a16:creationId xmlns:a16="http://schemas.microsoft.com/office/drawing/2014/main" id="{DA36B413-22E1-4BED-8F9B-4DBAF6A9FCA4}"/>
              </a:ext>
            </a:extLst>
          </p:cNvPr>
          <p:cNvPicPr>
            <a:picLocks noChangeAspect="1"/>
          </p:cNvPicPr>
          <p:nvPr/>
        </p:nvPicPr>
        <p:blipFill rotWithShape="1">
          <a:blip r:embed="rId3"/>
          <a:srcRect b="10972"/>
          <a:stretch/>
        </p:blipFill>
        <p:spPr>
          <a:xfrm>
            <a:off x="5531979" y="368584"/>
            <a:ext cx="3406140" cy="3342356"/>
          </a:xfrm>
          <a:prstGeom prst="rect">
            <a:avLst/>
          </a:prstGeom>
        </p:spPr>
      </p:pic>
    </p:spTree>
    <p:extLst>
      <p:ext uri="{BB962C8B-B14F-4D97-AF65-F5344CB8AC3E}">
        <p14:creationId xmlns:p14="http://schemas.microsoft.com/office/powerpoint/2010/main" val="3379345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Shape 393"/>
          <p:cNvSpPr txBox="1">
            <a:spLocks noGrp="1"/>
          </p:cNvSpPr>
          <p:nvPr>
            <p:ph type="body" idx="1"/>
          </p:nvPr>
        </p:nvSpPr>
        <p:spPr>
          <a:xfrm>
            <a:off x="1295400" y="1645920"/>
            <a:ext cx="2431220" cy="327988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a:t>Next</a:t>
            </a:r>
            <a:endParaRPr b="1" dirty="0"/>
          </a:p>
          <a:p>
            <a:pPr marL="0" lvl="0" indent="0">
              <a:buNone/>
            </a:pPr>
            <a:r>
              <a:rPr lang="en-US" dirty="0"/>
              <a:t>we followed another tutorial on how to import and use the VLC media player that we will use for playing songs.</a:t>
            </a:r>
            <a:endParaRPr dirty="0"/>
          </a:p>
        </p:txBody>
      </p:sp>
      <p:sp>
        <p:nvSpPr>
          <p:cNvPr id="394" name="Shape 394"/>
          <p:cNvSpPr txBox="1">
            <a:spLocks noGrp="1"/>
          </p:cNvSpPr>
          <p:nvPr>
            <p:ph type="body" idx="2"/>
          </p:nvPr>
        </p:nvSpPr>
        <p:spPr>
          <a:xfrm>
            <a:off x="3726620" y="1546860"/>
            <a:ext cx="2509368" cy="327988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a:t>Further more</a:t>
            </a:r>
          </a:p>
          <a:p>
            <a:pPr marL="0" indent="0">
              <a:buNone/>
            </a:pPr>
            <a:r>
              <a:rPr lang="en-US" dirty="0"/>
              <a:t>when someone invokes the custom skill, the server intercepts the "Launch" event and returns a welcome message followed by the first question chosen to understand the user's mood: "How are you?" </a:t>
            </a:r>
          </a:p>
          <a:p>
            <a:pPr marL="0" lvl="0" indent="0" rtl="0">
              <a:spcBef>
                <a:spcPts val="600"/>
              </a:spcBef>
              <a:spcAft>
                <a:spcPts val="0"/>
              </a:spcAft>
              <a:buNone/>
            </a:pPr>
            <a:r>
              <a:rPr lang="en" dirty="0"/>
              <a:t>.</a:t>
            </a:r>
            <a:endParaRPr dirty="0"/>
          </a:p>
        </p:txBody>
      </p:sp>
      <p:sp>
        <p:nvSpPr>
          <p:cNvPr id="395" name="Shape 395"/>
          <p:cNvSpPr txBox="1">
            <a:spLocks noGrp="1"/>
          </p:cNvSpPr>
          <p:nvPr>
            <p:ph type="body" idx="3"/>
          </p:nvPr>
        </p:nvSpPr>
        <p:spPr>
          <a:xfrm>
            <a:off x="6490408" y="1481560"/>
            <a:ext cx="2176800" cy="334518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a:t>Finally</a:t>
            </a:r>
            <a:endParaRPr b="1" dirty="0"/>
          </a:p>
          <a:p>
            <a:pPr marL="0" lvl="0" indent="0">
              <a:buNone/>
            </a:pPr>
            <a:r>
              <a:rPr lang="en-US" dirty="0"/>
              <a:t>What the user answers will be classified and the server will handle the event fired from the custom skill. Then, it will calculate the gathered results, it will play a song according to the mood and will send a signal to Arduino, using serial</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p:nvPr/>
        </p:nvSpPr>
        <p:spPr>
          <a:xfrm>
            <a:off x="1879329" y="397145"/>
            <a:ext cx="7063458" cy="3618595"/>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4" name="Shape 534"/>
          <p:cNvSpPr txBox="1">
            <a:spLocks noGrp="1"/>
          </p:cNvSpPr>
          <p:nvPr>
            <p:ph type="body" idx="4294967295"/>
          </p:nvPr>
        </p:nvSpPr>
        <p:spPr>
          <a:xfrm>
            <a:off x="281940" y="1924502"/>
            <a:ext cx="7955280" cy="2718600"/>
          </a:xfrm>
          <a:prstGeom prst="rect">
            <a:avLst/>
          </a:prstGeom>
        </p:spPr>
        <p:txBody>
          <a:bodyPr spcFirstLastPara="1" wrap="square" lIns="91425" tIns="91425" rIns="91425" bIns="91425" anchor="b" anchorCtr="0">
            <a:noAutofit/>
          </a:bodyPr>
          <a:lstStyle/>
          <a:p>
            <a:pPr marL="0" lvl="0" indent="0" rtl="0">
              <a:spcBef>
                <a:spcPts val="600"/>
              </a:spcBef>
              <a:spcAft>
                <a:spcPts val="0"/>
              </a:spcAft>
              <a:buNone/>
            </a:pPr>
            <a:r>
              <a:rPr lang="en-US" b="1" dirty="0">
                <a:solidFill>
                  <a:srgbClr val="19BBD5"/>
                </a:solidFill>
              </a:rPr>
              <a:t>Classifying answers, calculating mood</a:t>
            </a:r>
            <a:endParaRPr b="1" dirty="0">
              <a:solidFill>
                <a:srgbClr val="19BBD5"/>
              </a:solidFill>
            </a:endParaRPr>
          </a:p>
        </p:txBody>
      </p:sp>
      <p:grpSp>
        <p:nvGrpSpPr>
          <p:cNvPr id="535" name="Shape 535"/>
          <p:cNvGrpSpPr/>
          <p:nvPr/>
        </p:nvGrpSpPr>
        <p:grpSpPr>
          <a:xfrm>
            <a:off x="707161" y="503826"/>
            <a:ext cx="318996" cy="307211"/>
            <a:chOff x="2583325" y="2972875"/>
            <a:chExt cx="462850" cy="445750"/>
          </a:xfrm>
        </p:grpSpPr>
        <p:sp>
          <p:nvSpPr>
            <p:cNvPr id="536" name="Shape 536"/>
            <p:cNvSpPr/>
            <p:nvPr/>
          </p:nvSpPr>
          <p:spPr>
            <a:xfrm>
              <a:off x="2701775" y="3323350"/>
              <a:ext cx="225950" cy="95275"/>
            </a:xfrm>
            <a:custGeom>
              <a:avLst/>
              <a:gdLst/>
              <a:ahLst/>
              <a:cxnLst/>
              <a:rect l="0" t="0" r="0" b="0"/>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Shape 537"/>
            <p:cNvSpPr/>
            <p:nvPr/>
          </p:nvSpPr>
          <p:spPr>
            <a:xfrm>
              <a:off x="2583325" y="2972875"/>
              <a:ext cx="462850" cy="337075"/>
            </a:xfrm>
            <a:custGeom>
              <a:avLst/>
              <a:gdLst/>
              <a:ahLst/>
              <a:cxnLst/>
              <a:rect l="0" t="0" r="0" b="0"/>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4" name="Picture 3">
            <a:extLst>
              <a:ext uri="{FF2B5EF4-FFF2-40B4-BE49-F238E27FC236}">
                <a16:creationId xmlns:a16="http://schemas.microsoft.com/office/drawing/2014/main" id="{91295781-5F24-4348-8A09-D92C5E582FAE}"/>
              </a:ext>
            </a:extLst>
          </p:cNvPr>
          <p:cNvPicPr>
            <a:picLocks noChangeAspect="1"/>
          </p:cNvPicPr>
          <p:nvPr/>
        </p:nvPicPr>
        <p:blipFill rotWithShape="1">
          <a:blip r:embed="rId3"/>
          <a:srcRect r="1942"/>
          <a:stretch/>
        </p:blipFill>
        <p:spPr>
          <a:xfrm>
            <a:off x="2199766" y="624139"/>
            <a:ext cx="6422584" cy="2650656"/>
          </a:xfrm>
          <a:prstGeom prst="rect">
            <a:avLst/>
          </a:prstGeom>
        </p:spPr>
      </p:pic>
    </p:spTree>
    <p:extLst>
      <p:ext uri="{BB962C8B-B14F-4D97-AF65-F5344CB8AC3E}">
        <p14:creationId xmlns:p14="http://schemas.microsoft.com/office/powerpoint/2010/main" val="1772482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idx="4294967295"/>
          </p:nvPr>
        </p:nvSpPr>
        <p:spPr>
          <a:xfrm>
            <a:off x="4680585" y="640225"/>
            <a:ext cx="3753000" cy="645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3000" dirty="0"/>
              <a:t>Arduino</a:t>
            </a:r>
            <a:endParaRPr sz="3000" dirty="0"/>
          </a:p>
        </p:txBody>
      </p:sp>
      <p:sp>
        <p:nvSpPr>
          <p:cNvPr id="401" name="Shape 401"/>
          <p:cNvSpPr txBox="1">
            <a:spLocks noGrp="1"/>
          </p:cNvSpPr>
          <p:nvPr>
            <p:ph type="body" idx="4294967295"/>
          </p:nvPr>
        </p:nvSpPr>
        <p:spPr>
          <a:xfrm>
            <a:off x="4246244" y="1533525"/>
            <a:ext cx="4318635" cy="1219200"/>
          </a:xfrm>
          <a:prstGeom prst="rect">
            <a:avLst/>
          </a:prstGeom>
        </p:spPr>
        <p:txBody>
          <a:bodyPr spcFirstLastPara="1" wrap="square" lIns="91425" tIns="91425" rIns="91425" bIns="91425" anchor="t" anchorCtr="0">
            <a:noAutofit/>
          </a:bodyPr>
          <a:lstStyle/>
          <a:p>
            <a:r>
              <a:rPr lang="en-US" dirty="0"/>
              <a:t>The algorithm for the LEDs part uses  the Fast Fourier transform of the audio signal from the mp3 to analyze certain frequencies, and lights an LED if certain ranges of frequencies go above the allotted "sensitivity" value.</a:t>
            </a:r>
          </a:p>
        </p:txBody>
      </p:sp>
      <p:pic>
        <p:nvPicPr>
          <p:cNvPr id="3" name="Picture 2">
            <a:extLst>
              <a:ext uri="{FF2B5EF4-FFF2-40B4-BE49-F238E27FC236}">
                <a16:creationId xmlns:a16="http://schemas.microsoft.com/office/drawing/2014/main" id="{A3B7D04F-1C8A-40C1-A202-1E77E8C7A3DC}"/>
              </a:ext>
            </a:extLst>
          </p:cNvPr>
          <p:cNvPicPr>
            <a:picLocks noChangeAspect="1"/>
          </p:cNvPicPr>
          <p:nvPr/>
        </p:nvPicPr>
        <p:blipFill>
          <a:blip r:embed="rId3"/>
          <a:stretch>
            <a:fillRect/>
          </a:stretch>
        </p:blipFill>
        <p:spPr>
          <a:xfrm>
            <a:off x="864870" y="1828800"/>
            <a:ext cx="2533883" cy="2294572"/>
          </a:xfrm>
          <a:prstGeom prst="rect">
            <a:avLst/>
          </a:prstGeom>
        </p:spPr>
      </p:pic>
      <p:pic>
        <p:nvPicPr>
          <p:cNvPr id="4" name="Picture 3">
            <a:extLst>
              <a:ext uri="{FF2B5EF4-FFF2-40B4-BE49-F238E27FC236}">
                <a16:creationId xmlns:a16="http://schemas.microsoft.com/office/drawing/2014/main" id="{6BA0EC33-642F-42D1-BC26-1EE6264B1BB0}"/>
              </a:ext>
            </a:extLst>
          </p:cNvPr>
          <p:cNvPicPr>
            <a:picLocks noChangeAspect="1"/>
          </p:cNvPicPr>
          <p:nvPr/>
        </p:nvPicPr>
        <p:blipFill>
          <a:blip r:embed="rId4"/>
          <a:stretch>
            <a:fillRect/>
          </a:stretch>
        </p:blipFill>
        <p:spPr>
          <a:xfrm>
            <a:off x="686935" y="351847"/>
            <a:ext cx="355869" cy="5767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Results and further work</a:t>
            </a:r>
            <a:endParaRPr dirty="0"/>
          </a:p>
        </p:txBody>
      </p:sp>
      <p:sp>
        <p:nvSpPr>
          <p:cNvPr id="351" name="Shape 351"/>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4800" b="1" i="0" u="none" strike="noStrike" kern="0" cap="none" spc="0" normalizeH="0" baseline="0" noProof="0" dirty="0">
                <a:ln>
                  <a:noFill/>
                </a:ln>
                <a:solidFill>
                  <a:srgbClr val="FFFFFF"/>
                </a:solidFill>
                <a:effectLst/>
                <a:uLnTx/>
                <a:uFillTx/>
                <a:latin typeface="Nixie One"/>
                <a:cs typeface="Arial"/>
                <a:sym typeface="Nixie One"/>
              </a:rPr>
              <a:t>6</a:t>
            </a:r>
            <a:endParaRPr kumimoji="0" sz="1400" b="1" i="0" u="none" strike="noStrike" kern="0" cap="none" spc="0" normalizeH="0" baseline="0" noProof="0" dirty="0">
              <a:ln>
                <a:noFill/>
              </a:ln>
              <a:solidFill>
                <a:srgbClr val="FFFFFF"/>
              </a:solidFill>
              <a:effectLst/>
              <a:uLnTx/>
              <a:uFillTx/>
              <a:latin typeface="Arial"/>
              <a:cs typeface="Arial"/>
              <a:sym typeface="Arial"/>
            </a:endParaRPr>
          </a:p>
        </p:txBody>
      </p:sp>
      <p:sp>
        <p:nvSpPr>
          <p:cNvPr id="2" name="Subtitle 1">
            <a:extLst>
              <a:ext uri="{FF2B5EF4-FFF2-40B4-BE49-F238E27FC236}">
                <a16:creationId xmlns:a16="http://schemas.microsoft.com/office/drawing/2014/main" id="{508D86E1-1D0E-40ED-BAAF-2E5DA6AD5827}"/>
              </a:ext>
            </a:extLst>
          </p:cNvPr>
          <p:cNvSpPr>
            <a:spLocks noGrp="1"/>
          </p:cNvSpPr>
          <p:nvPr>
            <p:ph type="subTitle" idx="1"/>
          </p:nvPr>
        </p:nvSpPr>
        <p:spPr>
          <a:xfrm>
            <a:off x="2476575" y="2821004"/>
            <a:ext cx="5962725" cy="784800"/>
          </a:xfrm>
        </p:spPr>
        <p:txBody>
          <a:bodyPr/>
          <a:lstStyle/>
          <a:p>
            <a:endParaRPr lang="en-US" dirty="0"/>
          </a:p>
        </p:txBody>
      </p:sp>
    </p:spTree>
    <p:extLst>
      <p:ext uri="{BB962C8B-B14F-4D97-AF65-F5344CB8AC3E}">
        <p14:creationId xmlns:p14="http://schemas.microsoft.com/office/powerpoint/2010/main" val="443550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Shape 335"/>
          <p:cNvSpPr txBox="1"/>
          <p:nvPr/>
        </p:nvSpPr>
        <p:spPr>
          <a:xfrm>
            <a:off x="1732700" y="1744525"/>
            <a:ext cx="3191400" cy="2726400"/>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US" sz="1100" b="1" dirty="0">
                <a:solidFill>
                  <a:srgbClr val="00E1C6"/>
                </a:solidFill>
                <a:latin typeface="Muli"/>
                <a:ea typeface="Muli"/>
                <a:cs typeface="Muli"/>
                <a:sym typeface="Muli"/>
              </a:rPr>
              <a:t>What does the current system do</a:t>
            </a:r>
            <a:endParaRPr sz="1100" dirty="0">
              <a:solidFill>
                <a:srgbClr val="00E1C6"/>
              </a:solidFill>
              <a:latin typeface="Muli"/>
              <a:ea typeface="Muli"/>
              <a:cs typeface="Muli"/>
              <a:sym typeface="Muli"/>
            </a:endParaRPr>
          </a:p>
          <a:p>
            <a:pPr marL="0" lvl="0" indent="0" rtl="0">
              <a:spcBef>
                <a:spcPts val="600"/>
              </a:spcBef>
              <a:spcAft>
                <a:spcPts val="0"/>
              </a:spcAft>
              <a:buClr>
                <a:schemeClr val="dk1"/>
              </a:buClr>
              <a:buSzPts val="1100"/>
              <a:buFont typeface="Arial"/>
              <a:buNone/>
            </a:pPr>
            <a:r>
              <a:rPr lang="en-US" sz="1100" dirty="0">
                <a:solidFill>
                  <a:srgbClr val="C6DAEC"/>
                </a:solidFill>
                <a:latin typeface="Muli"/>
                <a:ea typeface="Muli"/>
                <a:cs typeface="Muli"/>
                <a:sym typeface="Muli"/>
              </a:rPr>
              <a:t>Calculates mood</a:t>
            </a:r>
          </a:p>
          <a:p>
            <a:pPr marL="0" lvl="0" indent="0" rtl="0">
              <a:spcBef>
                <a:spcPts val="600"/>
              </a:spcBef>
              <a:spcAft>
                <a:spcPts val="0"/>
              </a:spcAft>
              <a:buClr>
                <a:schemeClr val="dk1"/>
              </a:buClr>
              <a:buSzPts val="1100"/>
              <a:buFont typeface="Arial"/>
              <a:buNone/>
            </a:pPr>
            <a:r>
              <a:rPr lang="en-US" sz="1100" dirty="0">
                <a:solidFill>
                  <a:srgbClr val="C6DAEC"/>
                </a:solidFill>
                <a:latin typeface="Muli"/>
                <a:ea typeface="Muli"/>
                <a:cs typeface="Muli"/>
                <a:sym typeface="Muli"/>
              </a:rPr>
              <a:t>Plays different songs based on mood</a:t>
            </a:r>
          </a:p>
          <a:p>
            <a:pPr marL="0" lvl="0" indent="0" rtl="0">
              <a:spcBef>
                <a:spcPts val="600"/>
              </a:spcBef>
              <a:spcAft>
                <a:spcPts val="0"/>
              </a:spcAft>
              <a:buClr>
                <a:schemeClr val="dk1"/>
              </a:buClr>
              <a:buSzPts val="1100"/>
              <a:buFont typeface="Arial"/>
              <a:buNone/>
            </a:pPr>
            <a:r>
              <a:rPr lang="en-US" sz="1100" dirty="0">
                <a:solidFill>
                  <a:srgbClr val="C6DAEC"/>
                </a:solidFill>
                <a:latin typeface="Muli"/>
                <a:ea typeface="Muli"/>
                <a:cs typeface="Muli"/>
                <a:sym typeface="Muli"/>
              </a:rPr>
              <a:t>Light LEDs</a:t>
            </a:r>
            <a:endParaRPr lang="en" sz="1100" dirty="0">
              <a:solidFill>
                <a:srgbClr val="C6DAEC"/>
              </a:solidFill>
              <a:latin typeface="Muli"/>
              <a:ea typeface="Muli"/>
              <a:cs typeface="Muli"/>
              <a:sym typeface="Muli"/>
            </a:endParaRPr>
          </a:p>
          <a:p>
            <a:pPr marL="0" lvl="0" indent="0" rtl="0">
              <a:spcBef>
                <a:spcPts val="600"/>
              </a:spcBef>
              <a:spcAft>
                <a:spcPts val="0"/>
              </a:spcAft>
              <a:buClr>
                <a:schemeClr val="dk1"/>
              </a:buClr>
              <a:buSzPts val="1100"/>
              <a:buFont typeface="Arial"/>
              <a:buNone/>
            </a:pPr>
            <a:endParaRPr sz="1100" dirty="0">
              <a:solidFill>
                <a:srgbClr val="C6DAEC"/>
              </a:solidFill>
              <a:latin typeface="Muli"/>
              <a:ea typeface="Muli"/>
              <a:cs typeface="Muli"/>
              <a:sym typeface="Muli"/>
            </a:endParaRPr>
          </a:p>
          <a:p>
            <a:pPr marL="0" lvl="0" indent="0" rtl="0">
              <a:spcBef>
                <a:spcPts val="600"/>
              </a:spcBef>
              <a:spcAft>
                <a:spcPts val="0"/>
              </a:spcAft>
              <a:buNone/>
            </a:pPr>
            <a:endParaRPr sz="1100" dirty="0">
              <a:solidFill>
                <a:srgbClr val="C6DAEC"/>
              </a:solidFill>
              <a:latin typeface="Muli"/>
              <a:ea typeface="Muli"/>
              <a:cs typeface="Muli"/>
              <a:sym typeface="Muli"/>
            </a:endParaRPr>
          </a:p>
        </p:txBody>
      </p:sp>
      <p:sp>
        <p:nvSpPr>
          <p:cNvPr id="336" name="Shape 336"/>
          <p:cNvSpPr txBox="1"/>
          <p:nvPr/>
        </p:nvSpPr>
        <p:spPr>
          <a:xfrm>
            <a:off x="5355921" y="1744525"/>
            <a:ext cx="3330900" cy="2726400"/>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US" sz="1100" b="1" dirty="0">
                <a:solidFill>
                  <a:srgbClr val="00E1C6"/>
                </a:solidFill>
                <a:latin typeface="Muli"/>
                <a:ea typeface="Muli"/>
                <a:cs typeface="Muli"/>
                <a:sym typeface="Muli"/>
              </a:rPr>
              <a:t>Extensions and </a:t>
            </a:r>
            <a:r>
              <a:rPr lang="en-US" sz="1100" b="1" dirty="0" err="1">
                <a:solidFill>
                  <a:srgbClr val="00E1C6"/>
                </a:solidFill>
                <a:latin typeface="Muli"/>
                <a:ea typeface="Muli"/>
                <a:cs typeface="Muli"/>
                <a:sym typeface="Muli"/>
              </a:rPr>
              <a:t>improvments</a:t>
            </a:r>
            <a:endParaRPr lang="en-US" sz="1100" b="1" dirty="0">
              <a:solidFill>
                <a:srgbClr val="00E1C6"/>
              </a:solidFill>
              <a:latin typeface="Muli"/>
              <a:ea typeface="Muli"/>
              <a:cs typeface="Muli"/>
              <a:sym typeface="Muli"/>
            </a:endParaRPr>
          </a:p>
          <a:p>
            <a:pPr marL="0" lvl="0" indent="0" rtl="0">
              <a:spcBef>
                <a:spcPts val="600"/>
              </a:spcBef>
              <a:spcAft>
                <a:spcPts val="0"/>
              </a:spcAft>
              <a:buNone/>
            </a:pPr>
            <a:r>
              <a:rPr lang="en" sz="1100" dirty="0">
                <a:solidFill>
                  <a:srgbClr val="C6DAEC"/>
                </a:solidFill>
                <a:latin typeface="Muli"/>
                <a:ea typeface="Muli"/>
                <a:cs typeface="Muli"/>
                <a:sym typeface="Muli"/>
              </a:rPr>
              <a:t>Database with user’s mood</a:t>
            </a:r>
          </a:p>
          <a:p>
            <a:pPr marL="0" lvl="0" indent="0" rtl="0">
              <a:spcBef>
                <a:spcPts val="600"/>
              </a:spcBef>
              <a:spcAft>
                <a:spcPts val="0"/>
              </a:spcAft>
              <a:buNone/>
            </a:pPr>
            <a:r>
              <a:rPr lang="en" sz="1100" dirty="0">
                <a:solidFill>
                  <a:srgbClr val="C6DAEC"/>
                </a:solidFill>
                <a:latin typeface="Muli"/>
                <a:ea typeface="Muli"/>
                <a:cs typeface="Muli"/>
                <a:sym typeface="Muli"/>
              </a:rPr>
              <a:t>More L</a:t>
            </a:r>
            <a:r>
              <a:rPr lang="en-US" sz="1100" dirty="0">
                <a:solidFill>
                  <a:srgbClr val="C6DAEC"/>
                </a:solidFill>
                <a:latin typeface="Muli"/>
                <a:ea typeface="Muli"/>
                <a:cs typeface="Muli"/>
                <a:sym typeface="Muli"/>
              </a:rPr>
              <a:t>EDs, maybe using Chainable </a:t>
            </a:r>
            <a:r>
              <a:rPr lang="en-US" sz="1100" dirty="0" err="1">
                <a:solidFill>
                  <a:srgbClr val="C6DAEC"/>
                </a:solidFill>
                <a:latin typeface="Muli"/>
                <a:ea typeface="Muli"/>
                <a:cs typeface="Muli"/>
                <a:sym typeface="Muli"/>
              </a:rPr>
              <a:t>Leds</a:t>
            </a:r>
            <a:endParaRPr lang="en-US" sz="1100" dirty="0">
              <a:solidFill>
                <a:srgbClr val="C6DAEC"/>
              </a:solidFill>
              <a:latin typeface="Muli"/>
              <a:ea typeface="Muli"/>
              <a:cs typeface="Muli"/>
              <a:sym typeface="Muli"/>
            </a:endParaRPr>
          </a:p>
          <a:p>
            <a:pPr marL="0" lvl="0" indent="0" rtl="0">
              <a:spcBef>
                <a:spcPts val="600"/>
              </a:spcBef>
              <a:spcAft>
                <a:spcPts val="0"/>
              </a:spcAft>
              <a:buNone/>
            </a:pPr>
            <a:r>
              <a:rPr lang="en-US" sz="1100" dirty="0">
                <a:solidFill>
                  <a:srgbClr val="C6DAEC"/>
                </a:solidFill>
                <a:latin typeface="Muli"/>
                <a:ea typeface="Muli"/>
                <a:cs typeface="Muli"/>
                <a:sym typeface="Muli"/>
              </a:rPr>
              <a:t>Create a playlist for each mood</a:t>
            </a:r>
          </a:p>
          <a:p>
            <a:pPr marL="0" lvl="0" indent="0" rtl="0">
              <a:spcBef>
                <a:spcPts val="600"/>
              </a:spcBef>
              <a:spcAft>
                <a:spcPts val="0"/>
              </a:spcAft>
              <a:buNone/>
            </a:pPr>
            <a:r>
              <a:rPr lang="en-US" sz="1100" dirty="0">
                <a:solidFill>
                  <a:srgbClr val="C6DAEC"/>
                </a:solidFill>
                <a:latin typeface="Muli"/>
                <a:ea typeface="Muli"/>
                <a:cs typeface="Muli"/>
                <a:sym typeface="Muli"/>
              </a:rPr>
              <a:t>Send reports via Email</a:t>
            </a:r>
            <a:endParaRPr sz="1100" dirty="0">
              <a:solidFill>
                <a:srgbClr val="C6DAEC"/>
              </a:solidFill>
              <a:latin typeface="Muli"/>
              <a:ea typeface="Muli"/>
              <a:cs typeface="Muli"/>
              <a:sym typeface="Muli"/>
            </a:endParaRPr>
          </a:p>
        </p:txBody>
      </p:sp>
      <p:sp>
        <p:nvSpPr>
          <p:cNvPr id="337" name="Shape 337"/>
          <p:cNvSpPr txBox="1"/>
          <p:nvPr/>
        </p:nvSpPr>
        <p:spPr>
          <a:xfrm>
            <a:off x="1732700" y="3982125"/>
            <a:ext cx="6954000" cy="826500"/>
          </a:xfrm>
          <a:prstGeom prst="rect">
            <a:avLst/>
          </a:prstGeom>
          <a:noFill/>
          <a:ln>
            <a:noFill/>
          </a:ln>
        </p:spPr>
        <p:txBody>
          <a:bodyPr spcFirstLastPara="1" wrap="square" lIns="91425" tIns="91425" rIns="91425" bIns="91425" anchor="t" anchorCtr="0">
            <a:noAutofit/>
          </a:bodyPr>
          <a:lstStyle/>
          <a:p>
            <a:pPr marL="0" lvl="0" indent="0" rtl="0">
              <a:spcBef>
                <a:spcPts val="1000"/>
              </a:spcBef>
              <a:spcAft>
                <a:spcPts val="0"/>
              </a:spcAft>
              <a:buNone/>
            </a:pPr>
            <a:endParaRPr sz="1100" dirty="0">
              <a:solidFill>
                <a:srgbClr val="C6DAEC"/>
              </a:solidFill>
              <a:latin typeface="Muli"/>
              <a:ea typeface="Muli"/>
              <a:cs typeface="Muli"/>
              <a:sym typeface="Muli"/>
            </a:endParaRPr>
          </a:p>
          <a:p>
            <a:pPr marL="0" lvl="0" indent="0" rtl="0">
              <a:spcBef>
                <a:spcPts val="1000"/>
              </a:spcBef>
              <a:spcAft>
                <a:spcPts val="1000"/>
              </a:spcAft>
              <a:buNone/>
            </a:pPr>
            <a:endParaRPr sz="1100" dirty="0">
              <a:solidFill>
                <a:srgbClr val="C6DAEC"/>
              </a:solidFill>
              <a:latin typeface="Muli"/>
              <a:ea typeface="Muli"/>
              <a:cs typeface="Muli"/>
              <a:sym typeface="Mul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2075600" y="1407940"/>
            <a:ext cx="4944300" cy="645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References</a:t>
            </a:r>
            <a:endParaRPr dirty="0"/>
          </a:p>
        </p:txBody>
      </p:sp>
      <p:sp>
        <p:nvSpPr>
          <p:cNvPr id="551" name="Shape 551"/>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p>
            <a:pPr lvl="0"/>
            <a:r>
              <a:rPr lang="ro-RO" u="sng" dirty="0">
                <a:hlinkClick r:id="rId3"/>
              </a:rPr>
              <a:t>https://github.com/alexa/alexa-avs-sample-app/wiki/Raspberry-Pi</a:t>
            </a:r>
            <a:endParaRPr lang="en-US" u="sng" dirty="0"/>
          </a:p>
          <a:p>
            <a:pPr marL="139700" lvl="0" indent="0">
              <a:buNone/>
            </a:pPr>
            <a:endParaRPr lang="en-US" dirty="0"/>
          </a:p>
          <a:p>
            <a:pPr lvl="0"/>
            <a:r>
              <a:rPr lang="ro-RO" u="sng" dirty="0">
                <a:hlinkClick r:id="rId4"/>
              </a:rPr>
              <a:t>http://www.instructables.com/id/How-to-Make-LEDs-Flash-to-Music-with-an-Arduino/</a:t>
            </a:r>
            <a:r>
              <a:rPr lang="ro-RO" b="1" dirty="0"/>
              <a:t> </a:t>
            </a:r>
            <a:endParaRPr lang="en-US" b="1" dirty="0"/>
          </a:p>
          <a:p>
            <a:pPr lvl="0"/>
            <a:endParaRPr lang="en-US" dirty="0"/>
          </a:p>
          <a:p>
            <a:pPr lvl="0"/>
            <a:r>
              <a:rPr lang="ro-RO" u="sng" dirty="0">
                <a:hlinkClick r:id="rId5"/>
              </a:rPr>
              <a:t>https://blog.computerbacon.com/playing-audio-in-python-with-libvlc.html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Repository</a:t>
            </a:r>
            <a:endParaRPr dirty="0"/>
          </a:p>
        </p:txBody>
      </p:sp>
      <p:sp>
        <p:nvSpPr>
          <p:cNvPr id="351" name="Shape 351"/>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
        <p:nvSpPr>
          <p:cNvPr id="2" name="Subtitle 1">
            <a:extLst>
              <a:ext uri="{FF2B5EF4-FFF2-40B4-BE49-F238E27FC236}">
                <a16:creationId xmlns:a16="http://schemas.microsoft.com/office/drawing/2014/main" id="{508D86E1-1D0E-40ED-BAAF-2E5DA6AD5827}"/>
              </a:ext>
            </a:extLst>
          </p:cNvPr>
          <p:cNvSpPr>
            <a:spLocks noGrp="1"/>
          </p:cNvSpPr>
          <p:nvPr>
            <p:ph type="subTitle"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p:nvPr/>
        </p:nvSpPr>
        <p:spPr>
          <a:xfrm rot="-5400000">
            <a:off x="867325" y="468800"/>
            <a:ext cx="2691900" cy="31083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68" name="Shape 368"/>
          <p:cNvSpPr txBox="1">
            <a:spLocks noGrp="1"/>
          </p:cNvSpPr>
          <p:nvPr>
            <p:ph type="ctrTitle" idx="4294967295"/>
          </p:nvPr>
        </p:nvSpPr>
        <p:spPr>
          <a:xfrm>
            <a:off x="3829050" y="1305005"/>
            <a:ext cx="49911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6000" dirty="0"/>
              <a:t>GitHub repo</a:t>
            </a:r>
            <a:endParaRPr sz="6000" dirty="0"/>
          </a:p>
        </p:txBody>
      </p:sp>
      <p:sp>
        <p:nvSpPr>
          <p:cNvPr id="369" name="Shape 369"/>
          <p:cNvSpPr txBox="1">
            <a:spLocks noGrp="1"/>
          </p:cNvSpPr>
          <p:nvPr>
            <p:ph type="subTitle" idx="4294967295"/>
          </p:nvPr>
        </p:nvSpPr>
        <p:spPr>
          <a:xfrm>
            <a:off x="3829050" y="2464805"/>
            <a:ext cx="4333800" cy="784800"/>
          </a:xfrm>
          <a:prstGeom prst="rect">
            <a:avLst/>
          </a:prstGeom>
        </p:spPr>
        <p:txBody>
          <a:bodyPr spcFirstLastPara="1" wrap="square" lIns="91425" tIns="91425" rIns="91425" bIns="91425" anchor="t" anchorCtr="0">
            <a:noAutofit/>
          </a:bodyPr>
          <a:lstStyle/>
          <a:p>
            <a:pPr marL="0" lvl="0" indent="0">
              <a:buNone/>
            </a:pPr>
            <a:r>
              <a:rPr lang="en-US" sz="2000" dirty="0"/>
              <a:t>Related files, as well as code can be found on:</a:t>
            </a:r>
          </a:p>
          <a:p>
            <a:pPr marL="0" indent="0" algn="ctr">
              <a:buNone/>
            </a:pPr>
            <a:r>
              <a:rPr lang="en-US" sz="2000" u="sng" dirty="0">
                <a:hlinkClick r:id="rId3"/>
              </a:rPr>
              <a:t>http://github.com/adrianl911/MS</a:t>
            </a:r>
            <a:endParaRPr lang="en-US" sz="2000" dirty="0"/>
          </a:p>
          <a:p>
            <a:pPr marL="0" lvl="0" indent="0">
              <a:buNone/>
            </a:pPr>
            <a:endParaRPr sz="1800" dirty="0"/>
          </a:p>
        </p:txBody>
      </p:sp>
      <p:pic>
        <p:nvPicPr>
          <p:cNvPr id="1026" name="Picture 2" descr="File:Ei-sc-github.svg">
            <a:extLst>
              <a:ext uri="{FF2B5EF4-FFF2-40B4-BE49-F238E27FC236}">
                <a16:creationId xmlns:a16="http://schemas.microsoft.com/office/drawing/2014/main" id="{750C3169-CB1D-4B19-B92B-F26CAA954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444" y="536120"/>
            <a:ext cx="2973659" cy="29736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User requirements</a:t>
            </a:r>
            <a:endParaRPr dirty="0"/>
          </a:p>
        </p:txBody>
      </p:sp>
      <p:sp>
        <p:nvSpPr>
          <p:cNvPr id="351" name="Shape 351"/>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4800" b="1" i="0" u="none" strike="noStrike" kern="0" cap="none" spc="0" normalizeH="0" baseline="0" noProof="0" dirty="0">
                <a:ln>
                  <a:noFill/>
                </a:ln>
                <a:solidFill>
                  <a:srgbClr val="FFFFFF"/>
                </a:solidFill>
                <a:effectLst/>
                <a:uLnTx/>
                <a:uFillTx/>
                <a:latin typeface="Nixie One"/>
                <a:ea typeface="Nixie One"/>
                <a:cs typeface="Nixie One"/>
                <a:sym typeface="Nixie One"/>
              </a:rPr>
              <a:t>2</a:t>
            </a:r>
            <a:endParaRPr kumimoji="0" sz="1400" b="1" i="0" u="none" strike="noStrike" kern="0" cap="none" spc="0" normalizeH="0" baseline="0" noProof="0" dirty="0">
              <a:ln>
                <a:noFill/>
              </a:ln>
              <a:solidFill>
                <a:srgbClr val="FFFFFF"/>
              </a:solidFill>
              <a:effectLst/>
              <a:uLnTx/>
              <a:uFillTx/>
              <a:latin typeface="Arial"/>
              <a:cs typeface="Arial"/>
              <a:sym typeface="Arial"/>
            </a:endParaRPr>
          </a:p>
        </p:txBody>
      </p:sp>
      <p:sp>
        <p:nvSpPr>
          <p:cNvPr id="2" name="Subtitle 1">
            <a:extLst>
              <a:ext uri="{FF2B5EF4-FFF2-40B4-BE49-F238E27FC236}">
                <a16:creationId xmlns:a16="http://schemas.microsoft.com/office/drawing/2014/main" id="{508D86E1-1D0E-40ED-BAAF-2E5DA6AD582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8767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201051" y="1356458"/>
            <a:ext cx="5448685"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Our project should:</a:t>
            </a:r>
            <a:endParaRPr dirty="0"/>
          </a:p>
        </p:txBody>
      </p:sp>
      <p:sp>
        <p:nvSpPr>
          <p:cNvPr id="362" name="Shape 362"/>
          <p:cNvSpPr txBox="1">
            <a:spLocks noGrp="1"/>
          </p:cNvSpPr>
          <p:nvPr>
            <p:ph type="body" idx="1"/>
          </p:nvPr>
        </p:nvSpPr>
        <p:spPr>
          <a:xfrm>
            <a:off x="1732699" y="2255125"/>
            <a:ext cx="5917037" cy="1659900"/>
          </a:xfrm>
          <a:prstGeom prst="rect">
            <a:avLst/>
          </a:prstGeom>
        </p:spPr>
        <p:txBody>
          <a:bodyPr spcFirstLastPara="1" wrap="square" lIns="91425" tIns="91425" rIns="91425" bIns="91425" anchor="t" anchorCtr="0">
            <a:noAutofit/>
          </a:bodyPr>
          <a:lstStyle/>
          <a:p>
            <a:pPr marL="457200" lvl="0" indent="-317500" rtl="0">
              <a:spcBef>
                <a:spcPts val="600"/>
              </a:spcBef>
              <a:spcAft>
                <a:spcPts val="0"/>
              </a:spcAft>
              <a:buSzPts val="1400"/>
              <a:buChar char="◇"/>
            </a:pPr>
            <a:r>
              <a:rPr lang="en-US" dirty="0"/>
              <a:t>Detect a user’s mood based on two questions asked by Alexa</a:t>
            </a:r>
          </a:p>
          <a:p>
            <a:pPr marL="139700" lvl="0" indent="0" rtl="0">
              <a:spcBef>
                <a:spcPts val="600"/>
              </a:spcBef>
              <a:spcAft>
                <a:spcPts val="0"/>
              </a:spcAft>
              <a:buSzPts val="1400"/>
              <a:buNone/>
            </a:pPr>
            <a:endParaRPr dirty="0"/>
          </a:p>
          <a:p>
            <a:pPr marL="457200" lvl="0" indent="-317500" rtl="0">
              <a:spcBef>
                <a:spcPts val="0"/>
              </a:spcBef>
              <a:spcAft>
                <a:spcPts val="0"/>
              </a:spcAft>
              <a:buSzPts val="1400"/>
              <a:buChar char="◇"/>
            </a:pPr>
            <a:r>
              <a:rPr lang="en-US" dirty="0"/>
              <a:t>Detect four moods: happy, sad, angry, neutral while also being open for extension.</a:t>
            </a:r>
          </a:p>
          <a:p>
            <a:pPr marL="457200" lvl="0" indent="-317500" rtl="0">
              <a:spcBef>
                <a:spcPts val="0"/>
              </a:spcBef>
              <a:spcAft>
                <a:spcPts val="0"/>
              </a:spcAft>
              <a:buSzPts val="1400"/>
              <a:buChar char="◇"/>
            </a:pPr>
            <a:endParaRPr lang="en-US" dirty="0"/>
          </a:p>
          <a:p>
            <a:pPr marL="457200" lvl="0" indent="-317500" rtl="0">
              <a:spcBef>
                <a:spcPts val="0"/>
              </a:spcBef>
              <a:spcAft>
                <a:spcPts val="0"/>
              </a:spcAft>
              <a:buSzPts val="1400"/>
              <a:buChar char="◇"/>
            </a:pPr>
            <a:r>
              <a:rPr lang="en-US" dirty="0"/>
              <a:t>Play a song according to your mood</a:t>
            </a:r>
          </a:p>
          <a:p>
            <a:pPr marL="139700" lvl="0" indent="0" rtl="0">
              <a:spcBef>
                <a:spcPts val="0"/>
              </a:spcBef>
              <a:spcAft>
                <a:spcPts val="0"/>
              </a:spcAft>
              <a:buSzPts val="1400"/>
              <a:buNone/>
            </a:pPr>
            <a:endParaRPr lang="en-US" dirty="0"/>
          </a:p>
          <a:p>
            <a:pPr>
              <a:spcBef>
                <a:spcPts val="0"/>
              </a:spcBef>
            </a:pPr>
            <a:r>
              <a:rPr lang="en-US" dirty="0"/>
              <a:t>Turn on </a:t>
            </a:r>
            <a:r>
              <a:rPr lang="ro-RO" dirty="0" err="1"/>
              <a:t>LEDs</a:t>
            </a:r>
            <a:r>
              <a:rPr lang="ro-RO" dirty="0"/>
              <a:t> </a:t>
            </a:r>
            <a:r>
              <a:rPr lang="ro-RO" dirty="0" err="1"/>
              <a:t>according</a:t>
            </a:r>
            <a:r>
              <a:rPr lang="ro-RO" dirty="0"/>
              <a:t> </a:t>
            </a:r>
            <a:r>
              <a:rPr lang="ro-RO" dirty="0" err="1"/>
              <a:t>to</a:t>
            </a:r>
            <a:r>
              <a:rPr lang="ro-RO" dirty="0"/>
              <a:t> </a:t>
            </a:r>
            <a:r>
              <a:rPr lang="ro-RO" dirty="0" err="1"/>
              <a:t>the</a:t>
            </a:r>
            <a:r>
              <a:rPr lang="ro-RO" dirty="0"/>
              <a:t> song </a:t>
            </a:r>
            <a:r>
              <a:rPr lang="ro-RO" dirty="0" err="1"/>
              <a:t>that</a:t>
            </a:r>
            <a:r>
              <a:rPr lang="ro-RO" dirty="0"/>
              <a:t> it </a:t>
            </a:r>
            <a:r>
              <a:rPr lang="ro-RO" dirty="0" err="1"/>
              <a:t>is</a:t>
            </a:r>
            <a:r>
              <a:rPr lang="ro-RO" dirty="0"/>
              <a:t> </a:t>
            </a:r>
            <a:r>
              <a:rPr lang="ro-RO" dirty="0" err="1"/>
              <a:t>played</a:t>
            </a:r>
            <a:endParaRPr lang="en-US" dirty="0"/>
          </a:p>
          <a:p>
            <a:pPr marL="139700" indent="0">
              <a:spcBef>
                <a:spcPts val="0"/>
              </a:spcBef>
              <a:buNone/>
            </a:pPr>
            <a:endParaRPr lang="en-US" dirty="0"/>
          </a:p>
          <a:p>
            <a:r>
              <a:rPr lang="en-US" dirty="0"/>
              <a:t>P</a:t>
            </a:r>
            <a:r>
              <a:rPr lang="ro-RO" dirty="0" err="1"/>
              <a:t>rovide</a:t>
            </a:r>
            <a:r>
              <a:rPr lang="ro-RO" dirty="0"/>
              <a:t> a </a:t>
            </a:r>
            <a:r>
              <a:rPr lang="ro-RO" dirty="0" err="1"/>
              <a:t>database</a:t>
            </a:r>
            <a:r>
              <a:rPr lang="ro-RO" dirty="0"/>
              <a:t> </a:t>
            </a:r>
            <a:r>
              <a:rPr lang="ro-RO" dirty="0" err="1"/>
              <a:t>with</a:t>
            </a:r>
            <a:r>
              <a:rPr lang="ro-RO" dirty="0"/>
              <a:t> a </a:t>
            </a:r>
            <a:r>
              <a:rPr lang="ro-RO" dirty="0" err="1"/>
              <a:t>user’s</a:t>
            </a:r>
            <a:r>
              <a:rPr lang="ro-RO" dirty="0"/>
              <a:t> </a:t>
            </a:r>
            <a:r>
              <a:rPr lang="ro-RO" dirty="0" err="1"/>
              <a:t>moods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System overview</a:t>
            </a:r>
            <a:endParaRPr dirty="0"/>
          </a:p>
        </p:txBody>
      </p:sp>
      <p:sp>
        <p:nvSpPr>
          <p:cNvPr id="351" name="Shape 351"/>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4800" b="1" dirty="0">
                <a:solidFill>
                  <a:srgbClr val="FFFFFF"/>
                </a:solidFill>
                <a:latin typeface="Nixie One"/>
                <a:sym typeface="Nixie One"/>
              </a:rPr>
              <a:t>3</a:t>
            </a:r>
            <a:endParaRPr kumimoji="0" sz="1400" b="1" i="0" u="none" strike="noStrike" kern="0" cap="none" spc="0" normalizeH="0" baseline="0" noProof="0" dirty="0">
              <a:ln>
                <a:noFill/>
              </a:ln>
              <a:solidFill>
                <a:srgbClr val="FFFFFF"/>
              </a:solidFill>
              <a:effectLst/>
              <a:uLnTx/>
              <a:uFillTx/>
              <a:latin typeface="Arial"/>
              <a:cs typeface="Arial"/>
              <a:sym typeface="Arial"/>
            </a:endParaRPr>
          </a:p>
        </p:txBody>
      </p:sp>
      <p:sp>
        <p:nvSpPr>
          <p:cNvPr id="2" name="Subtitle 1">
            <a:extLst>
              <a:ext uri="{FF2B5EF4-FFF2-40B4-BE49-F238E27FC236}">
                <a16:creationId xmlns:a16="http://schemas.microsoft.com/office/drawing/2014/main" id="{508D86E1-1D0E-40ED-BAAF-2E5DA6AD582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99613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p:nvPr/>
        </p:nvSpPr>
        <p:spPr>
          <a:xfrm>
            <a:off x="4839639" y="312345"/>
            <a:ext cx="1751661" cy="1287855"/>
          </a:xfrm>
          <a:prstGeom prst="hexagon">
            <a:avLst>
              <a:gd name="adj" fmla="val 29110"/>
              <a:gd name="vf" fmla="val 115470"/>
            </a:avLst>
          </a:prstGeom>
          <a:solidFill>
            <a:srgbClr val="184769"/>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US" sz="1800" b="1" dirty="0">
                <a:solidFill>
                  <a:srgbClr val="C6DAEC"/>
                </a:solidFill>
                <a:latin typeface="Muli"/>
                <a:ea typeface="Muli"/>
                <a:cs typeface="Muli"/>
                <a:sym typeface="Muli"/>
              </a:rPr>
              <a:t>Audio</a:t>
            </a:r>
            <a:endParaRPr sz="1800" b="1" dirty="0">
              <a:solidFill>
                <a:srgbClr val="C6DAEC"/>
              </a:solidFill>
              <a:latin typeface="Muli"/>
              <a:ea typeface="Muli"/>
              <a:cs typeface="Muli"/>
              <a:sym typeface="Muli"/>
            </a:endParaRPr>
          </a:p>
        </p:txBody>
      </p:sp>
      <p:sp>
        <p:nvSpPr>
          <p:cNvPr id="414" name="Shape 414"/>
          <p:cNvSpPr/>
          <p:nvPr/>
        </p:nvSpPr>
        <p:spPr>
          <a:xfrm>
            <a:off x="2030819" y="361765"/>
            <a:ext cx="1672501" cy="1238435"/>
          </a:xfrm>
          <a:prstGeom prst="hexagon">
            <a:avLst>
              <a:gd name="adj" fmla="val 29110"/>
              <a:gd name="vf" fmla="val 115470"/>
            </a:avLst>
          </a:prstGeom>
          <a:noFill/>
          <a:ln w="9525" cap="flat" cmpd="sng">
            <a:solidFill>
              <a:srgbClr val="19BBD5"/>
            </a:solidFill>
            <a:prstDash val="dash"/>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US" sz="1800" b="1" dirty="0">
                <a:solidFill>
                  <a:srgbClr val="C6DAEC"/>
                </a:solidFill>
                <a:latin typeface="Muli"/>
                <a:sym typeface="Muli"/>
              </a:rPr>
              <a:t>Speech</a:t>
            </a:r>
            <a:endParaRPr sz="1800" b="1" dirty="0">
              <a:solidFill>
                <a:srgbClr val="C6DAEC"/>
              </a:solidFill>
              <a:latin typeface="Muli"/>
              <a:sym typeface="Muli"/>
            </a:endParaRPr>
          </a:p>
        </p:txBody>
      </p:sp>
      <p:sp>
        <p:nvSpPr>
          <p:cNvPr id="415" name="Shape 415"/>
          <p:cNvSpPr/>
          <p:nvPr/>
        </p:nvSpPr>
        <p:spPr>
          <a:xfrm>
            <a:off x="4908532" y="2570986"/>
            <a:ext cx="1682768" cy="1392071"/>
          </a:xfrm>
          <a:prstGeom prst="hexagon">
            <a:avLst>
              <a:gd name="adj" fmla="val 29110"/>
              <a:gd name="vf" fmla="val 115470"/>
            </a:avLst>
          </a:prstGeom>
          <a:noFill/>
          <a:ln w="9525" cap="flat" cmpd="sng">
            <a:solidFill>
              <a:srgbClr val="19BBD5"/>
            </a:solidFill>
            <a:prstDash val="dash"/>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US" sz="1800" b="1" dirty="0">
                <a:solidFill>
                  <a:srgbClr val="C6DAEC"/>
                </a:solidFill>
                <a:latin typeface="Muli"/>
                <a:sym typeface="Muli"/>
              </a:rPr>
              <a:t>Alexa</a:t>
            </a:r>
            <a:endParaRPr sz="1800" b="1" dirty="0">
              <a:solidFill>
                <a:srgbClr val="C6DAEC"/>
              </a:solidFill>
              <a:latin typeface="Muli"/>
              <a:sym typeface="Muli"/>
            </a:endParaRPr>
          </a:p>
        </p:txBody>
      </p:sp>
      <p:sp>
        <p:nvSpPr>
          <p:cNvPr id="7" name="Shape 415">
            <a:extLst>
              <a:ext uri="{FF2B5EF4-FFF2-40B4-BE49-F238E27FC236}">
                <a16:creationId xmlns:a16="http://schemas.microsoft.com/office/drawing/2014/main" id="{8194A687-DB1A-4864-A36A-E4B177ACD909}"/>
              </a:ext>
            </a:extLst>
          </p:cNvPr>
          <p:cNvSpPr/>
          <p:nvPr/>
        </p:nvSpPr>
        <p:spPr>
          <a:xfrm>
            <a:off x="3082692" y="3526935"/>
            <a:ext cx="1825840" cy="1544067"/>
          </a:xfrm>
          <a:prstGeom prst="hexagon">
            <a:avLst>
              <a:gd name="adj" fmla="val 29110"/>
              <a:gd name="vf" fmla="val 115470"/>
            </a:avLst>
          </a:prstGeom>
          <a:noFill/>
          <a:ln w="9525" cap="flat" cmpd="sng">
            <a:solidFill>
              <a:srgbClr val="19BBD5"/>
            </a:solidFill>
            <a:prstDash val="dash"/>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1800" b="1" dirty="0">
                <a:solidFill>
                  <a:srgbClr val="C6DAEC"/>
                </a:solidFill>
                <a:latin typeface="Muli"/>
                <a:sym typeface="Muli"/>
              </a:rPr>
              <a:t>A</a:t>
            </a:r>
            <a:r>
              <a:rPr lang="en-US" sz="1800" b="1" dirty="0" err="1">
                <a:solidFill>
                  <a:srgbClr val="C6DAEC"/>
                </a:solidFill>
                <a:latin typeface="Muli"/>
                <a:sym typeface="Muli"/>
              </a:rPr>
              <a:t>rduino</a:t>
            </a:r>
            <a:endParaRPr sz="1800" b="1" dirty="0">
              <a:solidFill>
                <a:srgbClr val="C6DAEC"/>
              </a:solidFill>
              <a:latin typeface="Muli"/>
              <a:sym typeface="Muli"/>
            </a:endParaRPr>
          </a:p>
        </p:txBody>
      </p:sp>
      <p:sp>
        <p:nvSpPr>
          <p:cNvPr id="3" name="Arrow: Right 2">
            <a:extLst>
              <a:ext uri="{FF2B5EF4-FFF2-40B4-BE49-F238E27FC236}">
                <a16:creationId xmlns:a16="http://schemas.microsoft.com/office/drawing/2014/main" id="{41A992BB-E9F1-4442-A639-C21846256EEA}"/>
              </a:ext>
            </a:extLst>
          </p:cNvPr>
          <p:cNvSpPr/>
          <p:nvPr/>
        </p:nvSpPr>
        <p:spPr>
          <a:xfrm>
            <a:off x="3905719" y="739141"/>
            <a:ext cx="693420" cy="45719"/>
          </a:xfrm>
          <a:prstGeom prst="rightArrow">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C4F491E-0C2F-4508-8E37-5C214CF9976B}"/>
              </a:ext>
            </a:extLst>
          </p:cNvPr>
          <p:cNvPicPr>
            <a:picLocks noChangeAspect="1"/>
          </p:cNvPicPr>
          <p:nvPr/>
        </p:nvPicPr>
        <p:blipFill>
          <a:blip r:embed="rId3"/>
          <a:stretch>
            <a:fillRect/>
          </a:stretch>
        </p:blipFill>
        <p:spPr>
          <a:xfrm rot="10800000">
            <a:off x="3843169" y="1028563"/>
            <a:ext cx="755970" cy="188992"/>
          </a:xfrm>
          <a:prstGeom prst="rect">
            <a:avLst/>
          </a:prstGeom>
        </p:spPr>
      </p:pic>
      <p:sp>
        <p:nvSpPr>
          <p:cNvPr id="11" name="Arrow: Right 10">
            <a:extLst>
              <a:ext uri="{FF2B5EF4-FFF2-40B4-BE49-F238E27FC236}">
                <a16:creationId xmlns:a16="http://schemas.microsoft.com/office/drawing/2014/main" id="{25467299-052C-4FA2-966A-016E7B409586}"/>
              </a:ext>
            </a:extLst>
          </p:cNvPr>
          <p:cNvSpPr/>
          <p:nvPr/>
        </p:nvSpPr>
        <p:spPr>
          <a:xfrm rot="16200000">
            <a:off x="5224919" y="2085467"/>
            <a:ext cx="693420" cy="45719"/>
          </a:xfrm>
          <a:prstGeom prst="rightArrow">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B69715FB-08D8-4C87-96A5-72F523DDCD25}"/>
              </a:ext>
            </a:extLst>
          </p:cNvPr>
          <p:cNvSpPr/>
          <p:nvPr/>
        </p:nvSpPr>
        <p:spPr>
          <a:xfrm rot="5400000">
            <a:off x="5513538" y="2114677"/>
            <a:ext cx="693420" cy="45719"/>
          </a:xfrm>
          <a:prstGeom prst="rightArrow">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412">
            <a:extLst>
              <a:ext uri="{FF2B5EF4-FFF2-40B4-BE49-F238E27FC236}">
                <a16:creationId xmlns:a16="http://schemas.microsoft.com/office/drawing/2014/main" id="{B78C9E51-70A1-4DC3-A27F-6E25B951C8B6}"/>
              </a:ext>
            </a:extLst>
          </p:cNvPr>
          <p:cNvSpPr/>
          <p:nvPr/>
        </p:nvSpPr>
        <p:spPr>
          <a:xfrm>
            <a:off x="1997621" y="1927058"/>
            <a:ext cx="1751661" cy="1287855"/>
          </a:xfrm>
          <a:prstGeom prst="hexagon">
            <a:avLst>
              <a:gd name="adj" fmla="val 29110"/>
              <a:gd name="vf" fmla="val 115470"/>
            </a:avLst>
          </a:prstGeom>
          <a:solidFill>
            <a:srgbClr val="184769"/>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US" sz="1800" b="1" dirty="0">
                <a:solidFill>
                  <a:srgbClr val="C6DAEC"/>
                </a:solidFill>
                <a:latin typeface="Muli"/>
                <a:sym typeface="Muli"/>
              </a:rPr>
              <a:t>Python</a:t>
            </a:r>
            <a:endParaRPr sz="1800" b="1" dirty="0">
              <a:solidFill>
                <a:srgbClr val="C6DAEC"/>
              </a:solidFill>
              <a:latin typeface="Muli"/>
              <a:sym typeface="Muli"/>
            </a:endParaRPr>
          </a:p>
        </p:txBody>
      </p:sp>
      <p:sp>
        <p:nvSpPr>
          <p:cNvPr id="14" name="Arrow: Right 13">
            <a:extLst>
              <a:ext uri="{FF2B5EF4-FFF2-40B4-BE49-F238E27FC236}">
                <a16:creationId xmlns:a16="http://schemas.microsoft.com/office/drawing/2014/main" id="{B6717B0B-3F51-4D99-B27D-8CE64C679B1F}"/>
              </a:ext>
            </a:extLst>
          </p:cNvPr>
          <p:cNvSpPr/>
          <p:nvPr/>
        </p:nvSpPr>
        <p:spPr>
          <a:xfrm rot="12252066">
            <a:off x="4058117" y="2963270"/>
            <a:ext cx="693420" cy="45719"/>
          </a:xfrm>
          <a:prstGeom prst="rightArrow">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F6E4EC24-C268-41ED-BB43-55A2B5862508}"/>
              </a:ext>
            </a:extLst>
          </p:cNvPr>
          <p:cNvSpPr/>
          <p:nvPr/>
        </p:nvSpPr>
        <p:spPr>
          <a:xfrm rot="2885257">
            <a:off x="2526740" y="3613440"/>
            <a:ext cx="693420" cy="45719"/>
          </a:xfrm>
          <a:prstGeom prst="rightArrow">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45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Circuit</a:t>
            </a:r>
            <a:endParaRPr dirty="0"/>
          </a:p>
        </p:txBody>
      </p:sp>
      <p:sp>
        <p:nvSpPr>
          <p:cNvPr id="351" name="Shape 351"/>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4800" b="1" dirty="0">
                <a:solidFill>
                  <a:srgbClr val="FFFFFF"/>
                </a:solidFill>
                <a:latin typeface="Nixie One"/>
                <a:sym typeface="Nixie One"/>
              </a:rPr>
              <a:t>4</a:t>
            </a:r>
            <a:endParaRPr kumimoji="0" sz="1400" b="1" i="0" u="none" strike="noStrike" kern="0" cap="none" spc="0" normalizeH="0" baseline="0" noProof="0" dirty="0">
              <a:ln>
                <a:noFill/>
              </a:ln>
              <a:solidFill>
                <a:srgbClr val="FFFFFF"/>
              </a:solidFill>
              <a:effectLst/>
              <a:uLnTx/>
              <a:uFillTx/>
              <a:latin typeface="Arial"/>
              <a:cs typeface="Arial"/>
              <a:sym typeface="Arial"/>
            </a:endParaRPr>
          </a:p>
        </p:txBody>
      </p:sp>
      <p:sp>
        <p:nvSpPr>
          <p:cNvPr id="2" name="Subtitle 1">
            <a:extLst>
              <a:ext uri="{FF2B5EF4-FFF2-40B4-BE49-F238E27FC236}">
                <a16:creationId xmlns:a16="http://schemas.microsoft.com/office/drawing/2014/main" id="{508D86E1-1D0E-40ED-BAAF-2E5DA6AD582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95462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3375646" y="546137"/>
            <a:ext cx="4944300" cy="645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Circuit simulation</a:t>
            </a:r>
            <a:endParaRPr dirty="0"/>
          </a:p>
        </p:txBody>
      </p:sp>
      <p:pic>
        <p:nvPicPr>
          <p:cNvPr id="5" name="Picture 4">
            <a:extLst>
              <a:ext uri="{FF2B5EF4-FFF2-40B4-BE49-F238E27FC236}">
                <a16:creationId xmlns:a16="http://schemas.microsoft.com/office/drawing/2014/main" id="{6B90A98F-03DA-41CC-9D65-7123372CC79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97792" y="2059259"/>
            <a:ext cx="6617408" cy="2943231"/>
          </a:xfrm>
          <a:prstGeom prst="rect">
            <a:avLst/>
          </a:prstGeom>
        </p:spPr>
      </p:pic>
    </p:spTree>
    <p:extLst>
      <p:ext uri="{BB962C8B-B14F-4D97-AF65-F5344CB8AC3E}">
        <p14:creationId xmlns:p14="http://schemas.microsoft.com/office/powerpoint/2010/main" val="3401410298"/>
      </p:ext>
    </p:extLst>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391</Words>
  <Application>Microsoft Office PowerPoint</Application>
  <PresentationFormat>On-screen Show (16:9)</PresentationFormat>
  <Paragraphs>73</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Helvetica Neue</vt:lpstr>
      <vt:lpstr>Muli</vt:lpstr>
      <vt:lpstr>Nixie One</vt:lpstr>
      <vt:lpstr>Imogen template</vt:lpstr>
      <vt:lpstr>RASPBERRY PI DJ based on user’s mood</vt:lpstr>
      <vt:lpstr>Repository</vt:lpstr>
      <vt:lpstr>GitHub repo</vt:lpstr>
      <vt:lpstr>User requirements</vt:lpstr>
      <vt:lpstr>Our project should:</vt:lpstr>
      <vt:lpstr>System overview</vt:lpstr>
      <vt:lpstr>PowerPoint Presentation</vt:lpstr>
      <vt:lpstr>Circuit</vt:lpstr>
      <vt:lpstr>Circuit simulation</vt:lpstr>
      <vt:lpstr> What we used:</vt:lpstr>
      <vt:lpstr>Software design</vt:lpstr>
      <vt:lpstr>PowerPoint Presentation</vt:lpstr>
      <vt:lpstr>PowerPoint Presentation</vt:lpstr>
      <vt:lpstr>PowerPoint Presentation</vt:lpstr>
      <vt:lpstr>PowerPoint Presentation</vt:lpstr>
      <vt:lpstr>Arduino</vt:lpstr>
      <vt:lpstr>Results and further work</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RASPBERRY PI DJ based on user’s mood</dc:title>
  <dc:creator>Jurcuta, Iulia-Patricia (Nokia - RO/Timisoara)</dc:creator>
  <cp:lastModifiedBy>Jurcuta, Iulia-Patricia (Nokia - RO/Timisoara)</cp:lastModifiedBy>
  <cp:revision>15</cp:revision>
  <dcterms:modified xsi:type="dcterms:W3CDTF">2018-05-29T14:08:37Z</dcterms:modified>
</cp:coreProperties>
</file>