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lay"/>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VEBE1TExt1qLJF9j/Ylf2Q/LsB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0" name="Franco Artal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lay-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21T17:13:52.324">
    <p:pos x="6000" y="0"/>
    <p:text>Hay que enumerar todas las diapositivas. Algunas están, otras no.</p:text>
    <p:extLst>
      <p:ext uri="{C676402C-5697-4E1C-873F-D02D1690AC5C}">
        <p15:threadingInfo timeZoneBias="0"/>
      </p:ext>
      <p:ext uri="http://customooxmlschemas.google.com/">
        <go:slidesCustomData xmlns:go="http://customooxmlschemas.google.com/" commentPostId="AAABiVrAl0s"/>
      </p:ext>
    </p:extLst>
  </p:cm>
  <p:cm authorId="0" idx="2" dt="2025-04-21T20:27:42.184">
    <p:pos x="1209" y="2097"/>
    <p:text>Plan de proyecto
Es la presentación del plan no del trabajo</p:text>
    <p:extLst>
      <p:ext uri="{C676402C-5697-4E1C-873F-D02D1690AC5C}">
        <p15:threadingInfo timeZoneBias="0"/>
      </p:ext>
      <p:ext uri="http://customooxmlschemas.google.com/">
        <go:slidesCustomData xmlns:go="http://customooxmlschemas.google.com/" commentPostId="AAABiVYFY7I"/>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5-04-21T20:28:38.478">
    <p:pos x="528" y="230"/>
    <p:text>sin mayúscula</p:text>
    <p:extLst>
      <p:ext uri="{C676402C-5697-4E1C-873F-D02D1690AC5C}">
        <p15:threadingInfo timeZoneBias="0"/>
      </p:ext>
      <p:ext uri="http://customooxmlschemas.google.com/">
        <go:slidesCustomData xmlns:go="http://customooxmlschemas.google.com/" commentPostId="AAABiVYFY7M"/>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4-21T17:11:36.717">
    <p:pos x="528" y="230"/>
    <p:text>Esta tiene el formato Play, y los títulos anteriores el formato Arial. Corregir. El formato es a elección, pero se debe mantener.</p:text>
    <p:extLst>
      <p:ext uri="{C676402C-5697-4E1C-873F-D02D1690AC5C}">
        <p15:threadingInfo timeZoneBias="0"/>
      </p:ext>
      <p:ext uri="http://customooxmlschemas.google.com/">
        <go:slidesCustomData xmlns:go="http://customooxmlschemas.google.com/" commentPostId="AAABiVrAl0w"/>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4-21T17:48:16.883">
    <p:pos x="529" y="1318"/>
    <p:text>Hay mucho texto. Lo trataría de reducir lo más posible.</p:text>
    <p:extLst>
      <p:ext uri="{C676402C-5697-4E1C-873F-D02D1690AC5C}">
        <p15:threadingInfo timeZoneBias="0"/>
      </p:ext>
      <p:ext uri="http://customooxmlschemas.google.com/">
        <go:slidesCustomData xmlns:go="http://customooxmlschemas.google.com/" commentPostId="AAABiVrdfj4"/>
      </p:ext>
    </p:extLst>
  </p:cm>
  <p:cm authorId="0" idx="5" dt="2025-04-21T17:16:00.915">
    <p:pos x="3888" y="1059"/>
    <p:text>Acá, solo lo que vas a realizar, esto no lo pongas</p:text>
    <p:extLst>
      <p:ext uri="{C676402C-5697-4E1C-873F-D02D1690AC5C}">
        <p15:threadingInfo timeZoneBias="0"/>
      </p:ext>
      <p:ext uri="http://customooxmlschemas.google.com/">
        <go:slidesCustomData xmlns:go="http://customooxmlschemas.google.com/" commentPostId="AAABiVrAl00"/>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5-04-21T17:21:54.021">
    <p:pos x="528" y="1150"/>
    <p:text>Hay demasiado texto en esta diapositiva. Tratar de quitar texto, hace un diagrama simplificado. No hay que dar tantos detalles, para eso esta el plan, si alguien quiere detalles que revise el plan.</p:text>
    <p:extLst>
      <p:ext uri="{C676402C-5697-4E1C-873F-D02D1690AC5C}">
        <p15:threadingInfo timeZoneBias="0"/>
      </p:ext>
      <p:ext uri="http://customooxmlschemas.google.com/">
        <go:slidesCustomData xmlns:go="http://customooxmlschemas.google.com/" commentPostId="AAABiVrAl1Q"/>
      </p:ext>
    </p:extLst>
  </p:cm>
  <p:cm authorId="0" idx="7" dt="2025-04-21T20:35:12.291">
    <p:pos x="528" y="230"/>
    <p:text>Esta sección no se pide en el formato de la presentación</p:text>
    <p:extLst>
      <p:ext uri="{C676402C-5697-4E1C-873F-D02D1690AC5C}">
        <p15:threadingInfo timeZoneBias="0"/>
      </p:ext>
      <p:ext uri="http://customooxmlschemas.google.com/">
        <go:slidesCustomData xmlns:go="http://customooxmlschemas.google.com/" commentPostId="AAABiVYFY7U"/>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5-04-21T17:40:43.305">
    <p:pos x="528" y="230"/>
    <p:text>Creo que la diapositiva 9, 10 y 11 podría ser una sola diapositiva. Con un diagrama más simple que el que esta en la diapositiva 10.
Usar esta diapositiva para poner el "Diagrama Activity on Node"</p:text>
    <p:extLst>
      <p:ext uri="{C676402C-5697-4E1C-873F-D02D1690AC5C}">
        <p15:threadingInfo timeZoneBias="0"/>
      </p:ext>
      <p:ext uri="http://customooxmlschemas.google.com/">
        <go:slidesCustomData xmlns:go="http://customooxmlschemas.google.com/" commentPostId="AAABiVrdfjE"/>
      </p:ext>
    </p:extLst>
  </p:cm>
  <p:cm authorId="0" idx="9" dt="2025-04-21T17:24:56.066">
    <p:pos x="528" y="1150"/>
    <p:text>Todo esto no es necesario</p:text>
    <p:extLst>
      <p:ext uri="{C676402C-5697-4E1C-873F-D02D1690AC5C}">
        <p15:threadingInfo timeZoneBias="0"/>
      </p:ext>
      <p:ext uri="http://customooxmlschemas.google.com/">
        <go:slidesCustomData xmlns:go="http://customooxmlschemas.google.com/" commentPostId="AAABiVrdfjI"/>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5-04-21T17:27:27.616">
    <p:pos x="528" y="1150"/>
    <p:text>Quitar todo esto, en el diagrama esta la mayoría de esto.
Lo único que podrías dejar es la cantidad de h</p:text>
    <p:extLst>
      <p:ext uri="{C676402C-5697-4E1C-873F-D02D1690AC5C}">
        <p15:threadingInfo timeZoneBias="0"/>
      </p:ext>
      <p:ext uri="http://customooxmlschemas.google.com/">
        <go:slidesCustomData xmlns:go="http://customooxmlschemas.google.com/" commentPostId="AAABiVrdfjU"/>
      </p:ext>
    </p:extLst>
  </p:cm>
  <p:cm authorId="0" idx="11" dt="2025-04-21T17:39:50.617">
    <p:pos x="528" y="230"/>
    <p:text>Cambiar titulo
Poner: "Diagrama de Gantt"
Agrandar lo más que se pueda la imagen</p:text>
    <p:extLst>
      <p:ext uri="{C676402C-5697-4E1C-873F-D02D1690AC5C}">
        <p15:threadingInfo timeZoneBias="0"/>
      </p:ext>
      <p:ext uri="http://customooxmlschemas.google.com/">
        <go:slidesCustomData xmlns:go="http://customooxmlschemas.google.com/" commentPostId="AAABiVrdfjQ"/>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5-04-21T17:41:34.749">
    <p:pos x="528" y="1150"/>
    <p:text>Mayúscula</p:text>
    <p:extLst>
      <p:ext uri="{C676402C-5697-4E1C-873F-D02D1690AC5C}">
        <p15:threadingInfo timeZoneBias="0"/>
      </p:ext>
      <p:ext uri="http://customooxmlschemas.google.com/">
        <go:slidesCustomData xmlns:go="http://customooxmlschemas.google.com/" commentPostId="AAABiVrdfjg"/>
      </p:ext>
    </p:extLst>
  </p:cm>
  <p:cm authorId="0" idx="13" dt="2025-04-21T17:43:18.823">
    <p:pos x="528" y="230"/>
    <p:text>Gestión de riesgos es una diapositiva.
Gestión de la calidad es otra diapositiva</p:text>
    <p:extLst>
      <p:ext uri="{C676402C-5697-4E1C-873F-D02D1690AC5C}">
        <p15:threadingInfo timeZoneBias="0"/>
      </p:ext>
      <p:ext uri="http://customooxmlschemas.google.com/">
        <go:slidesCustomData xmlns:go="http://customooxmlschemas.google.com/" commentPostId="AAABiVrdfjo"/>
      </p:ext>
    </p:extLst>
  </p:cm>
  <p:cm authorId="0" idx="14" dt="2025-04-21T17:42:09.209">
    <p:pos x="528" y="1250"/>
    <p:text>"control de versiones"</p:text>
    <p:extLst>
      <p:ext uri="{C676402C-5697-4E1C-873F-D02D1690AC5C}">
        <p15:threadingInfo timeZoneBias="0"/>
      </p:ext>
      <p:ext uri="http://customooxmlschemas.google.com/">
        <go:slidesCustomData xmlns:go="http://customooxmlschemas.google.com/" commentPostId="AAABiVrdfjk"/>
      </p:ext>
    </p:extLst>
  </p:cm>
  <p:cm authorId="0" idx="15" dt="2025-04-21T17:43:48.507">
    <p:pos x="528" y="1350"/>
    <p:text>No pondría texto, pondría la tabla que esta en el plan.</p:text>
    <p:extLst>
      <p:ext uri="{C676402C-5697-4E1C-873F-D02D1690AC5C}">
        <p15:threadingInfo timeZoneBias="0"/>
      </p:ext>
      <p:ext uri="http://customooxmlschemas.google.com/">
        <go:slidesCustomData xmlns:go="http://customooxmlschemas.google.com/" commentPostId="AAABiVrdfjs"/>
      </p:ext>
    </p:extLst>
  </p:cm>
  <p:cm authorId="0" idx="16" dt="2025-04-21T17:41:14.490">
    <p:pos x="528" y="1450"/>
    <p:text>Mayúscula</p:text>
    <p:extLst>
      <p:ext uri="{C676402C-5697-4E1C-873F-D02D1690AC5C}">
        <p15:threadingInfo timeZoneBias="0"/>
      </p:ext>
      <p:ext uri="http://customooxmlschemas.google.com/">
        <go:slidesCustomData xmlns:go="http://customooxmlschemas.google.com/" commentPostId="AAABiVrdfjc"/>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5-04-21T17:44:28.952">
    <p:pos x="528" y="230"/>
    <p:text>QUitar esta diapositiva, ya esta en una de las primeras todo lo que tiene que ver con esto</p:text>
    <p:extLst>
      <p:ext uri="{C676402C-5697-4E1C-873F-D02D1690AC5C}">
        <p15:threadingInfo timeZoneBias="0"/>
      </p:ext>
      <p:ext uri="http://customooxmlschemas.google.com/">
        <go:slidesCustomData xmlns:go="http://customooxmlschemas.google.com/" commentPostId="AAABiVrdfjw"/>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5-04-21T17:45:39.708">
    <p:pos x="528" y="230"/>
    <p:text>Quitar esta diapositiva y agregar otra que hable de los procesos de cierre</p:text>
    <p:extLst>
      <p:ext uri="{C676402C-5697-4E1C-873F-D02D1690AC5C}">
        <p15:threadingInfo timeZoneBias="0"/>
      </p:ext>
      <p:ext uri="http://customooxmlschemas.google.com/">
        <go:slidesCustomData xmlns:go="http://customooxmlschemas.google.com/" commentPostId="AAABiVrdfj0"/>
      </p:ext>
    </p:extLst>
  </p:cm>
  <p:cm authorId="0" idx="19" dt="2025-04-21T20:28:58.998">
    <p:pos x="528" y="330"/>
    <p:text>sin mayúsculas</p:text>
    <p:extLst>
      <p:ext uri="{C676402C-5697-4E1C-873F-D02D1690AC5C}">
        <p15:threadingInfo timeZoneBias="0"/>
      </p:ext>
      <p:ext uri="http://customooxmlschemas.google.com/">
        <go:slidesCustomData xmlns:go="http://customooxmlschemas.google.com/" commentPostId="AAABiVYFY7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3"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4"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7" name="Shape 27"/>
        <p:cNvGrpSpPr/>
        <p:nvPr/>
      </p:nvGrpSpPr>
      <p:grpSpPr>
        <a:xfrm>
          <a:off x="0" y="0"/>
          <a:ext cx="0" cy="0"/>
          <a:chOff x="0" y="0"/>
          <a:chExt cx="0" cy="0"/>
        </a:xfrm>
      </p:grpSpPr>
      <p:sp>
        <p:nvSpPr>
          <p:cNvPr id="28" name="Google Shape;28;p20"/>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20"/>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0"/>
          <p:cNvSpPr txBox="1"/>
          <p:nvPr>
            <p:ph idx="3" type="body"/>
          </p:nvPr>
        </p:nvSpPr>
        <p:spPr>
          <a:xfrm>
            <a:off x="6172203"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20"/>
          <p:cNvSpPr txBox="1"/>
          <p:nvPr>
            <p:ph idx="4" type="body"/>
          </p:nvPr>
        </p:nvSpPr>
        <p:spPr>
          <a:xfrm>
            <a:off x="6172203"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21"/>
          <p:cNvSpPr txBox="1"/>
          <p:nvPr>
            <p:ph type="title"/>
          </p:nvPr>
        </p:nvSpPr>
        <p:spPr>
          <a:xfrm>
            <a:off x="831851" y="1709744"/>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1851" y="4589469"/>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1"/>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31"/>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31"/>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6"/>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6"/>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6.xml"/><Relationship Id="rId4" Type="http://schemas.openxmlformats.org/officeDocument/2006/relationships/image" Target="../media/image1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8.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8.jpg"/><Relationship Id="rId7"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4.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s-AR" sz="4000">
                <a:latin typeface="Arial"/>
                <a:ea typeface="Arial"/>
                <a:cs typeface="Arial"/>
                <a:sym typeface="Arial"/>
              </a:rPr>
              <a:t>Proyección del índice de vegetación de diferencia normalizada satelital de cebada en crecimiento con series temporales e inteligencia artificial</a:t>
            </a:r>
            <a:endParaRPr/>
          </a:p>
        </p:txBody>
      </p:sp>
      <p:sp>
        <p:nvSpPr>
          <p:cNvPr id="90" name="Google Shape;90;p1"/>
          <p:cNvSpPr txBox="1"/>
          <p:nvPr>
            <p:ph idx="1" type="subTitle"/>
          </p:nvPr>
        </p:nvSpPr>
        <p:spPr>
          <a:xfrm>
            <a:off x="1920167" y="3329023"/>
            <a:ext cx="7437292" cy="2308324"/>
          </a:xfrm>
          <a:prstGeom prst="rect">
            <a:avLst/>
          </a:prstGeom>
          <a:no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chemeClr val="dk1"/>
              </a:buClr>
              <a:buSzPts val="2400"/>
              <a:buNone/>
            </a:pPr>
            <a:r>
              <a:t/>
            </a:r>
            <a:endParaRPr>
              <a:latin typeface="Arial"/>
              <a:ea typeface="Arial"/>
              <a:cs typeface="Arial"/>
              <a:sym typeface="Arial"/>
            </a:endParaRPr>
          </a:p>
          <a:p>
            <a:pPr indent="0" lvl="0" marL="0" rtl="0" algn="ctr">
              <a:lnSpc>
                <a:spcPct val="100000"/>
              </a:lnSpc>
              <a:spcBef>
                <a:spcPts val="0"/>
              </a:spcBef>
              <a:spcAft>
                <a:spcPts val="0"/>
              </a:spcAft>
              <a:buClr>
                <a:schemeClr val="dk1"/>
              </a:buClr>
              <a:buSzPts val="2400"/>
              <a:buNone/>
            </a:pPr>
            <a:r>
              <a:rPr b="1" lang="es-AR">
                <a:latin typeface="Arial"/>
                <a:ea typeface="Arial"/>
                <a:cs typeface="Arial"/>
                <a:sym typeface="Arial"/>
                <a:extLst>
                  <a:ext uri="http://customooxmlschemas.google.com/">
                    <go:slidesCustomData xmlns:go="http://customooxmlschemas.google.com/" textRoundtripDataId="0"/>
                  </a:ext>
                </a:extLst>
              </a:rPr>
              <a:t>Trabajo Final</a:t>
            </a:r>
            <a:r>
              <a:rPr b="1" lang="es-AR">
                <a:latin typeface="Arial"/>
                <a:ea typeface="Arial"/>
                <a:cs typeface="Arial"/>
                <a:sym typeface="Arial"/>
              </a:rPr>
              <a:t> - CEIA, FIUBA</a:t>
            </a:r>
            <a:endParaRPr/>
          </a:p>
          <a:p>
            <a:pPr indent="0" lvl="0" marL="0" rtl="0" algn="ctr">
              <a:lnSpc>
                <a:spcPct val="100000"/>
              </a:lnSpc>
              <a:spcBef>
                <a:spcPts val="0"/>
              </a:spcBef>
              <a:spcAft>
                <a:spcPts val="0"/>
              </a:spcAft>
              <a:buClr>
                <a:schemeClr val="dk1"/>
              </a:buClr>
              <a:buSzPts val="2400"/>
              <a:buNone/>
            </a:pPr>
            <a:r>
              <a:t/>
            </a:r>
            <a:endParaRPr b="1">
              <a:latin typeface="Arial"/>
              <a:ea typeface="Arial"/>
              <a:cs typeface="Arial"/>
              <a:sym typeface="Arial"/>
            </a:endParaRPr>
          </a:p>
          <a:p>
            <a:pPr indent="0" lvl="0" marL="0" rtl="0" algn="ctr">
              <a:lnSpc>
                <a:spcPct val="100000"/>
              </a:lnSpc>
              <a:spcBef>
                <a:spcPts val="0"/>
              </a:spcBef>
              <a:spcAft>
                <a:spcPts val="0"/>
              </a:spcAft>
              <a:buClr>
                <a:schemeClr val="dk1"/>
              </a:buClr>
              <a:buSzPts val="2400"/>
              <a:buNone/>
            </a:pPr>
            <a:r>
              <a:rPr b="1" lang="es-AR">
                <a:latin typeface="Arial"/>
                <a:ea typeface="Arial"/>
                <a:cs typeface="Arial"/>
                <a:sym typeface="Arial"/>
              </a:rPr>
              <a:t>Autor:</a:t>
            </a:r>
            <a:r>
              <a:rPr lang="es-AR">
                <a:latin typeface="Arial"/>
                <a:ea typeface="Arial"/>
                <a:cs typeface="Arial"/>
                <a:sym typeface="Arial"/>
              </a:rPr>
              <a:t> Dr. Ing. Agr. Adrián Lapaz Olveira </a:t>
            </a:r>
            <a:endParaRPr/>
          </a:p>
          <a:p>
            <a:pPr indent="0" lvl="0" marL="0" rtl="0" algn="ctr">
              <a:lnSpc>
                <a:spcPct val="100000"/>
              </a:lnSpc>
              <a:spcBef>
                <a:spcPts val="0"/>
              </a:spcBef>
              <a:spcAft>
                <a:spcPts val="0"/>
              </a:spcAft>
              <a:buClr>
                <a:schemeClr val="dk1"/>
              </a:buClr>
              <a:buSzPts val="2400"/>
              <a:buNone/>
            </a:pPr>
            <a:r>
              <a:rPr b="1" lang="es-AR">
                <a:latin typeface="Arial"/>
                <a:ea typeface="Arial"/>
                <a:cs typeface="Arial"/>
                <a:sym typeface="Arial"/>
              </a:rPr>
              <a:t>Directora:</a:t>
            </a:r>
            <a:r>
              <a:rPr lang="es-AR">
                <a:latin typeface="Arial"/>
                <a:ea typeface="Arial"/>
                <a:cs typeface="Arial"/>
                <a:sym typeface="Arial"/>
              </a:rPr>
              <a:t> Esp. Lic. Maria Carina Roldán (FIUBA)</a:t>
            </a:r>
            <a:endParaRPr/>
          </a:p>
          <a:p>
            <a:pPr indent="0" lvl="0" marL="0" rtl="0" algn="ctr">
              <a:lnSpc>
                <a:spcPct val="100000"/>
              </a:lnSpc>
              <a:spcBef>
                <a:spcPts val="0"/>
              </a:spcBef>
              <a:spcAft>
                <a:spcPts val="0"/>
              </a:spcAft>
              <a:buClr>
                <a:schemeClr val="dk1"/>
              </a:buClr>
              <a:buSzPts val="2400"/>
              <a:buNone/>
            </a:pPr>
            <a:r>
              <a:rPr b="1" lang="es-AR">
                <a:latin typeface="Arial"/>
                <a:ea typeface="Arial"/>
                <a:cs typeface="Arial"/>
                <a:sym typeface="Arial"/>
              </a:rPr>
              <a:t>Co-directora:</a:t>
            </a:r>
            <a:r>
              <a:rPr lang="es-AR">
                <a:latin typeface="Arial"/>
                <a:ea typeface="Arial"/>
                <a:cs typeface="Arial"/>
                <a:sym typeface="Arial"/>
              </a:rPr>
              <a:t> Esp. Ing. Ariadna Garmendia (FIUBA) </a:t>
            </a:r>
            <a:endParaRPr/>
          </a:p>
        </p:txBody>
      </p:sp>
      <p:pic>
        <p:nvPicPr>
          <p:cNvPr descr="Logotipo&#10;&#10;El contenido generado por IA puede ser incorrecto." id="91" name="Google Shape;91;p1"/>
          <p:cNvPicPr preferRelativeResize="0"/>
          <p:nvPr/>
        </p:nvPicPr>
        <p:blipFill rotWithShape="1">
          <a:blip r:embed="rId4">
            <a:alphaModFix/>
          </a:blip>
          <a:srcRect b="0" l="0" r="0" t="0"/>
          <a:stretch/>
        </p:blipFill>
        <p:spPr>
          <a:xfrm>
            <a:off x="0" y="0"/>
            <a:ext cx="2438611" cy="8077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Flujo de trabajo simplificado</a:t>
            </a:r>
            <a:endParaRPr/>
          </a:p>
        </p:txBody>
      </p:sp>
      <p:pic>
        <p:nvPicPr>
          <p:cNvPr descr="Diagrama&#10;&#10;El contenido generado por IA puede ser incorrecto." id="187" name="Google Shape;187;p10"/>
          <p:cNvPicPr preferRelativeResize="0"/>
          <p:nvPr>
            <p:ph idx="1" type="body"/>
          </p:nvPr>
        </p:nvPicPr>
        <p:blipFill rotWithShape="1">
          <a:blip r:embed="rId3">
            <a:alphaModFix/>
          </a:blip>
          <a:srcRect b="0" l="0" r="0" t="0"/>
          <a:stretch/>
        </p:blipFill>
        <p:spPr>
          <a:xfrm>
            <a:off x="2818879" y="1825625"/>
            <a:ext cx="6554245" cy="4351338"/>
          </a:xfrm>
          <a:prstGeom prst="rect">
            <a:avLst/>
          </a:prstGeom>
          <a:noFill/>
          <a:ln>
            <a:noFill/>
          </a:ln>
        </p:spPr>
      </p:pic>
      <p:sp>
        <p:nvSpPr>
          <p:cNvPr id="188" name="Google Shape;188;p10"/>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189" name="Google Shape;189;p10"/>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838200" y="36512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Solución propuesta: metodología híbrida</a:t>
            </a:r>
            <a:endParaRPr/>
          </a:p>
        </p:txBody>
      </p:sp>
      <p:sp>
        <p:nvSpPr>
          <p:cNvPr id="195" name="Google Shape;19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34"/>
                  </a:ext>
                </a:extLst>
              </a:rPr>
              <a:t>Alcance del proyecto</a:t>
            </a:r>
            <a:endParaRPr>
              <a:extLst>
                <a:ext uri="http://customooxmlschemas.google.com/">
                  <go:slidesCustomData xmlns:go="http://customooxmlschemas.google.com/" textRoundtripDataId="35"/>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36"/>
                  </a:ext>
                </a:extLst>
              </a:rPr>
              <a:t>Incluye: datos cebada ambev (2023-24), desarrollo modelo híbrido, análisis NDVI.</a:t>
            </a:r>
            <a:endParaRPr>
              <a:extLst>
                <a:ext uri="http://customooxmlschemas.google.com/">
                  <go:slidesCustomData xmlns:go="http://customooxmlschemas.google.com/" textRoundtripDataId="37"/>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38"/>
                  </a:ext>
                </a:extLst>
              </a:rPr>
              <a:t>No incluye: datos 2025, mediciones directas de biomasa (pero se podrían correlacionar después). </a:t>
            </a:r>
            <a:endParaRPr>
              <a:extLst>
                <a:ext uri="http://customooxmlschemas.google.com/">
                  <go:slidesCustomData xmlns:go="http://customooxmlschemas.google.com/" textRoundtripDataId="39"/>
                </a:ext>
              </a:extLst>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xtLst>
                <a:ext uri="http://customooxmlschemas.google.com/">
                  <go:slidesCustomData xmlns:go="http://customooxmlschemas.google.com/" textRoundtripDataId="40"/>
                </a:ext>
              </a:extLst>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41"/>
                  </a:ext>
                </a:extLst>
              </a:rPr>
              <a:t>Entregables clave: </a:t>
            </a:r>
            <a:endParaRPr>
              <a:extLst>
                <a:ext uri="http://customooxmlschemas.google.com/">
                  <go:slidesCustomData xmlns:go="http://customooxmlschemas.google.com/" textRoundtripDataId="42"/>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43"/>
                  </a:ext>
                </a:extLst>
              </a:rPr>
              <a:t>Código fuente (Python).</a:t>
            </a:r>
            <a:endParaRPr>
              <a:extLst>
                <a:ext uri="http://customooxmlschemas.google.com/">
                  <go:slidesCustomData xmlns:go="http://customooxmlschemas.google.com/" textRoundtripDataId="44"/>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45"/>
                  </a:ext>
                </a:extLst>
              </a:rPr>
              <a:t>Modelo entrenado (estructura y pesos).</a:t>
            </a:r>
            <a:endParaRPr>
              <a:extLst>
                <a:ext uri="http://customooxmlschemas.google.com/">
                  <go:slidesCustomData xmlns:go="http://customooxmlschemas.google.com/" textRoundtripDataId="46"/>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47"/>
                  </a:ext>
                </a:extLst>
              </a:rPr>
              <a:t>Manual de usuario / guía técnica.</a:t>
            </a:r>
            <a:endParaRPr>
              <a:extLst>
                <a:ext uri="http://customooxmlschemas.google.com/">
                  <go:slidesCustomData xmlns:go="http://customooxmlschemas.google.com/" textRoundtripDataId="48"/>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49"/>
                  </a:ext>
                </a:extLst>
              </a:rPr>
              <a:t>Memoria del trabajo final.</a:t>
            </a:r>
            <a:endParaRPr>
              <a:extLst>
                <a:ext uri="http://customooxmlschemas.google.com/">
                  <go:slidesCustomData xmlns:go="http://customooxmlschemas.google.com/" textRoundtripDataId="50"/>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51"/>
                  </a:ext>
                </a:extLst>
              </a:rPr>
              <a:t>Artículo científico para publicación.</a:t>
            </a:r>
            <a:endParaRPr sz="2000"/>
          </a:p>
        </p:txBody>
      </p:sp>
      <p:sp>
        <p:nvSpPr>
          <p:cNvPr id="196" name="Google Shape;196;p11"/>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197" name="Google Shape;197;p11"/>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extLst>
                  <a:ext uri="http://customooxmlschemas.google.com/">
                    <go:slidesCustomData xmlns:go="http://customooxmlschemas.google.com/" textRoundtripDataId="52"/>
                  </a:ext>
                </a:extLst>
              </a:rPr>
              <a:t>Planificación y cronograma</a:t>
            </a:r>
            <a:endParaRPr/>
          </a:p>
        </p:txBody>
      </p:sp>
      <p:sp>
        <p:nvSpPr>
          <p:cNvPr id="203" name="Google Shape;203;p12"/>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204" name="Google Shape;204;p12"/>
          <p:cNvSpPr txBox="1"/>
          <p:nvPr>
            <p:ph idx="1" type="body"/>
          </p:nvPr>
        </p:nvSpPr>
        <p:spPr>
          <a:xfrm>
            <a:off x="838201" y="1825625"/>
            <a:ext cx="452326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53"/>
                  </a:ext>
                </a:extLst>
              </a:rPr>
              <a:t>Duración total: 6 meses (marzo - agosto 2025).</a:t>
            </a:r>
            <a:endParaRPr>
              <a:extLst>
                <a:ext uri="http://customooxmlschemas.google.com/">
                  <go:slidesCustomData xmlns:go="http://customooxmlschemas.google.com/" textRoundtripDataId="54"/>
                </a:ext>
              </a:extLst>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55"/>
                  </a:ext>
                </a:extLst>
              </a:rPr>
              <a:t>Esfuerzo estimado: 650 horas.</a:t>
            </a:r>
            <a:endParaRPr>
              <a:extLst>
                <a:ext uri="http://customooxmlschemas.google.com/">
                  <go:slidesCustomData xmlns:go="http://customooxmlschemas.google.com/" textRoundtripDataId="56"/>
                </a:ext>
              </a:extLst>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57"/>
                  </a:ext>
                </a:extLst>
              </a:rPr>
              <a:t>Fases principales (Gantt):</a:t>
            </a:r>
            <a:endParaRPr>
              <a:extLst>
                <a:ext uri="http://customooxmlschemas.google.com/">
                  <go:slidesCustomData xmlns:go="http://customooxmlschemas.google.com/" textRoundtripDataId="58"/>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59"/>
                  </a:ext>
                </a:extLst>
              </a:rPr>
              <a:t>Organización (mar-abr)</a:t>
            </a:r>
            <a:endParaRPr>
              <a:extLst>
                <a:ext uri="http://customooxmlschemas.google.com/">
                  <go:slidesCustomData xmlns:go="http://customooxmlschemas.google.com/" textRoundtripDataId="60"/>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61"/>
                  </a:ext>
                </a:extLst>
              </a:rPr>
              <a:t>Ejecución (abr-jul): adquisición datos, modelado bayesiano, modelado ann, evaluación, interfaz.</a:t>
            </a:r>
            <a:endParaRPr>
              <a:extLst>
                <a:ext uri="http://customooxmlschemas.google.com/">
                  <go:slidesCustomData xmlns:go="http://customooxmlschemas.google.com/" textRoundtripDataId="62"/>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63"/>
                  </a:ext>
                </a:extLst>
              </a:rPr>
              <a:t>Finalización (jul-ago): redacción memoria, artículo, defensa.</a:t>
            </a:r>
            <a:endParaRPr>
              <a:extLst>
                <a:ext uri="http://customooxmlschemas.google.com/">
                  <go:slidesCustomData xmlns:go="http://customooxmlschemas.google.com/" textRoundtripDataId="64"/>
                </a:ext>
              </a:extLst>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65"/>
                  </a:ext>
                </a:extLst>
              </a:rPr>
              <a:t>Hito clave: defensa pública en agosto 2025.</a:t>
            </a:r>
            <a:endParaRPr/>
          </a:p>
        </p:txBody>
      </p:sp>
      <p:pic>
        <p:nvPicPr>
          <p:cNvPr id="205" name="Google Shape;205;p12"/>
          <p:cNvPicPr preferRelativeResize="0"/>
          <p:nvPr/>
        </p:nvPicPr>
        <p:blipFill rotWithShape="1">
          <a:blip r:embed="rId4">
            <a:alphaModFix/>
          </a:blip>
          <a:srcRect b="0" l="0" r="0" t="0"/>
          <a:stretch/>
        </p:blipFill>
        <p:spPr>
          <a:xfrm>
            <a:off x="5361462" y="1511810"/>
            <a:ext cx="5884296" cy="4981063"/>
          </a:xfrm>
          <a:prstGeom prst="rect">
            <a:avLst/>
          </a:prstGeom>
          <a:noFill/>
          <a:ln>
            <a:noFill/>
          </a:ln>
        </p:spPr>
      </p:pic>
      <p:pic>
        <p:nvPicPr>
          <p:cNvPr descr="Logotipo&#10;&#10;El contenido generado por IA puede ser incorrecto." id="206" name="Google Shape;206;p12"/>
          <p:cNvPicPr preferRelativeResize="0"/>
          <p:nvPr/>
        </p:nvPicPr>
        <p:blipFill rotWithShape="1">
          <a:blip r:embed="rId5">
            <a:alphaModFix/>
          </a:blip>
          <a:srcRect b="0" l="0" r="0" t="0"/>
          <a:stretch/>
        </p:blipFill>
        <p:spPr>
          <a:xfrm>
            <a:off x="0" y="6252210"/>
            <a:ext cx="1828800" cy="605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extLst>
                  <a:ext uri="http://customooxmlschemas.google.com/">
                    <go:slidesCustomData xmlns:go="http://customooxmlschemas.google.com/" textRoundtripDataId="66"/>
                  </a:ext>
                </a:extLst>
              </a:rPr>
              <a:t>Gestión de riesgos y calidad</a:t>
            </a:r>
            <a:endParaRPr/>
          </a:p>
        </p:txBody>
      </p:sp>
      <p:sp>
        <p:nvSpPr>
          <p:cNvPr id="212" name="Google Shape;21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67"/>
                  </a:ext>
                </a:extLst>
              </a:rPr>
              <a:t>Riesgos principales (RPN &gt; 30 inicial)</a:t>
            </a:r>
            <a:endParaRPr>
              <a:extLst>
                <a:ext uri="http://customooxmlschemas.google.com/">
                  <go:slidesCustomData xmlns:go="http://customooxmlschemas.google.com/" textRoundtripDataId="68"/>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69"/>
                  </a:ext>
                </a:extLst>
              </a:rPr>
              <a:t>falta</a:t>
            </a:r>
            <a:r>
              <a:rPr lang="es-AR" sz="2000">
                <a:latin typeface="Arial"/>
                <a:ea typeface="Arial"/>
                <a:cs typeface="Arial"/>
                <a:sym typeface="Arial"/>
                <a:extLst>
                  <a:ext uri="http://customooxmlschemas.google.com/">
                    <go:slidesCustomData xmlns:go="http://customooxmlschemas.google.com/" textRoundtripDataId="70"/>
                  </a:ext>
                </a:extLst>
              </a:rPr>
              <a:t> de imágenes sin nubes (RPN 63): mitigado con interpolación / otros satélites (R* 20).</a:t>
            </a:r>
            <a:endParaRPr>
              <a:extLst>
                <a:ext uri="http://customooxmlschemas.google.com/">
                  <go:slidesCustomData xmlns:go="http://customooxmlschemas.google.com/" textRoundtripDataId="71"/>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72"/>
                  </a:ext>
                </a:extLst>
              </a:rPr>
              <a:t>Sobreajuste modelo ANN (RPN 48): mitigado con regularización / validación cruzada (RPN* 15).</a:t>
            </a:r>
            <a:endParaRPr>
              <a:extLst>
                <a:ext uri="http://customooxmlschemas.google.com/">
                  <go:slidesCustomData xmlns:go="http://customooxmlschemas.google.com/" textRoundtripDataId="73"/>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74"/>
                  </a:ext>
                </a:extLst>
              </a:rPr>
              <a:t>re</a:t>
            </a:r>
            <a:r>
              <a:rPr lang="es-AR" sz="2000">
                <a:latin typeface="Arial"/>
                <a:ea typeface="Arial"/>
                <a:cs typeface="Arial"/>
                <a:sym typeface="Arial"/>
                <a:extLst>
                  <a:ext uri="http://customooxmlschemas.google.com/">
                    <go:slidesCustomData xmlns:go="http://customooxmlschemas.google.com/" textRoundtripDataId="75"/>
                  </a:ext>
                </a:extLst>
              </a:rPr>
              <a:t>trasos en redacción (RPN 42): mitigado con planificación interna / </a:t>
            </a:r>
            <a:r>
              <a:rPr lang="es-AR" sz="2000">
                <a:latin typeface="Arial"/>
                <a:ea typeface="Arial"/>
                <a:cs typeface="Arial"/>
                <a:sym typeface="Arial"/>
                <a:extLst>
                  <a:ext uri="http://customooxmlschemas.google.com/">
                    <go:slidesCustomData xmlns:go="http://customooxmlschemas.google.com/" textRoundtripDataId="76"/>
                  </a:ext>
                </a:extLst>
              </a:rPr>
              <a:t>control versiones </a:t>
            </a:r>
            <a:r>
              <a:rPr lang="es-AR" sz="2000">
                <a:latin typeface="Arial"/>
                <a:ea typeface="Arial"/>
                <a:cs typeface="Arial"/>
                <a:sym typeface="Arial"/>
                <a:extLst>
                  <a:ext uri="http://customooxmlschemas.google.com/">
                    <go:slidesCustomData xmlns:go="http://customooxmlschemas.google.com/" textRoundtripDataId="77"/>
                  </a:ext>
                </a:extLst>
              </a:rPr>
              <a:t>(RPN* 12).</a:t>
            </a:r>
            <a:endParaRPr>
              <a:extLst>
                <a:ext uri="http://customooxmlschemas.google.com/">
                  <go:slidesCustomData xmlns:go="http://customooxmlschemas.google.com/" textRoundtripDataId="78"/>
                </a:ext>
              </a:extLst>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textRoundtripDataId="79"/>
                  </a:ext>
                </a:extLst>
              </a:rPr>
              <a:t>Gestión de Calidad: </a:t>
            </a:r>
            <a:endParaRPr>
              <a:extLst>
                <a:ext uri="http://customooxmlschemas.google.com/">
                  <go:slidesCustomData xmlns:go="http://customooxmlschemas.google.com/" textRoundtripDataId="80"/>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81"/>
                  </a:ext>
                </a:extLst>
              </a:rPr>
              <a:t>Enfoque: asegurar cumplimiento de 10 requerimientos críticos (definidos en sec. 6).</a:t>
            </a:r>
            <a:endParaRPr>
              <a:extLst>
                <a:ext uri="http://customooxmlschemas.google.com/">
                  <go:slidesCustomData xmlns:go="http://customooxmlschemas.google.com/" textRoundtripDataId="82"/>
                </a:ext>
              </a:extLst>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textRoundtripDataId="83"/>
                  </a:ext>
                </a:extLst>
              </a:rPr>
              <a:t>Método: actividades de verificación (pruebas internas, revisión código) y validación (con cliente/usuarios) para cada requerimiento clave.</a:t>
            </a:r>
            <a:endParaRPr sz="2000"/>
          </a:p>
        </p:txBody>
      </p:sp>
      <p:sp>
        <p:nvSpPr>
          <p:cNvPr id="213" name="Google Shape;213;p13"/>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214" name="Google Shape;214;p13"/>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Equipo e </a:t>
            </a:r>
            <a:r>
              <a:rPr lang="es-AR" sz="4000">
                <a:latin typeface="Arial"/>
                <a:ea typeface="Arial"/>
                <a:cs typeface="Arial"/>
                <a:sym typeface="Arial"/>
                <a:extLst>
                  <a:ext uri="http://customooxmlschemas.google.com/">
                    <go:slidesCustomData xmlns:go="http://customooxmlschemas.google.com/" textRoundtripDataId="84"/>
                  </a:ext>
                </a:extLst>
              </a:rPr>
              <a:t>interesados</a:t>
            </a:r>
            <a:r>
              <a:rPr lang="es-AR" sz="4000">
                <a:latin typeface="Arial"/>
                <a:ea typeface="Arial"/>
                <a:cs typeface="Arial"/>
                <a:sym typeface="Arial"/>
              </a:rPr>
              <a:t> clave</a:t>
            </a:r>
            <a:endParaRPr/>
          </a:p>
        </p:txBody>
      </p:sp>
      <p:sp>
        <p:nvSpPr>
          <p:cNvPr id="220" name="Google Shape;220;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Char char="•"/>
            </a:pPr>
            <a:r>
              <a:rPr lang="es-AR" sz="2000">
                <a:latin typeface="Arial"/>
                <a:ea typeface="Arial"/>
                <a:cs typeface="Arial"/>
                <a:sym typeface="Arial"/>
              </a:rPr>
              <a:t>Responsable (alumno): Dr. Ing. Agr. Adrián Lapaz Olveira (FIUBA).</a:t>
            </a:r>
            <a:endParaRPr/>
          </a:p>
          <a:p>
            <a:pPr indent="-228594" lvl="0" marL="228594" rtl="0" algn="l">
              <a:lnSpc>
                <a:spcPct val="90000"/>
              </a:lnSpc>
              <a:spcBef>
                <a:spcPts val="1000"/>
              </a:spcBef>
              <a:spcAft>
                <a:spcPts val="0"/>
              </a:spcAft>
              <a:buClr>
                <a:schemeClr val="dk1"/>
              </a:buClr>
              <a:buSzPts val="2000"/>
              <a:buChar char="•"/>
            </a:pPr>
            <a:r>
              <a:rPr lang="es-AR" sz="2000">
                <a:latin typeface="Arial"/>
                <a:ea typeface="Arial"/>
                <a:cs typeface="Arial"/>
                <a:sym typeface="Arial"/>
              </a:rPr>
              <a:t>Cliente / impulsor: Ph.D. Ing. Agr. Andrés Berger (INIA). </a:t>
            </a:r>
            <a:endParaRPr/>
          </a:p>
          <a:p>
            <a:pPr indent="-228594" lvl="0" marL="228594" rtl="0" algn="l">
              <a:lnSpc>
                <a:spcPct val="90000"/>
              </a:lnSpc>
              <a:spcBef>
                <a:spcPts val="1000"/>
              </a:spcBef>
              <a:spcAft>
                <a:spcPts val="0"/>
              </a:spcAft>
              <a:buClr>
                <a:schemeClr val="dk1"/>
              </a:buClr>
              <a:buSzPts val="2000"/>
              <a:buChar char="•"/>
            </a:pPr>
            <a:r>
              <a:rPr lang="es-AR" sz="2000">
                <a:latin typeface="Arial"/>
                <a:ea typeface="Arial"/>
                <a:cs typeface="Arial"/>
                <a:sym typeface="Arial"/>
              </a:rPr>
              <a:t>Orientadores (FIUBA): Esp. Lic. M. Carina Roldán, Esp. Ing. Ariadna Garmendia.</a:t>
            </a:r>
            <a:endParaRPr/>
          </a:p>
          <a:p>
            <a:pPr indent="-228594" lvl="0" marL="228594" rtl="0" algn="l">
              <a:lnSpc>
                <a:spcPct val="90000"/>
              </a:lnSpc>
              <a:spcBef>
                <a:spcPts val="1000"/>
              </a:spcBef>
              <a:spcAft>
                <a:spcPts val="0"/>
              </a:spcAft>
              <a:buClr>
                <a:schemeClr val="dk1"/>
              </a:buClr>
              <a:buSzPts val="2000"/>
              <a:buChar char="•"/>
            </a:pPr>
            <a:r>
              <a:rPr lang="es-AR" sz="2000">
                <a:latin typeface="Arial"/>
                <a:ea typeface="Arial"/>
                <a:cs typeface="Arial"/>
                <a:sym typeface="Arial"/>
              </a:rPr>
              <a:t>Colaboradores técnicos (INIA): Dr. José Paruelo, Dr. Sebastián Mazzilli.</a:t>
            </a:r>
            <a:endParaRPr/>
          </a:p>
          <a:p>
            <a:pPr indent="-228594" lvl="0" marL="228594" rtl="0" algn="l">
              <a:lnSpc>
                <a:spcPct val="90000"/>
              </a:lnSpc>
              <a:spcBef>
                <a:spcPts val="1000"/>
              </a:spcBef>
              <a:spcAft>
                <a:spcPts val="0"/>
              </a:spcAft>
              <a:buClr>
                <a:schemeClr val="dk1"/>
              </a:buClr>
              <a:buSzPts val="2000"/>
              <a:buChar char="•"/>
            </a:pPr>
            <a:r>
              <a:rPr lang="es-AR" sz="2000">
                <a:latin typeface="Arial"/>
                <a:ea typeface="Arial"/>
                <a:cs typeface="Arial"/>
                <a:sym typeface="Arial"/>
              </a:rPr>
              <a:t>Organizaciones involucradas: FIUBA, INIA, AmBev, ANII.</a:t>
            </a:r>
            <a:endParaRPr/>
          </a:p>
          <a:p>
            <a:pPr indent="-228594" lvl="0" marL="228594" rtl="0" algn="l">
              <a:lnSpc>
                <a:spcPct val="90000"/>
              </a:lnSpc>
              <a:spcBef>
                <a:spcPts val="1000"/>
              </a:spcBef>
              <a:spcAft>
                <a:spcPts val="0"/>
              </a:spcAft>
              <a:buClr>
                <a:schemeClr val="dk1"/>
              </a:buClr>
              <a:buSzPts val="2000"/>
              <a:buChar char="•"/>
            </a:pPr>
            <a:r>
              <a:rPr lang="es-AR" sz="2000">
                <a:latin typeface="Arial"/>
                <a:ea typeface="Arial"/>
                <a:cs typeface="Arial"/>
                <a:sym typeface="Arial"/>
              </a:rPr>
              <a:t>Fortaleza: equipo multidisciplinario con experiencia complementaria (agronomía, IA, teledetección).</a:t>
            </a:r>
            <a:endParaRPr/>
          </a:p>
        </p:txBody>
      </p:sp>
      <p:sp>
        <p:nvSpPr>
          <p:cNvPr id="221" name="Google Shape;221;p14"/>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222" name="Google Shape;222;p14"/>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Conclusiones e </a:t>
            </a:r>
            <a:r>
              <a:rPr lang="es-AR" sz="4000">
                <a:latin typeface="Arial"/>
                <a:ea typeface="Arial"/>
                <a:cs typeface="Arial"/>
                <a:sym typeface="Arial"/>
                <a:extLst>
                  <a:ext uri="http://customooxmlschemas.google.com/">
                    <go:slidesCustomData xmlns:go="http://customooxmlschemas.google.com/" textRoundtripDataId="85"/>
                  </a:ext>
                </a:extLst>
              </a:rPr>
              <a:t>I</a:t>
            </a:r>
            <a:r>
              <a:rPr lang="es-AR" sz="4000">
                <a:latin typeface="Arial"/>
                <a:ea typeface="Arial"/>
                <a:cs typeface="Arial"/>
                <a:sym typeface="Arial"/>
                <a:extLst>
                  <a:ext uri="http://customooxmlschemas.google.com/">
                    <go:slidesCustomData xmlns:go="http://customooxmlschemas.google.com/" textRoundtripDataId="86"/>
                  </a:ext>
                </a:extLst>
              </a:rPr>
              <a:t>mpacto</a:t>
            </a:r>
            <a:r>
              <a:rPr lang="es-AR" sz="4000">
                <a:latin typeface="Arial"/>
                <a:ea typeface="Arial"/>
                <a:cs typeface="Arial"/>
                <a:sym typeface="Arial"/>
                <a:extLst>
                  <a:ext uri="http://customooxmlschemas.google.com/">
                    <go:slidesCustomData xmlns:go="http://customooxmlschemas.google.com/" textRoundtripDataId="87"/>
                  </a:ext>
                </a:extLst>
              </a:rPr>
              <a:t> Es</a:t>
            </a:r>
            <a:r>
              <a:rPr lang="es-AR" sz="4000">
                <a:latin typeface="Arial"/>
                <a:ea typeface="Arial"/>
                <a:cs typeface="Arial"/>
                <a:sym typeface="Arial"/>
              </a:rPr>
              <a:t>perado</a:t>
            </a:r>
            <a:endParaRPr/>
          </a:p>
        </p:txBody>
      </p:sp>
      <p:sp>
        <p:nvSpPr>
          <p:cNvPr id="228" name="Google Shape;22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rPr>
              <a:t>Resumen: se propone un modelo híbrido (Bayes + ANN) para predecir el NDVI potencial en cebada, mejorando el diagnóstico nutricional temprano.</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Innovación: combina conocimiento agronómico (función β) con capacidad de aprendizaje de IA sobre datos satelitales y ambientales.</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Impacto Potencial</a:t>
            </a:r>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rPr>
              <a:t>Optimización de la fertilización nitrogenada (económica y ambientalmente).</a:t>
            </a:r>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rPr>
              <a:t>Mejora del rendimiento y la calidad industrial de la cebada.</a:t>
            </a:r>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rPr>
              <a:t>Aporte a herramientas como OptiFert-N y base para futuras investigaciones.</a:t>
            </a:r>
            <a:endParaRPr/>
          </a:p>
          <a:p>
            <a:pPr indent="-228594" lvl="1" marL="685783" rtl="0" algn="l">
              <a:lnSpc>
                <a:spcPct val="90000"/>
              </a:lnSpc>
              <a:spcBef>
                <a:spcPts val="500"/>
              </a:spcBef>
              <a:spcAft>
                <a:spcPts val="0"/>
              </a:spcAft>
              <a:buClr>
                <a:schemeClr val="dk1"/>
              </a:buClr>
              <a:buSzPts val="2000"/>
              <a:buChar char="•"/>
            </a:pPr>
            <a:r>
              <a:rPr lang="es-AR" sz="2000">
                <a:latin typeface="Arial"/>
                <a:ea typeface="Arial"/>
                <a:cs typeface="Arial"/>
                <a:sym typeface="Arial"/>
              </a:rPr>
              <a:t>Estado: en curso, con defensa prevista para agosto 2025.</a:t>
            </a:r>
            <a:endParaRPr/>
          </a:p>
        </p:txBody>
      </p:sp>
      <p:sp>
        <p:nvSpPr>
          <p:cNvPr id="229" name="Google Shape;229;p15"/>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230" name="Google Shape;230;p15"/>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Preguntas y </a:t>
            </a:r>
            <a:r>
              <a:rPr lang="es-AR" sz="4000">
                <a:latin typeface="Arial"/>
                <a:ea typeface="Arial"/>
                <a:cs typeface="Arial"/>
                <a:sym typeface="Arial"/>
                <a:extLst>
                  <a:ext uri="http://customooxmlschemas.google.com/">
                    <go:slidesCustomData xmlns:go="http://customooxmlschemas.google.com/" textRoundtripDataId="88"/>
                  </a:ext>
                </a:extLst>
              </a:rPr>
              <a:t>Agradecimientos</a:t>
            </a:r>
            <a:endParaRPr/>
          </a:p>
        </p:txBody>
      </p:sp>
      <p:sp>
        <p:nvSpPr>
          <p:cNvPr id="236" name="Google Shape;23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None/>
            </a:pPr>
            <a:r>
              <a:t/>
            </a:r>
            <a:endParaRPr sz="3000">
              <a:latin typeface="Arial"/>
              <a:ea typeface="Arial"/>
              <a:cs typeface="Arial"/>
              <a:sym typeface="Arial"/>
            </a:endParaRPr>
          </a:p>
          <a:p>
            <a:pPr indent="0" lvl="0" marL="0" rtl="0" algn="ctr">
              <a:lnSpc>
                <a:spcPct val="90000"/>
              </a:lnSpc>
              <a:spcBef>
                <a:spcPts val="1000"/>
              </a:spcBef>
              <a:spcAft>
                <a:spcPts val="0"/>
              </a:spcAft>
              <a:buClr>
                <a:schemeClr val="dk1"/>
              </a:buClr>
              <a:buSzPts val="3000"/>
              <a:buNone/>
            </a:pPr>
            <a:r>
              <a:rPr lang="es-AR" sz="3000">
                <a:latin typeface="Arial"/>
                <a:ea typeface="Arial"/>
                <a:cs typeface="Arial"/>
                <a:sym typeface="Arial"/>
              </a:rPr>
              <a:t>¿Preguntas?</a:t>
            </a:r>
            <a:endParaRPr/>
          </a:p>
          <a:p>
            <a:pPr indent="0" lvl="0" marL="0" rtl="0" algn="ctr">
              <a:lnSpc>
                <a:spcPct val="90000"/>
              </a:lnSpc>
              <a:spcBef>
                <a:spcPts val="1000"/>
              </a:spcBef>
              <a:spcAft>
                <a:spcPts val="0"/>
              </a:spcAft>
              <a:buClr>
                <a:schemeClr val="dk1"/>
              </a:buClr>
              <a:buSzPts val="3000"/>
              <a:buNone/>
            </a:pPr>
            <a:r>
              <a:t/>
            </a:r>
            <a:endParaRPr sz="3000">
              <a:latin typeface="Arial"/>
              <a:ea typeface="Arial"/>
              <a:cs typeface="Arial"/>
              <a:sym typeface="Arial"/>
            </a:endParaRPr>
          </a:p>
          <a:p>
            <a:pPr indent="0" lvl="0" marL="0" rtl="0" algn="ctr">
              <a:lnSpc>
                <a:spcPct val="90000"/>
              </a:lnSpc>
              <a:spcBef>
                <a:spcPts val="1000"/>
              </a:spcBef>
              <a:spcAft>
                <a:spcPts val="0"/>
              </a:spcAft>
              <a:buClr>
                <a:schemeClr val="dk1"/>
              </a:buClr>
              <a:buSzPts val="3000"/>
              <a:buNone/>
            </a:pPr>
            <a:r>
              <a:rPr lang="es-AR" sz="3000">
                <a:latin typeface="Arial"/>
                <a:ea typeface="Arial"/>
                <a:cs typeface="Arial"/>
                <a:sym typeface="Arial"/>
              </a:rPr>
              <a:t>Gracias por su atención</a:t>
            </a:r>
            <a:endParaRPr/>
          </a:p>
        </p:txBody>
      </p:sp>
      <p:sp>
        <p:nvSpPr>
          <p:cNvPr id="237" name="Google Shape;237;p16"/>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Diagrama&#10;&#10;El contenido generado por IA puede ser incorrecto." id="97" name="Google Shape;97;p2"/>
          <p:cNvPicPr preferRelativeResize="0"/>
          <p:nvPr/>
        </p:nvPicPr>
        <p:blipFill rotWithShape="1">
          <a:blip r:embed="rId3">
            <a:alphaModFix/>
          </a:blip>
          <a:srcRect b="0" l="0" r="0" t="0"/>
          <a:stretch/>
        </p:blipFill>
        <p:spPr>
          <a:xfrm>
            <a:off x="734968" y="1690692"/>
            <a:ext cx="6582260" cy="4283977"/>
          </a:xfrm>
          <a:prstGeom prst="rect">
            <a:avLst/>
          </a:prstGeom>
          <a:noFill/>
          <a:ln>
            <a:noFill/>
          </a:ln>
        </p:spPr>
      </p:pic>
      <p:sp>
        <p:nvSpPr>
          <p:cNvPr id="98" name="Google Shape;98;p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Introducción</a:t>
            </a:r>
            <a:endParaRPr/>
          </a:p>
        </p:txBody>
      </p:sp>
      <p:pic>
        <p:nvPicPr>
          <p:cNvPr descr="Logotipo&#10;&#10;El contenido generado por IA puede ser incorrecto." id="99" name="Google Shape;99;p2"/>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
        <p:nvSpPr>
          <p:cNvPr id="100" name="Google Shape;100;p2"/>
          <p:cNvSpPr txBox="1"/>
          <p:nvPr/>
        </p:nvSpPr>
        <p:spPr>
          <a:xfrm>
            <a:off x="9107558" y="1919061"/>
            <a:ext cx="112571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AR" sz="1800" u="none" cap="none" strike="noStrike">
                <a:solidFill>
                  <a:schemeClr val="dk1"/>
                </a:solidFill>
                <a:latin typeface="Arial"/>
                <a:ea typeface="Arial"/>
                <a:cs typeface="Arial"/>
                <a:sym typeface="Arial"/>
              </a:rPr>
              <a:t>9 – 12 % proteína</a:t>
            </a:r>
            <a:endParaRPr b="0" i="0" sz="1800" u="none" cap="none" strike="noStrike">
              <a:solidFill>
                <a:schemeClr val="dk1"/>
              </a:solidFill>
              <a:latin typeface="Arial"/>
              <a:ea typeface="Arial"/>
              <a:cs typeface="Arial"/>
              <a:sym typeface="Arial"/>
            </a:endParaRPr>
          </a:p>
        </p:txBody>
      </p:sp>
      <p:pic>
        <p:nvPicPr>
          <p:cNvPr descr="Diseño PNG Y SVG De Cerveza De Color Alemania Para Camisetas" id="101" name="Google Shape;101;p2"/>
          <p:cNvPicPr preferRelativeResize="0"/>
          <p:nvPr/>
        </p:nvPicPr>
        <p:blipFill rotWithShape="1">
          <a:blip r:embed="rId5">
            <a:alphaModFix/>
          </a:blip>
          <a:srcRect b="0" l="0" r="0" t="0"/>
          <a:stretch/>
        </p:blipFill>
        <p:spPr>
          <a:xfrm>
            <a:off x="9161681" y="2565392"/>
            <a:ext cx="1152293" cy="1152293"/>
          </a:xfrm>
          <a:prstGeom prst="rect">
            <a:avLst/>
          </a:prstGeom>
          <a:noFill/>
          <a:ln>
            <a:noFill/>
          </a:ln>
        </p:spPr>
      </p:pic>
      <p:pic>
        <p:nvPicPr>
          <p:cNvPr descr="Alimentación de Bovinos en Corrales de Engorda | Intagri S.C." id="102" name="Google Shape;102;p2"/>
          <p:cNvPicPr preferRelativeResize="0"/>
          <p:nvPr/>
        </p:nvPicPr>
        <p:blipFill rotWithShape="1">
          <a:blip r:embed="rId6">
            <a:alphaModFix/>
          </a:blip>
          <a:srcRect b="0" l="0" r="0" t="0"/>
          <a:stretch/>
        </p:blipFill>
        <p:spPr>
          <a:xfrm>
            <a:off x="8778704" y="4364014"/>
            <a:ext cx="1978506" cy="1601648"/>
          </a:xfrm>
          <a:prstGeom prst="rect">
            <a:avLst/>
          </a:prstGeom>
          <a:noFill/>
          <a:ln>
            <a:noFill/>
          </a:ln>
        </p:spPr>
      </p:pic>
      <p:cxnSp>
        <p:nvCxnSpPr>
          <p:cNvPr id="103" name="Google Shape;103;p2"/>
          <p:cNvCxnSpPr>
            <a:stCxn id="97" idx="3"/>
            <a:endCxn id="101" idx="1"/>
          </p:cNvCxnSpPr>
          <p:nvPr/>
        </p:nvCxnSpPr>
        <p:spPr>
          <a:xfrm flipH="1" rot="10800000">
            <a:off x="7317228" y="3141481"/>
            <a:ext cx="1844400" cy="691200"/>
          </a:xfrm>
          <a:prstGeom prst="bentConnector3">
            <a:avLst>
              <a:gd fmla="val 39522" name="adj1"/>
            </a:avLst>
          </a:prstGeom>
          <a:noFill/>
          <a:ln cap="flat" cmpd="sng" w="19050">
            <a:solidFill>
              <a:schemeClr val="dk1"/>
            </a:solidFill>
            <a:prstDash val="solid"/>
            <a:miter lim="800000"/>
            <a:headEnd len="sm" w="sm" type="none"/>
            <a:tailEnd len="med" w="med" type="triangle"/>
          </a:ln>
        </p:spPr>
      </p:cxnSp>
      <p:cxnSp>
        <p:nvCxnSpPr>
          <p:cNvPr id="104" name="Google Shape;104;p2"/>
          <p:cNvCxnSpPr>
            <a:stCxn id="97" idx="3"/>
            <a:endCxn id="102" idx="1"/>
          </p:cNvCxnSpPr>
          <p:nvPr/>
        </p:nvCxnSpPr>
        <p:spPr>
          <a:xfrm>
            <a:off x="7317228" y="3832681"/>
            <a:ext cx="1461600" cy="1332300"/>
          </a:xfrm>
          <a:prstGeom prst="bentConnector3">
            <a:avLst>
              <a:gd fmla="val 49996" name="adj1"/>
            </a:avLst>
          </a:prstGeom>
          <a:noFill/>
          <a:ln cap="flat" cmpd="sng" w="19050">
            <a:solidFill>
              <a:schemeClr val="dk1"/>
            </a:solidFill>
            <a:prstDash val="solid"/>
            <a:miter lim="800000"/>
            <a:headEnd len="sm" w="sm" type="none"/>
            <a:tailEnd len="med" w="med" type="triangle"/>
          </a:ln>
        </p:spPr>
      </p:cxnSp>
      <p:pic>
        <p:nvPicPr>
          <p:cNvPr descr="Cómo dar en el blanco con la fertilización al voleo - Universidad Agrícola" id="105" name="Google Shape;105;p2"/>
          <p:cNvPicPr preferRelativeResize="0"/>
          <p:nvPr/>
        </p:nvPicPr>
        <p:blipFill rotWithShape="1">
          <a:blip r:embed="rId7">
            <a:alphaModFix/>
          </a:blip>
          <a:srcRect b="0" l="0" r="0" t="0"/>
          <a:stretch/>
        </p:blipFill>
        <p:spPr>
          <a:xfrm>
            <a:off x="942279" y="2262971"/>
            <a:ext cx="2670717" cy="1261627"/>
          </a:xfrm>
          <a:prstGeom prst="rect">
            <a:avLst/>
          </a:prstGeom>
          <a:noFill/>
          <a:ln>
            <a:noFill/>
          </a:ln>
        </p:spPr>
      </p:pic>
      <p:sp>
        <p:nvSpPr>
          <p:cNvPr id="106" name="Google Shape;106;p2"/>
          <p:cNvSpPr txBox="1"/>
          <p:nvPr/>
        </p:nvSpPr>
        <p:spPr>
          <a:xfrm>
            <a:off x="942279" y="2213097"/>
            <a:ext cx="12747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1800" u="none" cap="none" strike="noStrike">
                <a:solidFill>
                  <a:srgbClr val="FF0000"/>
                </a:solidFill>
                <a:latin typeface="Arial"/>
                <a:ea typeface="Arial"/>
                <a:cs typeface="Arial"/>
                <a:sym typeface="Arial"/>
              </a:rPr>
              <a:t>Nitrógeno</a:t>
            </a:r>
            <a:endParaRPr b="1" sz="1800">
              <a:solidFill>
                <a:srgbClr val="FF0000"/>
              </a:solidFill>
              <a:latin typeface="Arial"/>
              <a:ea typeface="Arial"/>
              <a:cs typeface="Arial"/>
              <a:sym typeface="Arial"/>
            </a:endParaRPr>
          </a:p>
        </p:txBody>
      </p:sp>
      <p:sp>
        <p:nvSpPr>
          <p:cNvPr id="107" name="Google Shape;107;p2"/>
          <p:cNvSpPr/>
          <p:nvPr/>
        </p:nvSpPr>
        <p:spPr>
          <a:xfrm>
            <a:off x="5991923" y="5032920"/>
            <a:ext cx="743414" cy="193287"/>
          </a:xfrm>
          <a:prstGeom prst="rect">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es-AR" sz="1200">
                <a:solidFill>
                  <a:srgbClr val="FF0000"/>
                </a:solidFill>
                <a:latin typeface="Arial"/>
                <a:ea typeface="Arial"/>
                <a:cs typeface="Arial"/>
                <a:sym typeface="Arial"/>
              </a:rPr>
              <a:t>Biomasa</a:t>
            </a:r>
            <a:endParaRPr sz="1200">
              <a:solidFill>
                <a:srgbClr val="FF0000"/>
              </a:solidFill>
              <a:latin typeface="Arial"/>
              <a:ea typeface="Arial"/>
              <a:cs typeface="Arial"/>
              <a:sym typeface="Arial"/>
            </a:endParaRPr>
          </a:p>
        </p:txBody>
      </p:sp>
      <p:sp>
        <p:nvSpPr>
          <p:cNvPr id="108" name="Google Shape;108;p2"/>
          <p:cNvSpPr/>
          <p:nvPr/>
        </p:nvSpPr>
        <p:spPr>
          <a:xfrm>
            <a:off x="5991923" y="2033079"/>
            <a:ext cx="743414" cy="3193126"/>
          </a:xfrm>
          <a:prstGeom prst="rect">
            <a:avLst/>
          </a:prstGeom>
          <a:noFill/>
          <a:ln cap="flat" cmpd="sng" w="3810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AR">
                <a:extLst>
                  <a:ext uri="http://customooxmlschemas.google.com/">
                    <go:slidesCustomData xmlns:go="http://customooxmlschemas.google.com/" textRoundtripDataId="1"/>
                  </a:ext>
                </a:extLst>
              </a:rPr>
              <a:t>Introducción</a:t>
            </a:r>
            <a:endParaRPr/>
          </a:p>
        </p:txBody>
      </p:sp>
      <p:sp>
        <p:nvSpPr>
          <p:cNvPr id="114" name="Google Shape;114;p3"/>
          <p:cNvSpPr txBox="1"/>
          <p:nvPr>
            <p:ph idx="1" type="body"/>
          </p:nvPr>
        </p:nvSpPr>
        <p:spPr>
          <a:xfrm>
            <a:off x="838200" y="1825625"/>
            <a:ext cx="4381870" cy="4351338"/>
          </a:xfrm>
          <a:prstGeom prst="rect">
            <a:avLst/>
          </a:prstGeom>
          <a:blipFill rotWithShape="1">
            <a:blip r:embed="rId4">
              <a:alphaModFix/>
            </a:blip>
            <a:stretch>
              <a:fillRect b="0" l="-1251" r="-416" t="-1260"/>
            </a:stretch>
          </a:blip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SzPts val="2800"/>
              <a:buChar char="•"/>
            </a:pPr>
            <a:r>
              <a:rPr lang="es-AR"/>
              <a:t> </a:t>
            </a:r>
            <a:endParaRPr/>
          </a:p>
        </p:txBody>
      </p:sp>
      <p:sp>
        <p:nvSpPr>
          <p:cNvPr id="115" name="Google Shape;115;p3"/>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116" name="Google Shape;116;p3"/>
          <p:cNvPicPr preferRelativeResize="0"/>
          <p:nvPr/>
        </p:nvPicPr>
        <p:blipFill rotWithShape="1">
          <a:blip r:embed="rId5">
            <a:alphaModFix/>
          </a:blip>
          <a:srcRect b="0" l="0" r="0" t="0"/>
          <a:stretch/>
        </p:blipFill>
        <p:spPr>
          <a:xfrm>
            <a:off x="0" y="6252210"/>
            <a:ext cx="1828800" cy="605790"/>
          </a:xfrm>
          <a:prstGeom prst="rect">
            <a:avLst/>
          </a:prstGeom>
          <a:noFill/>
          <a:ln>
            <a:noFill/>
          </a:ln>
        </p:spPr>
      </p:pic>
      <p:pic>
        <p:nvPicPr>
          <p:cNvPr id="117" name="Google Shape;117;p3"/>
          <p:cNvPicPr preferRelativeResize="0"/>
          <p:nvPr/>
        </p:nvPicPr>
        <p:blipFill rotWithShape="1">
          <a:blip r:embed="rId6">
            <a:alphaModFix/>
          </a:blip>
          <a:srcRect b="0" l="0" r="0" t="0"/>
          <a:stretch/>
        </p:blipFill>
        <p:spPr>
          <a:xfrm>
            <a:off x="7010400" y="1091570"/>
            <a:ext cx="3769372" cy="2780015"/>
          </a:xfrm>
          <a:prstGeom prst="rect">
            <a:avLst/>
          </a:prstGeom>
          <a:noFill/>
          <a:ln>
            <a:noFill/>
          </a:ln>
        </p:spPr>
      </p:pic>
      <p:pic>
        <p:nvPicPr>
          <p:cNvPr id="118" name="Google Shape;118;p3"/>
          <p:cNvPicPr preferRelativeResize="0"/>
          <p:nvPr/>
        </p:nvPicPr>
        <p:blipFill rotWithShape="1">
          <a:blip r:embed="rId7">
            <a:alphaModFix/>
          </a:blip>
          <a:srcRect b="0" l="0" r="0" t="0"/>
          <a:stretch/>
        </p:blipFill>
        <p:spPr>
          <a:xfrm>
            <a:off x="7204175" y="4040525"/>
            <a:ext cx="3407451" cy="2761375"/>
          </a:xfrm>
          <a:prstGeom prst="rect">
            <a:avLst/>
          </a:prstGeom>
          <a:noFill/>
          <a:ln>
            <a:noFill/>
          </a:ln>
        </p:spPr>
      </p:pic>
      <p:cxnSp>
        <p:nvCxnSpPr>
          <p:cNvPr id="119" name="Google Shape;119;p3"/>
          <p:cNvCxnSpPr>
            <a:endCxn id="118" idx="1"/>
          </p:cNvCxnSpPr>
          <p:nvPr/>
        </p:nvCxnSpPr>
        <p:spPr>
          <a:xfrm flipH="1" rot="-5400000">
            <a:off x="5209325" y="3426363"/>
            <a:ext cx="3870300" cy="119400"/>
          </a:xfrm>
          <a:prstGeom prst="bentConnector3">
            <a:avLst>
              <a:gd fmla="val 2" name="adj1"/>
            </a:avLst>
          </a:prstGeom>
          <a:noFill/>
          <a:ln cap="flat" cmpd="sng" w="19050">
            <a:solidFill>
              <a:schemeClr val="dk1"/>
            </a:solidFill>
            <a:prstDash val="solid"/>
            <a:miter lim="800000"/>
            <a:headEnd len="sm" w="sm" type="none"/>
            <a:tailEnd len="med" w="med" type="triangle"/>
          </a:ln>
        </p:spPr>
      </p:cxnSp>
      <p:pic>
        <p:nvPicPr>
          <p:cNvPr descr="Imagen de la pantalla de un video juego&#10;&#10;El contenido generado por IA puede ser incorrecto." id="120" name="Google Shape;120;p3"/>
          <p:cNvPicPr preferRelativeResize="0"/>
          <p:nvPr/>
        </p:nvPicPr>
        <p:blipFill rotWithShape="1">
          <a:blip r:embed="rId8">
            <a:alphaModFix/>
          </a:blip>
          <a:srcRect b="0" l="0" r="0" t="0"/>
          <a:stretch/>
        </p:blipFill>
        <p:spPr>
          <a:xfrm>
            <a:off x="1692446" y="3428999"/>
            <a:ext cx="4086315" cy="3063871"/>
          </a:xfrm>
          <a:prstGeom prst="rect">
            <a:avLst/>
          </a:prstGeom>
          <a:noFill/>
          <a:ln>
            <a:noFill/>
          </a:ln>
        </p:spPr>
      </p:pic>
      <p:sp>
        <p:nvSpPr>
          <p:cNvPr id="121" name="Google Shape;121;p3"/>
          <p:cNvSpPr txBox="1"/>
          <p:nvPr/>
        </p:nvSpPr>
        <p:spPr>
          <a:xfrm>
            <a:off x="6973230" y="1321360"/>
            <a:ext cx="6703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Arial"/>
                <a:ea typeface="Arial"/>
                <a:cs typeface="Arial"/>
                <a:sym typeface="Arial"/>
              </a:rPr>
              <a:t>w</a:t>
            </a:r>
            <a:r>
              <a:rPr b="1" baseline="-25000" lang="es-AR" sz="1800">
                <a:solidFill>
                  <a:schemeClr val="dk1"/>
                </a:solidFill>
                <a:latin typeface="Arial"/>
                <a:ea typeface="Arial"/>
                <a:cs typeface="Arial"/>
                <a:sym typeface="Arial"/>
              </a:rPr>
              <a:t>max</a:t>
            </a:r>
            <a:endParaRPr b="1" baseline="-25000"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Introducción</a:t>
            </a:r>
            <a:endParaRPr/>
          </a:p>
        </p:txBody>
      </p:sp>
      <p:pic>
        <p:nvPicPr>
          <p:cNvPr descr="Logotipo&#10;&#10;El contenido generado por IA puede ser incorrecto." id="128" name="Google Shape;128;p4"/>
          <p:cNvPicPr preferRelativeResize="0"/>
          <p:nvPr/>
        </p:nvPicPr>
        <p:blipFill rotWithShape="1">
          <a:blip r:embed="rId3">
            <a:alphaModFix/>
          </a:blip>
          <a:srcRect b="0" l="0" r="0" t="0"/>
          <a:stretch/>
        </p:blipFill>
        <p:spPr>
          <a:xfrm>
            <a:off x="0" y="6252210"/>
            <a:ext cx="1828800" cy="605790"/>
          </a:xfrm>
          <a:prstGeom prst="rect">
            <a:avLst/>
          </a:prstGeom>
          <a:noFill/>
          <a:ln>
            <a:noFill/>
          </a:ln>
        </p:spPr>
      </p:pic>
      <p:pic>
        <p:nvPicPr>
          <p:cNvPr id="129" name="Google Shape;129;p4"/>
          <p:cNvPicPr preferRelativeResize="0"/>
          <p:nvPr/>
        </p:nvPicPr>
        <p:blipFill rotWithShape="1">
          <a:blip r:embed="rId4">
            <a:alphaModFix/>
          </a:blip>
          <a:srcRect b="0" l="0" r="0" t="0"/>
          <a:stretch/>
        </p:blipFill>
        <p:spPr>
          <a:xfrm>
            <a:off x="748526" y="2066451"/>
            <a:ext cx="4762500" cy="3810000"/>
          </a:xfrm>
          <a:prstGeom prst="rect">
            <a:avLst/>
          </a:prstGeom>
          <a:noFill/>
          <a:ln>
            <a:noFill/>
          </a:ln>
        </p:spPr>
      </p:pic>
      <p:sp>
        <p:nvSpPr>
          <p:cNvPr id="130" name="Google Shape;130;p4"/>
          <p:cNvSpPr txBox="1"/>
          <p:nvPr/>
        </p:nvSpPr>
        <p:spPr>
          <a:xfrm>
            <a:off x="1939386" y="1666341"/>
            <a:ext cx="23807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Arial"/>
                <a:ea typeface="Arial"/>
                <a:cs typeface="Arial"/>
                <a:sym typeface="Arial"/>
              </a:rPr>
              <a:t>Enfoque bayesiano</a:t>
            </a:r>
            <a:endParaRPr sz="2000">
              <a:solidFill>
                <a:schemeClr val="dk1"/>
              </a:solidFill>
              <a:latin typeface="Arial"/>
              <a:ea typeface="Arial"/>
              <a:cs typeface="Arial"/>
              <a:sym typeface="Arial"/>
            </a:endParaRPr>
          </a:p>
        </p:txBody>
      </p:sp>
      <p:pic>
        <p:nvPicPr>
          <p:cNvPr id="131" name="Google Shape;131;p4"/>
          <p:cNvPicPr preferRelativeResize="0"/>
          <p:nvPr/>
        </p:nvPicPr>
        <p:blipFill rotWithShape="1">
          <a:blip r:embed="rId5">
            <a:alphaModFix/>
          </a:blip>
          <a:srcRect b="0" l="0" r="0" t="0"/>
          <a:stretch/>
        </p:blipFill>
        <p:spPr>
          <a:xfrm>
            <a:off x="6181425" y="2021294"/>
            <a:ext cx="5082980" cy="3330229"/>
          </a:xfrm>
          <a:prstGeom prst="rect">
            <a:avLst/>
          </a:prstGeom>
          <a:noFill/>
          <a:ln>
            <a:noFill/>
          </a:ln>
        </p:spPr>
      </p:pic>
      <p:sp>
        <p:nvSpPr>
          <p:cNvPr id="132" name="Google Shape;132;p4"/>
          <p:cNvSpPr txBox="1"/>
          <p:nvPr/>
        </p:nvSpPr>
        <p:spPr>
          <a:xfrm>
            <a:off x="7529865" y="1678517"/>
            <a:ext cx="18806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Arial"/>
                <a:ea typeface="Arial"/>
                <a:cs typeface="Arial"/>
                <a:sym typeface="Arial"/>
              </a:rPr>
              <a:t>Modelo híbrido</a:t>
            </a:r>
            <a:endParaRPr sz="2000">
              <a:solidFill>
                <a:schemeClr val="dk1"/>
              </a:solidFill>
              <a:latin typeface="Arial"/>
              <a:ea typeface="Arial"/>
              <a:cs typeface="Arial"/>
              <a:sym typeface="Arial"/>
            </a:endParaRPr>
          </a:p>
        </p:txBody>
      </p:sp>
      <p:sp>
        <p:nvSpPr>
          <p:cNvPr id="133" name="Google Shape;133;p4"/>
          <p:cNvSpPr/>
          <p:nvPr/>
        </p:nvSpPr>
        <p:spPr>
          <a:xfrm>
            <a:off x="7421872" y="5682121"/>
            <a:ext cx="2602086" cy="867362"/>
          </a:xfrm>
          <a:prstGeom prst="rect">
            <a:avLst/>
          </a:prstGeom>
          <a:blipFill rotWithShape="1">
            <a:blip r:embed="rId6">
              <a:alphaModFix/>
            </a:blip>
            <a:stretch>
              <a:fillRect b="0" l="0" r="-23717"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Arial"/>
                <a:ea typeface="Arial"/>
                <a:cs typeface="Arial"/>
                <a:sym typeface="Arial"/>
              </a:rPr>
              <a:t> </a:t>
            </a:r>
            <a:endParaRPr/>
          </a:p>
        </p:txBody>
      </p:sp>
      <p:sp>
        <p:nvSpPr>
          <p:cNvPr id="134" name="Google Shape;134;p4"/>
          <p:cNvSpPr txBox="1"/>
          <p:nvPr/>
        </p:nvSpPr>
        <p:spPr>
          <a:xfrm>
            <a:off x="10023958" y="5213023"/>
            <a:ext cx="147187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200">
                <a:solidFill>
                  <a:schemeClr val="dk1"/>
                </a:solidFill>
                <a:latin typeface="Arial"/>
                <a:ea typeface="Arial"/>
                <a:cs typeface="Arial"/>
                <a:sym typeface="Arial"/>
              </a:rPr>
              <a:t>Paruelo et al. 2024</a:t>
            </a:r>
            <a:endParaRPr sz="1200">
              <a:solidFill>
                <a:schemeClr val="dk1"/>
              </a:solidFill>
              <a:latin typeface="Arial"/>
              <a:ea typeface="Arial"/>
              <a:cs typeface="Arial"/>
              <a:sym typeface="Arial"/>
            </a:endParaRPr>
          </a:p>
        </p:txBody>
      </p:sp>
      <p:sp>
        <p:nvSpPr>
          <p:cNvPr id="135" name="Google Shape;135;p4"/>
          <p:cNvSpPr txBox="1"/>
          <p:nvPr/>
        </p:nvSpPr>
        <p:spPr>
          <a:xfrm>
            <a:off x="924521" y="5682121"/>
            <a:ext cx="118173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200">
                <a:solidFill>
                  <a:schemeClr val="dk1"/>
                </a:solidFill>
                <a:latin typeface="Arial"/>
                <a:ea typeface="Arial"/>
                <a:cs typeface="Arial"/>
                <a:sym typeface="Arial"/>
              </a:rPr>
              <a:t>Bürkner. 2024</a:t>
            </a:r>
            <a:endParaRPr sz="1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p:nvPr/>
        </p:nvSpPr>
        <p:spPr>
          <a:xfrm>
            <a:off x="591670" y="1436993"/>
            <a:ext cx="10962043" cy="4468956"/>
          </a:xfrm>
          <a:prstGeom prst="rect">
            <a:avLst/>
          </a:prstGeom>
          <a:solidFill>
            <a:srgbClr val="D8F2C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500">
                <a:solidFill>
                  <a:srgbClr val="3A7D22"/>
                </a:solidFill>
                <a:latin typeface="Arial"/>
                <a:ea typeface="Arial"/>
                <a:cs typeface="Arial"/>
                <a:sym typeface="Arial"/>
              </a:rPr>
              <a:t>Interesados</a:t>
            </a:r>
            <a:endParaRPr sz="2500">
              <a:solidFill>
                <a:srgbClr val="3A7D22"/>
              </a:solidFill>
              <a:latin typeface="Arial"/>
              <a:ea typeface="Arial"/>
              <a:cs typeface="Arial"/>
              <a:sym typeface="Arial"/>
            </a:endParaRPr>
          </a:p>
        </p:txBody>
      </p:sp>
      <p:sp>
        <p:nvSpPr>
          <p:cNvPr id="141" name="Google Shape;141;p5"/>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Interesados</a:t>
            </a:r>
            <a:endParaRPr/>
          </a:p>
        </p:txBody>
      </p:sp>
      <p:sp>
        <p:nvSpPr>
          <p:cNvPr id="142" name="Google Shape;142;p5"/>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
        <p:nvSpPr>
          <p:cNvPr id="143" name="Google Shape;143;p5"/>
          <p:cNvSpPr/>
          <p:nvPr/>
        </p:nvSpPr>
        <p:spPr>
          <a:xfrm>
            <a:off x="838199" y="1712519"/>
            <a:ext cx="4173967" cy="1140311"/>
          </a:xfrm>
          <a:prstGeom prst="rect">
            <a:avLst/>
          </a:prstGeom>
          <a:solidFill>
            <a:srgbClr val="8CD872"/>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dk1"/>
                </a:solidFill>
                <a:latin typeface="Arial"/>
                <a:ea typeface="Arial"/>
                <a:cs typeface="Arial"/>
                <a:sym typeface="Arial"/>
              </a:rPr>
              <a:t>Cliente/Impulsor</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PhD. MSc. Ing. Agr. Andrés Berger</a:t>
            </a:r>
            <a:endParaRPr/>
          </a:p>
        </p:txBody>
      </p:sp>
      <p:sp>
        <p:nvSpPr>
          <p:cNvPr id="144" name="Google Shape;144;p5"/>
          <p:cNvSpPr/>
          <p:nvPr/>
        </p:nvSpPr>
        <p:spPr>
          <a:xfrm>
            <a:off x="838197" y="4565974"/>
            <a:ext cx="4173968" cy="1140311"/>
          </a:xfrm>
          <a:prstGeom prst="rect">
            <a:avLst/>
          </a:prstGeom>
          <a:solidFill>
            <a:srgbClr val="8CD872"/>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dk1"/>
                </a:solidFill>
                <a:latin typeface="Arial"/>
                <a:ea typeface="Arial"/>
                <a:cs typeface="Arial"/>
                <a:sym typeface="Arial"/>
              </a:rPr>
              <a:t>Responsable</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Dr. Ing. Agr. Adrián Lapaz Olveira </a:t>
            </a:r>
            <a:endParaRPr/>
          </a:p>
        </p:txBody>
      </p:sp>
      <p:sp>
        <p:nvSpPr>
          <p:cNvPr id="145" name="Google Shape;145;p5"/>
          <p:cNvSpPr/>
          <p:nvPr/>
        </p:nvSpPr>
        <p:spPr>
          <a:xfrm>
            <a:off x="838198" y="3150136"/>
            <a:ext cx="4173967" cy="1140311"/>
          </a:xfrm>
          <a:prstGeom prst="rect">
            <a:avLst/>
          </a:prstGeom>
          <a:solidFill>
            <a:srgbClr val="8CD872"/>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dk1"/>
                </a:solidFill>
                <a:latin typeface="Arial"/>
                <a:ea typeface="Arial"/>
                <a:cs typeface="Arial"/>
                <a:sym typeface="Arial"/>
              </a:rPr>
              <a:t>Orientadores</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Esp. Lic. Maria Carina Roldán</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Esp. Ing. Ariadna Garmendia </a:t>
            </a:r>
            <a:endParaRPr/>
          </a:p>
        </p:txBody>
      </p:sp>
      <p:sp>
        <p:nvSpPr>
          <p:cNvPr id="146" name="Google Shape;146;p5"/>
          <p:cNvSpPr/>
          <p:nvPr/>
        </p:nvSpPr>
        <p:spPr>
          <a:xfrm>
            <a:off x="7282927" y="1712519"/>
            <a:ext cx="4173967" cy="1140311"/>
          </a:xfrm>
          <a:prstGeom prst="rect">
            <a:avLst/>
          </a:prstGeom>
          <a:solidFill>
            <a:srgbClr val="8CD872"/>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dk1"/>
                </a:solidFill>
                <a:latin typeface="Arial"/>
                <a:ea typeface="Arial"/>
                <a:cs typeface="Arial"/>
                <a:sym typeface="Arial"/>
              </a:rPr>
              <a:t>Colaboradores</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PhD. MSc. Ing. Agr. José Paruelo</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Dr. Ing. Agr. Ing. Sebastian Mazzilli</a:t>
            </a:r>
            <a:endParaRPr sz="2000">
              <a:solidFill>
                <a:schemeClr val="dk1"/>
              </a:solidFill>
              <a:latin typeface="Arial"/>
              <a:ea typeface="Arial"/>
              <a:cs typeface="Arial"/>
              <a:sym typeface="Arial"/>
            </a:endParaRPr>
          </a:p>
        </p:txBody>
      </p:sp>
      <p:sp>
        <p:nvSpPr>
          <p:cNvPr id="147" name="Google Shape;147;p5"/>
          <p:cNvSpPr/>
          <p:nvPr/>
        </p:nvSpPr>
        <p:spPr>
          <a:xfrm>
            <a:off x="7282927" y="3128357"/>
            <a:ext cx="4173968" cy="1140311"/>
          </a:xfrm>
          <a:prstGeom prst="rect">
            <a:avLst/>
          </a:prstGeom>
          <a:solidFill>
            <a:srgbClr val="8CD872"/>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dk1"/>
                </a:solidFill>
                <a:latin typeface="Arial"/>
                <a:ea typeface="Arial"/>
                <a:cs typeface="Arial"/>
                <a:sym typeface="Arial"/>
              </a:rPr>
              <a:t>Usuario final</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INIA</a:t>
            </a:r>
            <a:endParaRPr/>
          </a:p>
          <a:p>
            <a:pPr indent="0" lvl="0" marL="0" marR="0" rtl="0" algn="ctr">
              <a:spcBef>
                <a:spcPts val="0"/>
              </a:spcBef>
              <a:spcAft>
                <a:spcPts val="0"/>
              </a:spcAft>
              <a:buNone/>
            </a:pPr>
            <a:r>
              <a:rPr lang="es-AR" sz="2000">
                <a:solidFill>
                  <a:schemeClr val="dk1"/>
                </a:solidFill>
                <a:latin typeface="Arial"/>
                <a:ea typeface="Arial"/>
                <a:cs typeface="Arial"/>
                <a:sym typeface="Arial"/>
              </a:rPr>
              <a:t>Productores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AR"/>
              <a:t>Propósito</a:t>
            </a:r>
            <a:endParaRPr/>
          </a:p>
        </p:txBody>
      </p:sp>
      <p:sp>
        <p:nvSpPr>
          <p:cNvPr id="153" name="Google Shape;15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rPr>
              <a:t>Predecir el NDVI potencial del cultivo a partir de observaciones tempranas (45, 60, 75 días desde siembra - DDS)</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Evaluar si la inclusión de variables agroclimáticas y de manejo (modelo híbrido) mejora la precisión respecto a un modelo solo bayesiano</a:t>
            </a:r>
            <a:endParaRPr/>
          </a:p>
        </p:txBody>
      </p:sp>
      <p:sp>
        <p:nvSpPr>
          <p:cNvPr id="154" name="Google Shape;154;p6"/>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155" name="Google Shape;155;p6"/>
          <p:cNvPicPr preferRelativeResize="0"/>
          <p:nvPr/>
        </p:nvPicPr>
        <p:blipFill rotWithShape="1">
          <a:blip r:embed="rId3">
            <a:alphaModFix/>
          </a:blip>
          <a:srcRect b="0" l="0" r="0" t="0"/>
          <a:stretch/>
        </p:blipFill>
        <p:spPr>
          <a:xfrm>
            <a:off x="0" y="6252210"/>
            <a:ext cx="1828800" cy="6057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AR"/>
              <a:t>Alcance</a:t>
            </a:r>
            <a:endParaRPr/>
          </a:p>
        </p:txBody>
      </p:sp>
      <p:sp>
        <p:nvSpPr>
          <p:cNvPr id="161" name="Google Shape;161;p7"/>
          <p:cNvSpPr txBox="1"/>
          <p:nvPr>
            <p:ph idx="1" type="body"/>
          </p:nvPr>
        </p:nvSpPr>
        <p:spPr>
          <a:xfrm>
            <a:off x="839789" y="1681164"/>
            <a:ext cx="5157787" cy="411738"/>
          </a:xfrm>
          <a:prstGeom prst="rect">
            <a:avLst/>
          </a:prstGeom>
          <a:no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AR" sz="2000">
                <a:latin typeface="Arial"/>
                <a:ea typeface="Arial"/>
                <a:cs typeface="Arial"/>
                <a:sym typeface="Arial"/>
              </a:rPr>
              <a:t>Incluye</a:t>
            </a:r>
            <a:endParaRPr sz="2000">
              <a:latin typeface="Arial"/>
              <a:ea typeface="Arial"/>
              <a:cs typeface="Arial"/>
              <a:sym typeface="Arial"/>
            </a:endParaRPr>
          </a:p>
        </p:txBody>
      </p:sp>
      <p:sp>
        <p:nvSpPr>
          <p:cNvPr id="162" name="Google Shape;162;p7"/>
          <p:cNvSpPr txBox="1"/>
          <p:nvPr>
            <p:ph idx="2" type="body"/>
          </p:nvPr>
        </p:nvSpPr>
        <p:spPr>
          <a:xfrm>
            <a:off x="839789" y="2092902"/>
            <a:ext cx="5157787" cy="44800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594" lvl="0" marL="228594" rtl="0" algn="l">
              <a:lnSpc>
                <a:spcPct val="90000"/>
              </a:lnSpc>
              <a:spcBef>
                <a:spcPts val="0"/>
              </a:spcBef>
              <a:spcAft>
                <a:spcPts val="0"/>
              </a:spcAft>
              <a:buClr>
                <a:schemeClr val="dk1"/>
              </a:buClr>
              <a:buSzPct val="100000"/>
              <a:buFont typeface="Noto Sans Symbols"/>
              <a:buChar char="⮚"/>
            </a:pPr>
            <a:r>
              <a:rPr lang="es-AR">
                <a:latin typeface="Arial"/>
                <a:ea typeface="Arial"/>
                <a:cs typeface="Arial"/>
                <a:sym typeface="Arial"/>
              </a:rPr>
              <a:t>I</a:t>
            </a:r>
            <a:r>
              <a:rPr lang="es-AR">
                <a:latin typeface="Arial"/>
                <a:ea typeface="Arial"/>
                <a:cs typeface="Arial"/>
                <a:sym typeface="Arial"/>
                <a:extLst>
                  <a:ext uri="http://customooxmlschemas.google.com/">
                    <go:slidesCustomData xmlns:go="http://customooxmlschemas.google.com/" textRoundtripDataId="2"/>
                  </a:ext>
                </a:extLst>
              </a:rPr>
              <a:t>nformación de la producción de cebada 2023 y 2024 para miles de lotes</a:t>
            </a:r>
            <a:endParaRPr>
              <a:extLst>
                <a:ext uri="http://customooxmlschemas.google.com/">
                  <go:slidesCustomData xmlns:go="http://customooxmlschemas.google.com/" textRoundtripDataId="3"/>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4"/>
                  </a:ext>
                </a:extLst>
              </a:rPr>
              <a:t>Polígono del lote</a:t>
            </a:r>
            <a:endParaRPr>
              <a:extLst>
                <a:ext uri="http://customooxmlschemas.google.com/">
                  <go:slidesCustomData xmlns:go="http://customooxmlschemas.google.com/" textRoundtripDataId="5"/>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6"/>
                  </a:ext>
                </a:extLst>
              </a:rPr>
              <a:t>Fecha de siembra</a:t>
            </a:r>
            <a:endParaRPr>
              <a:extLst>
                <a:ext uri="http://customooxmlschemas.google.com/">
                  <go:slidesCustomData xmlns:go="http://customooxmlschemas.google.com/" textRoundtripDataId="7"/>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8"/>
                  </a:ext>
                </a:extLst>
              </a:rPr>
              <a:t>Cultivar</a:t>
            </a:r>
            <a:endParaRPr>
              <a:extLst>
                <a:ext uri="http://customooxmlschemas.google.com/">
                  <go:slidesCustomData xmlns:go="http://customooxmlschemas.google.com/" textRoundtripDataId="9"/>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10"/>
                  </a:ext>
                </a:extLst>
              </a:rPr>
              <a:t>Aplicación de fertilizantes</a:t>
            </a:r>
            <a:endParaRPr>
              <a:extLst>
                <a:ext uri="http://customooxmlschemas.google.com/">
                  <go:slidesCustomData xmlns:go="http://customooxmlschemas.google.com/" textRoundtripDataId="11"/>
                </a:ext>
              </a:extLst>
            </a:endParaRPr>
          </a:p>
          <a:p>
            <a:pPr indent="-228594" lvl="0" marL="228594" rtl="0" algn="l">
              <a:lnSpc>
                <a:spcPct val="90000"/>
              </a:lnSpc>
              <a:spcBef>
                <a:spcPts val="1000"/>
              </a:spcBef>
              <a:spcAft>
                <a:spcPts val="0"/>
              </a:spcAft>
              <a:buClr>
                <a:schemeClr val="dk1"/>
              </a:buClr>
              <a:buSzPct val="100000"/>
              <a:buFont typeface="Noto Sans Symbols"/>
              <a:buChar char="⮚"/>
            </a:pPr>
            <a:r>
              <a:rPr lang="es-AR">
                <a:latin typeface="Arial"/>
                <a:ea typeface="Arial"/>
                <a:cs typeface="Arial"/>
                <a:sym typeface="Arial"/>
                <a:extLst>
                  <a:ext uri="http://customooxmlschemas.google.com/">
                    <go:slidesCustomData xmlns:go="http://customooxmlschemas.google.com/" textRoundtripDataId="12"/>
                  </a:ext>
                </a:extLst>
              </a:rPr>
              <a:t>Datos agroclimáticos por lote</a:t>
            </a:r>
            <a:endParaRPr>
              <a:extLst>
                <a:ext uri="http://customooxmlschemas.google.com/">
                  <go:slidesCustomData xmlns:go="http://customooxmlschemas.google.com/" textRoundtripDataId="13"/>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14"/>
                  </a:ext>
                </a:extLst>
              </a:rPr>
              <a:t>Precipitación</a:t>
            </a:r>
            <a:endParaRPr>
              <a:extLst>
                <a:ext uri="http://customooxmlschemas.google.com/">
                  <go:slidesCustomData xmlns:go="http://customooxmlschemas.google.com/" textRoundtripDataId="15"/>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16"/>
                  </a:ext>
                </a:extLst>
              </a:rPr>
              <a:t>Temperatura diaria</a:t>
            </a:r>
            <a:endParaRPr>
              <a:extLst>
                <a:ext uri="http://customooxmlschemas.google.com/">
                  <go:slidesCustomData xmlns:go="http://customooxmlschemas.google.com/" textRoundtripDataId="17"/>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18"/>
                  </a:ext>
                </a:extLst>
              </a:rPr>
              <a:t>Fotoperíodo</a:t>
            </a:r>
            <a:endParaRPr>
              <a:extLst>
                <a:ext uri="http://customooxmlschemas.google.com/">
                  <go:slidesCustomData xmlns:go="http://customooxmlschemas.google.com/" textRoundtripDataId="19"/>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20"/>
                  </a:ext>
                </a:extLst>
              </a:rPr>
              <a:t>Grados días</a:t>
            </a:r>
            <a:endParaRPr>
              <a:extLst>
                <a:ext uri="http://customooxmlschemas.google.com/">
                  <go:slidesCustomData xmlns:go="http://customooxmlschemas.google.com/" textRoundtripDataId="21"/>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22"/>
                  </a:ext>
                </a:extLst>
              </a:rPr>
              <a:t>Radiación</a:t>
            </a:r>
            <a:endParaRPr>
              <a:extLst>
                <a:ext uri="http://customooxmlschemas.google.com/">
                  <go:slidesCustomData xmlns:go="http://customooxmlschemas.google.com/" textRoundtripDataId="23"/>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24"/>
                  </a:ext>
                </a:extLst>
              </a:rPr>
              <a:t>Coeficiente fototermal</a:t>
            </a:r>
            <a:endParaRPr>
              <a:latin typeface="Arial"/>
              <a:ea typeface="Arial"/>
              <a:cs typeface="Arial"/>
              <a:sym typeface="Arial"/>
              <a:extLst>
                <a:ext uri="http://customooxmlschemas.google.com/">
                  <go:slidesCustomData xmlns:go="http://customooxmlschemas.google.com/" textRoundtripDataId="25"/>
                </a:ext>
              </a:extLst>
            </a:endParaRPr>
          </a:p>
          <a:p>
            <a:pPr indent="-228594" lvl="0" marL="228594" rtl="0" algn="l">
              <a:lnSpc>
                <a:spcPct val="90000"/>
              </a:lnSpc>
              <a:spcBef>
                <a:spcPts val="1000"/>
              </a:spcBef>
              <a:spcAft>
                <a:spcPts val="0"/>
              </a:spcAft>
              <a:buClr>
                <a:schemeClr val="dk1"/>
              </a:buClr>
              <a:buSzPct val="100000"/>
              <a:buFont typeface="Noto Sans Symbols"/>
              <a:buChar char="⮚"/>
            </a:pPr>
            <a:r>
              <a:rPr lang="es-AR">
                <a:latin typeface="Arial"/>
                <a:ea typeface="Arial"/>
                <a:cs typeface="Arial"/>
                <a:sym typeface="Arial"/>
                <a:extLst>
                  <a:ext uri="http://customooxmlschemas.google.com/">
                    <go:slidesCustomData xmlns:go="http://customooxmlschemas.google.com/" textRoundtripDataId="26"/>
                  </a:ext>
                </a:extLst>
              </a:rPr>
              <a:t>Datos satelitales para cinco puntos representativos por lote</a:t>
            </a:r>
            <a:endParaRPr>
              <a:extLst>
                <a:ext uri="http://customooxmlschemas.google.com/">
                  <go:slidesCustomData xmlns:go="http://customooxmlschemas.google.com/" textRoundtripDataId="27"/>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28"/>
                  </a:ext>
                </a:extLst>
              </a:rPr>
              <a:t>NDVI</a:t>
            </a:r>
            <a:endParaRPr>
              <a:extLst>
                <a:ext uri="http://customooxmlschemas.google.com/">
                  <go:slidesCustomData xmlns:go="http://customooxmlschemas.google.com/" textRoundtripDataId="29"/>
                </a:ext>
              </a:extLst>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textRoundtripDataId="30"/>
                  </a:ext>
                </a:extLst>
              </a:rPr>
              <a:t>Parámetros de la curva β</a:t>
            </a:r>
            <a:endParaRPr/>
          </a:p>
        </p:txBody>
      </p:sp>
      <p:sp>
        <p:nvSpPr>
          <p:cNvPr id="163" name="Google Shape;163;p7"/>
          <p:cNvSpPr txBox="1"/>
          <p:nvPr>
            <p:ph idx="3" type="body"/>
          </p:nvPr>
        </p:nvSpPr>
        <p:spPr>
          <a:xfrm>
            <a:off x="6172203" y="1681163"/>
            <a:ext cx="5183100" cy="438000"/>
          </a:xfrm>
          <a:prstGeom prst="rect">
            <a:avLst/>
          </a:prstGeom>
          <a:no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AR"/>
              <a:t>No incluye</a:t>
            </a:r>
            <a:endParaRPr/>
          </a:p>
        </p:txBody>
      </p:sp>
      <p:sp>
        <p:nvSpPr>
          <p:cNvPr id="164" name="Google Shape;164;p7"/>
          <p:cNvSpPr txBox="1"/>
          <p:nvPr>
            <p:ph idx="4" type="body"/>
          </p:nvPr>
        </p:nvSpPr>
        <p:spPr>
          <a:xfrm>
            <a:off x="6172203" y="2119256"/>
            <a:ext cx="5183188" cy="44800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594" lvl="0" marL="228594" rtl="0" algn="l">
              <a:lnSpc>
                <a:spcPct val="90000"/>
              </a:lnSpc>
              <a:spcBef>
                <a:spcPts val="0"/>
              </a:spcBef>
              <a:spcAft>
                <a:spcPts val="0"/>
              </a:spcAft>
              <a:buClr>
                <a:schemeClr val="dk1"/>
              </a:buClr>
              <a:buSzPct val="100000"/>
              <a:buChar char="•"/>
            </a:pPr>
            <a:r>
              <a:rPr lang="es-AR">
                <a:latin typeface="Arial"/>
                <a:ea typeface="Arial"/>
                <a:cs typeface="Arial"/>
                <a:sym typeface="Arial"/>
              </a:rPr>
              <a:t>Observaciones en espigazón</a:t>
            </a:r>
            <a:endParaRPr>
              <a:latin typeface="Arial"/>
              <a:ea typeface="Arial"/>
              <a:cs typeface="Arial"/>
              <a:sym typeface="Arial"/>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Biomasa aérea seca y fresca</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Concentración y acumulación de nitrógeno en la biomasa</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Índice de nutrición nitrogenada (INN)</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Índice de diagnóstico hídrico (WDI)</a:t>
            </a:r>
            <a:endParaRPr/>
          </a:p>
          <a:p>
            <a:pPr indent="-104133" lvl="0" marL="228594"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a:p>
            <a:pPr indent="-228594" lvl="0" marL="228594" rtl="0" algn="l">
              <a:lnSpc>
                <a:spcPct val="90000"/>
              </a:lnSpc>
              <a:spcBef>
                <a:spcPts val="1000"/>
              </a:spcBef>
              <a:spcAft>
                <a:spcPts val="0"/>
              </a:spcAft>
              <a:buClr>
                <a:schemeClr val="dk1"/>
              </a:buClr>
              <a:buSzPct val="100000"/>
              <a:buChar char="•"/>
            </a:pPr>
            <a:r>
              <a:rPr lang="es-AR">
                <a:latin typeface="Arial"/>
                <a:ea typeface="Arial"/>
                <a:cs typeface="Arial"/>
                <a:sym typeface="Arial"/>
              </a:rPr>
              <a:t>Observados en cosecha</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Rendimiento en grano</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Concentración y acumulación de nitrógeno en grano</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Proteína en grano</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Índice de cosecha</a:t>
            </a:r>
            <a:endParaRPr/>
          </a:p>
          <a:p>
            <a:pPr indent="-228594" lvl="1" marL="685783" rtl="0" algn="l">
              <a:lnSpc>
                <a:spcPct val="90000"/>
              </a:lnSpc>
              <a:spcBef>
                <a:spcPts val="500"/>
              </a:spcBef>
              <a:spcAft>
                <a:spcPts val="0"/>
              </a:spcAft>
              <a:buClr>
                <a:schemeClr val="dk1"/>
              </a:buClr>
              <a:buSzPct val="100000"/>
              <a:buChar char="•"/>
            </a:pPr>
            <a:r>
              <a:rPr lang="es-AR">
                <a:latin typeface="Arial"/>
                <a:ea typeface="Arial"/>
                <a:cs typeface="Arial"/>
                <a:sym typeface="Arial"/>
              </a:rPr>
              <a:t>Calidad de grano</a:t>
            </a:r>
            <a:endParaRPr/>
          </a:p>
        </p:txBody>
      </p:sp>
      <p:sp>
        <p:nvSpPr>
          <p:cNvPr id="165" name="Google Shape;165;p7"/>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AR"/>
              <a:t>Requerimientos</a:t>
            </a:r>
            <a:endParaRPr/>
          </a:p>
        </p:txBody>
      </p:sp>
      <p:sp>
        <p:nvSpPr>
          <p:cNvPr id="171" name="Google Shape;17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rPr>
              <a:t>Estimar NDVI potencial (45, 60, 75 DDS)</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Implementar modelo Híbrido (Bayes + ANN)</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Asegurar NDVI predicho en rango válido</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Mostrar mapas NDVI proyectado</a:t>
            </a:r>
            <a:endParaRPr/>
          </a:p>
          <a:p>
            <a:pPr indent="-228594" lvl="0" marL="228594" rtl="0" algn="l">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Generar resultados publicables</a:t>
            </a:r>
            <a:endParaRPr/>
          </a:p>
        </p:txBody>
      </p:sp>
      <p:sp>
        <p:nvSpPr>
          <p:cNvPr id="172" name="Google Shape;172;p8"/>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173" name="Google Shape;173;p8"/>
          <p:cNvPicPr preferRelativeResize="0"/>
          <p:nvPr/>
        </p:nvPicPr>
        <p:blipFill rotWithShape="1">
          <a:blip r:embed="rId3">
            <a:alphaModFix/>
          </a:blip>
          <a:srcRect b="0" l="0" r="0" t="0"/>
          <a:stretch/>
        </p:blipFill>
        <p:spPr>
          <a:xfrm>
            <a:off x="0" y="6252210"/>
            <a:ext cx="1828800" cy="6057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AR" sz="4000">
                <a:latin typeface="Arial"/>
                <a:ea typeface="Arial"/>
                <a:cs typeface="Arial"/>
                <a:sym typeface="Arial"/>
                <a:extLst>
                  <a:ext uri="http://customooxmlschemas.google.com/">
                    <go:slidesCustomData xmlns:go="http://customooxmlschemas.google.com/" textRoundtripDataId="31"/>
                  </a:ext>
                </a:extLst>
              </a:rPr>
              <a:t>Metodología</a:t>
            </a:r>
            <a:endParaRPr/>
          </a:p>
        </p:txBody>
      </p:sp>
      <p:sp>
        <p:nvSpPr>
          <p:cNvPr id="179" name="Google Shape;17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200"/>
              <a:buFont typeface="Noto Sans Symbols"/>
              <a:buChar char="⮚"/>
            </a:pPr>
            <a:r>
              <a:rPr lang="es-AR" sz="2200">
                <a:latin typeface="Arial"/>
                <a:ea typeface="Arial"/>
                <a:cs typeface="Arial"/>
                <a:sym typeface="Arial"/>
              </a:rPr>
              <a:t>Concepto: combinar la interpretabilidad de los parámetros de la función  </a:t>
            </a:r>
            <a:r>
              <a:rPr lang="es-AR" sz="2200">
                <a:latin typeface="Arial"/>
                <a:ea typeface="Arial"/>
                <a:cs typeface="Arial"/>
                <a:sym typeface="Arial"/>
                <a:extLst>
                  <a:ext uri="http://customooxmlschemas.google.com/">
                    <go:slidesCustomData xmlns:go="http://customooxmlschemas.google.com/" textRoundtripDataId="32"/>
                  </a:ext>
                </a:extLst>
              </a:rPr>
              <a:t>crecimiento</a:t>
            </a:r>
            <a:r>
              <a:rPr lang="es-AR" sz="2200">
                <a:latin typeface="Arial"/>
                <a:ea typeface="Arial"/>
                <a:cs typeface="Arial"/>
                <a:sym typeface="Arial"/>
              </a:rPr>
              <a:t> con la flexibilidad de la inteligencia artificial (IA).</a:t>
            </a:r>
            <a:endParaRPr/>
          </a:p>
          <a:p>
            <a:pPr indent="-228594" lvl="0" marL="228594" rtl="0" algn="l">
              <a:lnSpc>
                <a:spcPct val="90000"/>
              </a:lnSpc>
              <a:spcBef>
                <a:spcPts val="1000"/>
              </a:spcBef>
              <a:spcAft>
                <a:spcPts val="0"/>
              </a:spcAft>
              <a:buClr>
                <a:schemeClr val="dk1"/>
              </a:buClr>
              <a:buSzPts val="2200"/>
              <a:buFont typeface="Noto Sans Symbols"/>
              <a:buChar char="⮚"/>
            </a:pPr>
            <a:r>
              <a:rPr lang="es-AR" sz="2200">
                <a:latin typeface="Arial"/>
                <a:ea typeface="Arial"/>
                <a:cs typeface="Arial"/>
                <a:sym typeface="Arial"/>
              </a:rPr>
              <a:t>Componentes: </a:t>
            </a:r>
            <a:endParaRPr/>
          </a:p>
          <a:p>
            <a:pPr indent="-285750" lvl="1" marL="742950" rtl="0" algn="l">
              <a:lnSpc>
                <a:spcPct val="90000"/>
              </a:lnSpc>
              <a:spcBef>
                <a:spcPts val="500"/>
              </a:spcBef>
              <a:spcAft>
                <a:spcPts val="0"/>
              </a:spcAft>
              <a:buClr>
                <a:schemeClr val="dk1"/>
              </a:buClr>
              <a:buSzPts val="2200"/>
              <a:buChar char="•"/>
            </a:pPr>
            <a:r>
              <a:rPr lang="es-AR" sz="2200">
                <a:latin typeface="Arial"/>
                <a:ea typeface="Arial"/>
                <a:cs typeface="Arial"/>
                <a:sym typeface="Arial"/>
              </a:rPr>
              <a:t>Datos satelitales (Sentinel-2): NDVI como indicador del </a:t>
            </a:r>
            <a:r>
              <a:rPr lang="es-AR" sz="2200">
                <a:latin typeface="Arial"/>
                <a:ea typeface="Arial"/>
                <a:cs typeface="Arial"/>
                <a:sym typeface="Arial"/>
                <a:extLst>
                  <a:ext uri="http://customooxmlschemas.google.com/">
                    <go:slidesCustomData xmlns:go="http://customooxmlschemas.google.com/" textRoundtripDataId="33"/>
                  </a:ext>
                </a:extLst>
              </a:rPr>
              <a:t>vigor</a:t>
            </a:r>
            <a:r>
              <a:rPr lang="es-AR" sz="2200">
                <a:latin typeface="Arial"/>
                <a:ea typeface="Arial"/>
                <a:cs typeface="Arial"/>
                <a:sym typeface="Arial"/>
              </a:rPr>
              <a:t> y biomasa.</a:t>
            </a:r>
            <a:endParaRPr/>
          </a:p>
          <a:p>
            <a:pPr indent="-285750" lvl="1" marL="742950" rtl="0" algn="l">
              <a:lnSpc>
                <a:spcPct val="90000"/>
              </a:lnSpc>
              <a:spcBef>
                <a:spcPts val="500"/>
              </a:spcBef>
              <a:spcAft>
                <a:spcPts val="0"/>
              </a:spcAft>
              <a:buClr>
                <a:schemeClr val="dk1"/>
              </a:buClr>
              <a:buSzPts val="2200"/>
              <a:buChar char="•"/>
            </a:pPr>
            <a:r>
              <a:rPr lang="es-AR" sz="2200">
                <a:latin typeface="Arial"/>
                <a:ea typeface="Arial"/>
                <a:cs typeface="Arial"/>
                <a:sym typeface="Arial"/>
              </a:rPr>
              <a:t>Función beta (β): modela la dinámica temporal sigmoidea del NDVI.</a:t>
            </a:r>
            <a:endParaRPr/>
          </a:p>
          <a:p>
            <a:pPr indent="-285750" lvl="1" marL="742950" rtl="0" algn="l">
              <a:lnSpc>
                <a:spcPct val="90000"/>
              </a:lnSpc>
              <a:spcBef>
                <a:spcPts val="500"/>
              </a:spcBef>
              <a:spcAft>
                <a:spcPts val="0"/>
              </a:spcAft>
              <a:buClr>
                <a:schemeClr val="dk1"/>
              </a:buClr>
              <a:buSzPts val="2200"/>
              <a:buChar char="•"/>
            </a:pPr>
            <a:r>
              <a:rPr lang="es-AR" sz="2200">
                <a:latin typeface="Arial"/>
                <a:ea typeface="Arial"/>
                <a:cs typeface="Arial"/>
                <a:sym typeface="Arial"/>
              </a:rPr>
              <a:t>Inferencia bayesiana: ajusta parámetros de la función β usando datos parciales (hasta 45, 60, 75 DDS). </a:t>
            </a:r>
            <a:endParaRPr/>
          </a:p>
          <a:p>
            <a:pPr indent="-285750" lvl="1" marL="742950" rtl="0" algn="l">
              <a:lnSpc>
                <a:spcPct val="90000"/>
              </a:lnSpc>
              <a:spcBef>
                <a:spcPts val="500"/>
              </a:spcBef>
              <a:spcAft>
                <a:spcPts val="0"/>
              </a:spcAft>
              <a:buClr>
                <a:schemeClr val="dk1"/>
              </a:buClr>
              <a:buSzPts val="2200"/>
              <a:buChar char="•"/>
            </a:pPr>
            <a:r>
              <a:rPr lang="es-AR" sz="2200">
                <a:latin typeface="Arial"/>
                <a:ea typeface="Arial"/>
                <a:cs typeface="Arial"/>
                <a:sym typeface="Arial"/>
              </a:rPr>
              <a:t>Red neuronal artificial (ANN): modela los errores residuales del modelo bayesiano, usando predictores agroclimáticos (T°, PP, R, Q...) y de manejo (cultivar, dosis de nitrógeno). </a:t>
            </a:r>
            <a:endParaRPr/>
          </a:p>
          <a:p>
            <a:pPr indent="-228594" lvl="0" marL="228594" rtl="0" algn="l">
              <a:lnSpc>
                <a:spcPct val="90000"/>
              </a:lnSpc>
              <a:spcBef>
                <a:spcPts val="1000"/>
              </a:spcBef>
              <a:spcAft>
                <a:spcPts val="0"/>
              </a:spcAft>
              <a:buClr>
                <a:schemeClr val="dk1"/>
              </a:buClr>
              <a:buSzPts val="2200"/>
              <a:buFont typeface="Noto Sans Symbols"/>
              <a:buChar char="⮚"/>
            </a:pPr>
            <a:r>
              <a:rPr lang="es-AR" sz="2200">
                <a:latin typeface="Arial"/>
                <a:ea typeface="Arial"/>
                <a:cs typeface="Arial"/>
                <a:sym typeface="Arial"/>
              </a:rPr>
              <a:t>Resultado: modelo híbrido (predicción bayesiana + corrección ANN) para estimar el NVDI potencial.</a:t>
            </a:r>
            <a:endParaRPr/>
          </a:p>
          <a:p>
            <a:pPr indent="-50793" lvl="0" marL="228594" rtl="0" algn="l">
              <a:lnSpc>
                <a:spcPct val="90000"/>
              </a:lnSpc>
              <a:spcBef>
                <a:spcPts val="1000"/>
              </a:spcBef>
              <a:spcAft>
                <a:spcPts val="0"/>
              </a:spcAft>
              <a:buClr>
                <a:schemeClr val="dk1"/>
              </a:buClr>
              <a:buSzPts val="2800"/>
              <a:buNone/>
            </a:pPr>
            <a:r>
              <a:t/>
            </a:r>
            <a:endParaRPr/>
          </a:p>
        </p:txBody>
      </p:sp>
      <p:sp>
        <p:nvSpPr>
          <p:cNvPr id="180" name="Google Shape;180;p9"/>
          <p:cNvSpPr txBox="1"/>
          <p:nvPr>
            <p:ph idx="12" type="sldNum"/>
          </p:nvPr>
        </p:nvSpPr>
        <p:spPr>
          <a:xfrm>
            <a:off x="8610600" y="6356356"/>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pic>
        <p:nvPicPr>
          <p:cNvPr descr="Logotipo&#10;&#10;El contenido generado por IA puede ser incorrecto." id="181" name="Google Shape;181;p9"/>
          <p:cNvPicPr preferRelativeResize="0"/>
          <p:nvPr/>
        </p:nvPicPr>
        <p:blipFill rotWithShape="1">
          <a:blip r:embed="rId4">
            <a:alphaModFix/>
          </a:blip>
          <a:srcRect b="0" l="0" r="0" t="0"/>
          <a:stretch/>
        </p:blipFill>
        <p:spPr>
          <a:xfrm>
            <a:off x="0" y="6252210"/>
            <a:ext cx="1828800" cy="6057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2025-04-19T04:17:24Z</dcterms:created>
  <dc:creator>Adrian Marcelo Lapaz Oliveira</dc:creator>
</cp:coreProperties>
</file>