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comments/comment2.xml" ContentType="application/vnd.openxmlformats-officedocument.presentationml.comment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omments/comment3.xml" ContentType="application/vnd.openxmlformats-officedocument.presentationml.comments+xml"/>
  <Override PartName="/ppt/notesSlides/notesSlide8.xml" ContentType="application/vnd.openxmlformats-officedocument.presentationml.notesSlide+xml"/>
  <Override PartName="/ppt/notesSlides/notesSlide9.xml" ContentType="application/vnd.openxmlformats-officedocument.presentationml.notesSlide+xml"/>
  <Override PartName="/ppt/comments/comment4.xml" ContentType="application/vnd.openxmlformats-officedocument.presentationml.comment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omments/comment5.xml" ContentType="application/vnd.openxmlformats-officedocument.presentationml.comments+xml"/>
  <Override PartName="/ppt/notesSlides/notesSlide12.xml" ContentType="application/vnd.openxmlformats-officedocument.presentationml.notesSlide+xml"/>
  <Override PartName="/ppt/comments/comment6.xml" ContentType="application/vnd.openxmlformats-officedocument.presentationml.comments+xml"/>
  <Override PartName="/ppt/notesSlides/notesSlide13.xml" ContentType="application/vnd.openxmlformats-officedocument.presentationml.notesSlide+xml"/>
  <Override PartName="/ppt/comments/comment7.xml" ContentType="application/vnd.openxmlformats-officedocument.presentationml.comments+xml"/>
  <Override PartName="/ppt/notesSlides/notesSlide14.xml" ContentType="application/vnd.openxmlformats-officedocument.presentationml.notesSlide+xml"/>
  <Override PartName="/ppt/comments/comment8.xml" ContentType="application/vnd.openxmlformats-officedocument.presentationml.comments+xml"/>
  <Override PartName="/ppt/notesSlides/notesSlide15.xml" ContentType="application/vnd.openxmlformats-officedocument.presentationml.notesSlide+xml"/>
  <Override PartName="/ppt/comments/comment9.xml" ContentType="application/vnd.openxmlformats-officedocument.presentationml.comments+xml"/>
  <Override PartName="/ppt/notesSlides/notesSlide16.xml" ContentType="application/vnd.openxmlformats-officedocument.presentationml.notesSlide+xml"/>
  <Override PartName="/ppt/comments/comment10.xml" ContentType="application/vnd.openxmlformats-officedocument.presentationml.comments+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embeddedFontLst>
    <p:embeddedFont>
      <p:font typeface="Play" panose="020B0604020202020204" charset="0"/>
      <p:regular r:id="rId19"/>
      <p:bold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4" roundtripDataSignature="AMtx7mjVEBE1TExt1qLJF9j/Ylf2Q/LsBg=="/>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Franco Artale" initials="" lastIdx="20" clrIdx="0"/>
  <p:cmAuthor id="1" name="ADRIAN LAPAZ" initials="AL" lastIdx="1" clrIdx="1">
    <p:extLst>
      <p:ext uri="{19B8F6BF-5375-455C-9EA6-DF929625EA0E}">
        <p15:presenceInfo xmlns:p15="http://schemas.microsoft.com/office/powerpoint/2012/main" userId="d8ff7f18ef72917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A0106BE-E237-4854-B9C8-46574EE2896F}" v="1" dt="2025-04-22T00:25:44.41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2198" y="3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1.fntdata"/><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DRIAN LAPAZ" userId="d8ff7f18ef729175" providerId="LiveId" clId="{9A0106BE-E237-4854-B9C8-46574EE2896F}"/>
    <pc:docChg chg="modSld">
      <pc:chgData name="ADRIAN LAPAZ" userId="d8ff7f18ef729175" providerId="LiveId" clId="{9A0106BE-E237-4854-B9C8-46574EE2896F}" dt="2025-04-22T00:25:44.418" v="0"/>
      <pc:docMkLst>
        <pc:docMk/>
      </pc:docMkLst>
      <pc:sldChg chg="modCm">
        <pc:chgData name="ADRIAN LAPAZ" userId="d8ff7f18ef729175" providerId="LiveId" clId="{9A0106BE-E237-4854-B9C8-46574EE2896F}" dt="2025-04-22T00:25:44.418" v="0"/>
        <pc:sldMkLst>
          <pc:docMk/>
          <pc:sldMk cId="0" sldId="256"/>
        </pc:sldMkLst>
      </pc:sld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0" dt="2025-04-21T17:13:52.324" idx="1">
    <p:pos x="6000" y="0"/>
    <p:text>Hay que enumerar todas las diapositivas. Algunas están, otras no.</p:text>
    <p:extLst>
      <p:ext uri="{C676402C-5697-4E1C-873F-D02D1690AC5C}">
        <p15:threadingInfo xmlns:p15="http://schemas.microsoft.com/office/powerpoint/2012/main" timeZoneBias="0"/>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commentPostId="AAABiVrAl0s"/>
      </p:ext>
    </p:extLst>
  </p:cm>
  <p:cm authorId="1" dt="2025-04-21T21:26:13.475" idx="1">
    <p:pos x="6000" y="96"/>
    <p:text>Es no es el documento, se subió mal. Igual se aceptaron los comentarios en las diapositivas que si van</p:text>
    <p:extLst>
      <p:ext uri="{C676402C-5697-4E1C-873F-D02D1690AC5C}">
        <p15:threadingInfo xmlns:p15="http://schemas.microsoft.com/office/powerpoint/2012/main" timeZoneBias="180">
          <p15:parentCm authorId="0" idx="1"/>
        </p15:threadingInfo>
      </p:ext>
    </p:extLst>
  </p:cm>
  <p:cm authorId="0" dt="2025-04-21T20:27:42.184" idx="2">
    <p:pos x="1209" y="2097"/>
    <p:text>Plan de proyecto
Es la presentación del plan no del trabajo</p:text>
    <p:extLst mod="1">
      <p:ext uri="{C676402C-5697-4E1C-873F-D02D1690AC5C}">
        <p15:threadingInfo xmlns:p15="http://schemas.microsoft.com/office/powerpoint/2012/main" timeZoneBias="0"/>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commentPostId="AAABiVYFY7I"/>
      </p:ext>
    </p:extLst>
  </p:cm>
</p:cmLst>
</file>

<file path=ppt/comments/comment10.xml><?xml version="1.0" encoding="utf-8"?>
<p:cmLst xmlns:a="http://schemas.openxmlformats.org/drawingml/2006/main" xmlns:r="http://schemas.openxmlformats.org/officeDocument/2006/relationships" xmlns:p="http://schemas.openxmlformats.org/presentationml/2006/main">
  <p:cm authorId="0" dt="2025-04-21T20:28:38.478" idx="20">
    <p:pos x="528" y="230"/>
    <p:text>sin mayúscula</p:text>
    <p:extLst>
      <p:ext uri="{C676402C-5697-4E1C-873F-D02D1690AC5C}">
        <p15:threadingInfo xmlns:p15="http://schemas.microsoft.com/office/powerpoint/2012/main" timeZoneBias="0"/>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commentPostId="AAABiVYFY7M"/>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0" dt="2025-04-21T17:11:36.717" idx="3">
    <p:pos x="528" y="230"/>
    <p:text>Esta tiene el formato Play, y los títulos anteriores el formato Arial. Corregir. El formato es a elección, pero se debe mantener.</p:text>
    <p:extLst>
      <p:ext uri="{C676402C-5697-4E1C-873F-D02D1690AC5C}">
        <p15:threadingInfo xmlns:p15="http://schemas.microsoft.com/office/powerpoint/2012/main" timeZoneBias="0"/>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commentPostId="AAABiVrAl0w"/>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0" dt="2025-04-21T17:16:00.915" idx="5">
    <p:pos x="3888" y="1059"/>
    <p:text>Acá, solo lo que vas a realizar, esto no lo pongas</p:text>
    <p:extLst>
      <p:ext uri="{C676402C-5697-4E1C-873F-D02D1690AC5C}">
        <p15:threadingInfo xmlns:p15="http://schemas.microsoft.com/office/powerpoint/2012/main" timeZoneBias="0"/>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commentPostId="AAABiVrAl00"/>
      </p:ext>
    </p:extLst>
  </p:cm>
  <p:cm authorId="0" dt="2025-04-21T17:48:16.883" idx="4">
    <p:pos x="529" y="1318"/>
    <p:text>Hay mucho texto. Lo trataría de reducir lo más posible.</p:text>
    <p:extLst>
      <p:ext uri="{C676402C-5697-4E1C-873F-D02D1690AC5C}">
        <p15:threadingInfo xmlns:p15="http://schemas.microsoft.com/office/powerpoint/2012/main" timeZoneBias="0"/>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commentPostId="AAABiVrdfj4"/>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0" dt="2025-04-21T17:21:54.021" idx="6">
    <p:pos x="528" y="1150"/>
    <p:text>Hay demasiado texto en esta diapositiva. Tratar de quitar texto, hace un diagrama simplificado. No hay que dar tantos detalles, para eso esta el plan, si alguien quiere detalles que revise el plan.</p:text>
    <p:extLst>
      <p:ext uri="{C676402C-5697-4E1C-873F-D02D1690AC5C}">
        <p15:threadingInfo xmlns:p15="http://schemas.microsoft.com/office/powerpoint/2012/main" timeZoneBias="0"/>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commentPostId="AAABiVrAl1Q"/>
      </p:ext>
    </p:extLst>
  </p:cm>
  <p:cm authorId="0" dt="2025-04-21T20:35:12.291" idx="7">
    <p:pos x="528" y="230"/>
    <p:text>Esta sección no se pide en el formato de la presentación</p:text>
    <p:extLst>
      <p:ext uri="{C676402C-5697-4E1C-873F-D02D1690AC5C}">
        <p15:threadingInfo xmlns:p15="http://schemas.microsoft.com/office/powerpoint/2012/main" timeZoneBias="0"/>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commentPostId="AAABiVYFY7U"/>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0" dt="2025-04-21T17:24:56.066" idx="9">
    <p:pos x="528" y="1150"/>
    <p:text>Todo esto no es necesario</p:text>
    <p:extLst>
      <p:ext uri="{C676402C-5697-4E1C-873F-D02D1690AC5C}">
        <p15:threadingInfo xmlns:p15="http://schemas.microsoft.com/office/powerpoint/2012/main" timeZoneBias="0"/>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commentPostId="AAABiVrdfjI"/>
      </p:ext>
    </p:extLst>
  </p:cm>
  <p:cm authorId="0" dt="2025-04-21T17:40:43.305" idx="8">
    <p:pos x="528" y="230"/>
    <p:text>Creo que la diapositiva 9, 10 y 11 podría ser una sola diapositiva. Con un diagrama más simple que el que esta en la diapositiva 10.
Usar esta diapositiva para poner el "Diagrama Activity on Node"</p:text>
    <p:extLst>
      <p:ext uri="{C676402C-5697-4E1C-873F-D02D1690AC5C}">
        <p15:threadingInfo xmlns:p15="http://schemas.microsoft.com/office/powerpoint/2012/main" timeZoneBias="0"/>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commentPostId="AAABiVrdfjE"/>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0" dt="2025-04-21T17:27:27.616" idx="10">
    <p:pos x="528" y="1150"/>
    <p:text>Quitar todo esto, en el diagrama esta la mayoría de esto.
Lo único que podrías dejar es la cantidad de h</p:text>
    <p:extLst>
      <p:ext uri="{C676402C-5697-4E1C-873F-D02D1690AC5C}">
        <p15:threadingInfo xmlns:p15="http://schemas.microsoft.com/office/powerpoint/2012/main" timeZoneBias="0"/>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commentPostId="AAABiVrdfjU"/>
      </p:ext>
    </p:extLst>
  </p:cm>
  <p:cm authorId="0" dt="2025-04-21T17:39:50.617" idx="11">
    <p:pos x="528" y="230"/>
    <p:text>Cambiar titulo
Poner: "Diagrama de Gantt"
Agrandar lo más que se pueda la imagen</p:text>
    <p:extLst>
      <p:ext uri="{C676402C-5697-4E1C-873F-D02D1690AC5C}">
        <p15:threadingInfo xmlns:p15="http://schemas.microsoft.com/office/powerpoint/2012/main" timeZoneBias="0"/>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commentPostId="AAABiVrdfjQ"/>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0" dt="2025-04-21T17:41:14.490" idx="16">
    <p:pos x="528" y="1450"/>
    <p:text>Mayúscula</p:text>
    <p:extLst>
      <p:ext uri="{C676402C-5697-4E1C-873F-D02D1690AC5C}">
        <p15:threadingInfo xmlns:p15="http://schemas.microsoft.com/office/powerpoint/2012/main" timeZoneBias="0"/>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commentPostId="AAABiVrdfjc"/>
      </p:ext>
    </p:extLst>
  </p:cm>
  <p:cm authorId="0" dt="2025-04-21T17:41:34.749" idx="12">
    <p:pos x="528" y="1150"/>
    <p:text>Mayúscula</p:text>
    <p:extLst>
      <p:ext uri="{C676402C-5697-4E1C-873F-D02D1690AC5C}">
        <p15:threadingInfo xmlns:p15="http://schemas.microsoft.com/office/powerpoint/2012/main" timeZoneBias="0"/>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commentPostId="AAABiVrdfjg"/>
      </p:ext>
    </p:extLst>
  </p:cm>
  <p:cm authorId="0" dt="2025-04-21T17:42:09.209" idx="14">
    <p:pos x="528" y="1250"/>
    <p:text>"control de versiones"</p:text>
    <p:extLst>
      <p:ext uri="{C676402C-5697-4E1C-873F-D02D1690AC5C}">
        <p15:threadingInfo xmlns:p15="http://schemas.microsoft.com/office/powerpoint/2012/main" timeZoneBias="0"/>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commentPostId="AAABiVrdfjk"/>
      </p:ext>
    </p:extLst>
  </p:cm>
  <p:cm authorId="0" dt="2025-04-21T17:43:18.823" idx="13">
    <p:pos x="528" y="230"/>
    <p:text>Gestión de riesgos es una diapositiva.
Gestión de la calidad es otra diapositiva</p:text>
    <p:extLst>
      <p:ext uri="{C676402C-5697-4E1C-873F-D02D1690AC5C}">
        <p15:threadingInfo xmlns:p15="http://schemas.microsoft.com/office/powerpoint/2012/main" timeZoneBias="0"/>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commentPostId="AAABiVrdfjo"/>
      </p:ext>
    </p:extLst>
  </p:cm>
  <p:cm authorId="0" dt="2025-04-21T17:43:48.507" idx="15">
    <p:pos x="528" y="1350"/>
    <p:text>No pondría texto, pondría la tabla que esta en el plan.</p:text>
    <p:extLst>
      <p:ext uri="{C676402C-5697-4E1C-873F-D02D1690AC5C}">
        <p15:threadingInfo xmlns:p15="http://schemas.microsoft.com/office/powerpoint/2012/main" timeZoneBias="0"/>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commentPostId="AAABiVrdfjs"/>
      </p:ext>
    </p:extLst>
  </p:cm>
</p:cmLst>
</file>

<file path=ppt/comments/comment8.xml><?xml version="1.0" encoding="utf-8"?>
<p:cmLst xmlns:a="http://schemas.openxmlformats.org/drawingml/2006/main" xmlns:r="http://schemas.openxmlformats.org/officeDocument/2006/relationships" xmlns:p="http://schemas.openxmlformats.org/presentationml/2006/main">
  <p:cm authorId="0" dt="2025-04-21T17:44:28.952" idx="17">
    <p:pos x="528" y="230"/>
    <p:text>QUitar esta diapositiva, ya esta en una de las primeras todo lo que tiene que ver con esto</p:text>
    <p:extLst>
      <p:ext uri="{C676402C-5697-4E1C-873F-D02D1690AC5C}">
        <p15:threadingInfo xmlns:p15="http://schemas.microsoft.com/office/powerpoint/2012/main" timeZoneBias="0"/>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commentPostId="AAABiVrdfjw"/>
      </p:ext>
    </p:extLst>
  </p:cm>
</p:cmLst>
</file>

<file path=ppt/comments/comment9.xml><?xml version="1.0" encoding="utf-8"?>
<p:cmLst xmlns:a="http://schemas.openxmlformats.org/drawingml/2006/main" xmlns:r="http://schemas.openxmlformats.org/officeDocument/2006/relationships" xmlns:p="http://schemas.openxmlformats.org/presentationml/2006/main">
  <p:cm authorId="0" dt="2025-04-21T17:45:39.708" idx="18">
    <p:pos x="528" y="230"/>
    <p:text>Quitar esta diapositiva y agregar otra que hable de los procesos de cierre</p:text>
    <p:extLst>
      <p:ext uri="{C676402C-5697-4E1C-873F-D02D1690AC5C}">
        <p15:threadingInfo xmlns:p15="http://schemas.microsoft.com/office/powerpoint/2012/main" timeZoneBias="0"/>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commentPostId="AAABiVrdfj0"/>
      </p:ext>
    </p:extLst>
  </p:cm>
  <p:cm authorId="0" dt="2025-04-21T20:28:58.998" idx="19">
    <p:pos x="528" y="330"/>
    <p:text>sin mayúsculas</p:text>
    <p:extLst>
      <p:ext uri="{C676402C-5697-4E1C-873F-D02D1690AC5C}">
        <p15:threadingInfo xmlns:p15="http://schemas.microsoft.com/office/powerpoint/2012/main" timeZoneBias="0"/>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commentPostId="AAABiVYFY7Q"/>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L="914400" marR="0" lvl="1"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2pPr>
            <a:lvl3pPr marL="1371600" marR="0" lvl="2"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3pPr>
            <a:lvl4pPr marL="1828800" marR="0" lvl="3"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4pPr>
            <a:lvl5pPr marL="2286000" marR="0" lvl="4"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6pPr>
            <a:lvl7pPr marL="3200400" marR="0" lvl="6"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7pPr>
            <a:lvl8pPr marL="3657600" marR="0" lvl="7"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8pPr>
            <a:lvl9pPr marL="4114800" marR="0" lvl="8"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s-AR" sz="1200" b="0" i="0" u="none" strike="noStrike" cap="none">
                <a:solidFill>
                  <a:schemeClr val="dk1"/>
                </a:solidFill>
                <a:latin typeface="Arial"/>
                <a:ea typeface="Arial"/>
                <a:cs typeface="Arial"/>
                <a:sym typeface="Arial"/>
              </a:rPr>
              <a:t>‹Nº›</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7" name="Google Shape;87;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AR"/>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4" name="Google Shape;184;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2" name="Google Shape;192;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0" name="Google Shape;200;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9" name="Google Shape;209;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7" name="Google Shape;217;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5" name="Google Shape;225;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3" name="Google Shape;233;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4" name="Google Shape;94;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5" name="Google Shape;95;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AR"/>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1" name="Google Shape;111;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4" name="Google Shape;124;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5" name="Google Shape;125;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AR"/>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8" name="Google Shape;138;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0" name="Google Shape;150;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8" name="Google Shape;158;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8" name="Google Shape;168;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6" name="Google Shape;176;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iapositiva de título" type="title">
  <p:cSld name="TITLE">
    <p:spTree>
      <p:nvGrpSpPr>
        <p:cNvPr id="1" name="Shape 15"/>
        <p:cNvGrpSpPr/>
        <p:nvPr/>
      </p:nvGrpSpPr>
      <p:grpSpPr>
        <a:xfrm>
          <a:off x="0" y="0"/>
          <a:ext cx="0" cy="0"/>
          <a:chOff x="0" y="0"/>
          <a:chExt cx="0" cy="0"/>
        </a:xfrm>
      </p:grpSpPr>
      <p:sp>
        <p:nvSpPr>
          <p:cNvPr id="16" name="Google Shape;16;p18"/>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Play"/>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18"/>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18"/>
          <p:cNvSpPr txBox="1">
            <a:spLocks noGrp="1"/>
          </p:cNvSpPr>
          <p:nvPr>
            <p:ph type="dt" idx="10"/>
          </p:nvPr>
        </p:nvSpPr>
        <p:spPr>
          <a:xfrm>
            <a:off x="838200" y="6356356"/>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18"/>
          <p:cNvSpPr txBox="1">
            <a:spLocks noGrp="1"/>
          </p:cNvSpPr>
          <p:nvPr>
            <p:ph type="ftr" idx="11"/>
          </p:nvPr>
        </p:nvSpPr>
        <p:spPr>
          <a:xfrm>
            <a:off x="4038600" y="6356356"/>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18"/>
          <p:cNvSpPr txBox="1">
            <a:spLocks noGrp="1"/>
          </p:cNvSpPr>
          <p:nvPr>
            <p:ph type="sldNum" idx="12"/>
          </p:nvPr>
        </p:nvSpPr>
        <p:spPr>
          <a:xfrm>
            <a:off x="8610600" y="6356356"/>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72"/>
        <p:cNvGrpSpPr/>
        <p:nvPr/>
      </p:nvGrpSpPr>
      <p:grpSpPr>
        <a:xfrm>
          <a:off x="0" y="0"/>
          <a:ext cx="0" cy="0"/>
          <a:chOff x="0" y="0"/>
          <a:chExt cx="0" cy="0"/>
        </a:xfrm>
      </p:grpSpPr>
      <p:sp>
        <p:nvSpPr>
          <p:cNvPr id="73" name="Google Shape;73;p27"/>
          <p:cNvSpPr txBox="1">
            <a:spLocks noGrp="1"/>
          </p:cNvSpPr>
          <p:nvPr>
            <p:ph type="title"/>
          </p:nvPr>
        </p:nvSpPr>
        <p:spPr>
          <a:xfrm>
            <a:off x="838200" y="365129"/>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27"/>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27"/>
          <p:cNvSpPr txBox="1">
            <a:spLocks noGrp="1"/>
          </p:cNvSpPr>
          <p:nvPr>
            <p:ph type="dt" idx="10"/>
          </p:nvPr>
        </p:nvSpPr>
        <p:spPr>
          <a:xfrm>
            <a:off x="838200" y="6356356"/>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27"/>
          <p:cNvSpPr txBox="1">
            <a:spLocks noGrp="1"/>
          </p:cNvSpPr>
          <p:nvPr>
            <p:ph type="ftr" idx="11"/>
          </p:nvPr>
        </p:nvSpPr>
        <p:spPr>
          <a:xfrm>
            <a:off x="4038600" y="6356356"/>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27"/>
          <p:cNvSpPr txBox="1">
            <a:spLocks noGrp="1"/>
          </p:cNvSpPr>
          <p:nvPr>
            <p:ph type="sldNum" idx="12"/>
          </p:nvPr>
        </p:nvSpPr>
        <p:spPr>
          <a:xfrm>
            <a:off x="8610600" y="6356356"/>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78"/>
        <p:cNvGrpSpPr/>
        <p:nvPr/>
      </p:nvGrpSpPr>
      <p:grpSpPr>
        <a:xfrm>
          <a:off x="0" y="0"/>
          <a:ext cx="0" cy="0"/>
          <a:chOff x="0" y="0"/>
          <a:chExt cx="0" cy="0"/>
        </a:xfrm>
      </p:grpSpPr>
      <p:sp>
        <p:nvSpPr>
          <p:cNvPr id="79" name="Google Shape;79;p28"/>
          <p:cNvSpPr txBox="1">
            <a:spLocks noGrp="1"/>
          </p:cNvSpPr>
          <p:nvPr>
            <p:ph type="title"/>
          </p:nvPr>
        </p:nvSpPr>
        <p:spPr>
          <a:xfrm rot="5400000">
            <a:off x="7133433"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28"/>
          <p:cNvSpPr txBox="1">
            <a:spLocks noGrp="1"/>
          </p:cNvSpPr>
          <p:nvPr>
            <p:ph type="body" idx="1"/>
          </p:nvPr>
        </p:nvSpPr>
        <p:spPr>
          <a:xfrm rot="5400000">
            <a:off x="1799434"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28"/>
          <p:cNvSpPr txBox="1">
            <a:spLocks noGrp="1"/>
          </p:cNvSpPr>
          <p:nvPr>
            <p:ph type="dt" idx="10"/>
          </p:nvPr>
        </p:nvSpPr>
        <p:spPr>
          <a:xfrm>
            <a:off x="838200" y="6356356"/>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28"/>
          <p:cNvSpPr txBox="1">
            <a:spLocks noGrp="1"/>
          </p:cNvSpPr>
          <p:nvPr>
            <p:ph type="ftr" idx="11"/>
          </p:nvPr>
        </p:nvSpPr>
        <p:spPr>
          <a:xfrm>
            <a:off x="4038600" y="6356356"/>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28"/>
          <p:cNvSpPr txBox="1">
            <a:spLocks noGrp="1"/>
          </p:cNvSpPr>
          <p:nvPr>
            <p:ph type="sldNum" idx="12"/>
          </p:nvPr>
        </p:nvSpPr>
        <p:spPr>
          <a:xfrm>
            <a:off x="8610600" y="6356356"/>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ítulo y objetos" type="obj">
  <p:cSld name="OBJECT">
    <p:spTree>
      <p:nvGrpSpPr>
        <p:cNvPr id="1" name="Shape 21"/>
        <p:cNvGrpSpPr/>
        <p:nvPr/>
      </p:nvGrpSpPr>
      <p:grpSpPr>
        <a:xfrm>
          <a:off x="0" y="0"/>
          <a:ext cx="0" cy="0"/>
          <a:chOff x="0" y="0"/>
          <a:chExt cx="0" cy="0"/>
        </a:xfrm>
      </p:grpSpPr>
      <p:sp>
        <p:nvSpPr>
          <p:cNvPr id="22" name="Google Shape;22;p19"/>
          <p:cNvSpPr txBox="1">
            <a:spLocks noGrp="1"/>
          </p:cNvSpPr>
          <p:nvPr>
            <p:ph type="title"/>
          </p:nvPr>
        </p:nvSpPr>
        <p:spPr>
          <a:xfrm>
            <a:off x="838200" y="365129"/>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1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19"/>
          <p:cNvSpPr txBox="1">
            <a:spLocks noGrp="1"/>
          </p:cNvSpPr>
          <p:nvPr>
            <p:ph type="dt" idx="10"/>
          </p:nvPr>
        </p:nvSpPr>
        <p:spPr>
          <a:xfrm>
            <a:off x="838200" y="6356356"/>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19"/>
          <p:cNvSpPr txBox="1">
            <a:spLocks noGrp="1"/>
          </p:cNvSpPr>
          <p:nvPr>
            <p:ph type="ftr" idx="11"/>
          </p:nvPr>
        </p:nvSpPr>
        <p:spPr>
          <a:xfrm>
            <a:off x="4038600" y="6356356"/>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19"/>
          <p:cNvSpPr txBox="1">
            <a:spLocks noGrp="1"/>
          </p:cNvSpPr>
          <p:nvPr>
            <p:ph type="sldNum" idx="12"/>
          </p:nvPr>
        </p:nvSpPr>
        <p:spPr>
          <a:xfrm>
            <a:off x="8610600" y="6356356"/>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27"/>
        <p:cNvGrpSpPr/>
        <p:nvPr/>
      </p:nvGrpSpPr>
      <p:grpSpPr>
        <a:xfrm>
          <a:off x="0" y="0"/>
          <a:ext cx="0" cy="0"/>
          <a:chOff x="0" y="0"/>
          <a:chExt cx="0" cy="0"/>
        </a:xfrm>
      </p:grpSpPr>
      <p:sp>
        <p:nvSpPr>
          <p:cNvPr id="28" name="Google Shape;28;p20"/>
          <p:cNvSpPr txBox="1">
            <a:spLocks noGrp="1"/>
          </p:cNvSpPr>
          <p:nvPr>
            <p:ph type="title"/>
          </p:nvPr>
        </p:nvSpPr>
        <p:spPr>
          <a:xfrm>
            <a:off x="839788" y="365129"/>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20"/>
          <p:cNvSpPr txBox="1">
            <a:spLocks noGrp="1"/>
          </p:cNvSpPr>
          <p:nvPr>
            <p:ph type="body" idx="1"/>
          </p:nvPr>
        </p:nvSpPr>
        <p:spPr>
          <a:xfrm>
            <a:off x="839789"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0" name="Google Shape;30;p20"/>
          <p:cNvSpPr txBox="1">
            <a:spLocks noGrp="1"/>
          </p:cNvSpPr>
          <p:nvPr>
            <p:ph type="body" idx="2"/>
          </p:nvPr>
        </p:nvSpPr>
        <p:spPr>
          <a:xfrm>
            <a:off x="839789"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1" name="Google Shape;31;p20"/>
          <p:cNvSpPr txBox="1">
            <a:spLocks noGrp="1"/>
          </p:cNvSpPr>
          <p:nvPr>
            <p:ph type="body" idx="3"/>
          </p:nvPr>
        </p:nvSpPr>
        <p:spPr>
          <a:xfrm>
            <a:off x="6172203"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2" name="Google Shape;32;p20"/>
          <p:cNvSpPr txBox="1">
            <a:spLocks noGrp="1"/>
          </p:cNvSpPr>
          <p:nvPr>
            <p:ph type="body" idx="4"/>
          </p:nvPr>
        </p:nvSpPr>
        <p:spPr>
          <a:xfrm>
            <a:off x="6172203"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20"/>
          <p:cNvSpPr txBox="1">
            <a:spLocks noGrp="1"/>
          </p:cNvSpPr>
          <p:nvPr>
            <p:ph type="dt" idx="10"/>
          </p:nvPr>
        </p:nvSpPr>
        <p:spPr>
          <a:xfrm>
            <a:off x="838200" y="6356356"/>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20"/>
          <p:cNvSpPr txBox="1">
            <a:spLocks noGrp="1"/>
          </p:cNvSpPr>
          <p:nvPr>
            <p:ph type="ftr" idx="11"/>
          </p:nvPr>
        </p:nvSpPr>
        <p:spPr>
          <a:xfrm>
            <a:off x="4038600" y="6356356"/>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20"/>
          <p:cNvSpPr txBox="1">
            <a:spLocks noGrp="1"/>
          </p:cNvSpPr>
          <p:nvPr>
            <p:ph type="sldNum" idx="12"/>
          </p:nvPr>
        </p:nvSpPr>
        <p:spPr>
          <a:xfrm>
            <a:off x="8610600" y="6356356"/>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Encabezado de sección" type="secHead">
  <p:cSld name="SECTION_HEADER">
    <p:spTree>
      <p:nvGrpSpPr>
        <p:cNvPr id="1" name="Shape 36"/>
        <p:cNvGrpSpPr/>
        <p:nvPr/>
      </p:nvGrpSpPr>
      <p:grpSpPr>
        <a:xfrm>
          <a:off x="0" y="0"/>
          <a:ext cx="0" cy="0"/>
          <a:chOff x="0" y="0"/>
          <a:chExt cx="0" cy="0"/>
        </a:xfrm>
      </p:grpSpPr>
      <p:sp>
        <p:nvSpPr>
          <p:cNvPr id="37" name="Google Shape;37;p21"/>
          <p:cNvSpPr txBox="1">
            <a:spLocks noGrp="1"/>
          </p:cNvSpPr>
          <p:nvPr>
            <p:ph type="title"/>
          </p:nvPr>
        </p:nvSpPr>
        <p:spPr>
          <a:xfrm>
            <a:off x="831851" y="1709744"/>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Play"/>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21"/>
          <p:cNvSpPr txBox="1">
            <a:spLocks noGrp="1"/>
          </p:cNvSpPr>
          <p:nvPr>
            <p:ph type="body" idx="1"/>
          </p:nvPr>
        </p:nvSpPr>
        <p:spPr>
          <a:xfrm>
            <a:off x="831851" y="4589469"/>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757575"/>
              </a:buClr>
              <a:buSzPts val="2400"/>
              <a:buNone/>
              <a:defRPr sz="2400">
                <a:solidFill>
                  <a:srgbClr val="757575"/>
                </a:solidFill>
              </a:defRPr>
            </a:lvl1pPr>
            <a:lvl2pPr marL="914400" lvl="1" indent="-228600" algn="l">
              <a:lnSpc>
                <a:spcPct val="90000"/>
              </a:lnSpc>
              <a:spcBef>
                <a:spcPts val="500"/>
              </a:spcBef>
              <a:spcAft>
                <a:spcPts val="0"/>
              </a:spcAft>
              <a:buClr>
                <a:srgbClr val="757575"/>
              </a:buClr>
              <a:buSzPts val="2000"/>
              <a:buNone/>
              <a:defRPr sz="2000">
                <a:solidFill>
                  <a:srgbClr val="757575"/>
                </a:solidFill>
              </a:defRPr>
            </a:lvl2pPr>
            <a:lvl3pPr marL="1371600" lvl="2" indent="-228600" algn="l">
              <a:lnSpc>
                <a:spcPct val="90000"/>
              </a:lnSpc>
              <a:spcBef>
                <a:spcPts val="500"/>
              </a:spcBef>
              <a:spcAft>
                <a:spcPts val="0"/>
              </a:spcAft>
              <a:buClr>
                <a:srgbClr val="757575"/>
              </a:buClr>
              <a:buSzPts val="1800"/>
              <a:buNone/>
              <a:defRPr sz="1800">
                <a:solidFill>
                  <a:srgbClr val="757575"/>
                </a:solidFill>
              </a:defRPr>
            </a:lvl3pPr>
            <a:lvl4pPr marL="1828800" lvl="3" indent="-228600" algn="l">
              <a:lnSpc>
                <a:spcPct val="90000"/>
              </a:lnSpc>
              <a:spcBef>
                <a:spcPts val="500"/>
              </a:spcBef>
              <a:spcAft>
                <a:spcPts val="0"/>
              </a:spcAft>
              <a:buClr>
                <a:srgbClr val="757575"/>
              </a:buClr>
              <a:buSzPts val="1600"/>
              <a:buNone/>
              <a:defRPr sz="1600">
                <a:solidFill>
                  <a:srgbClr val="757575"/>
                </a:solidFill>
              </a:defRPr>
            </a:lvl4pPr>
            <a:lvl5pPr marL="2286000" lvl="4" indent="-228600" algn="l">
              <a:lnSpc>
                <a:spcPct val="90000"/>
              </a:lnSpc>
              <a:spcBef>
                <a:spcPts val="500"/>
              </a:spcBef>
              <a:spcAft>
                <a:spcPts val="0"/>
              </a:spcAft>
              <a:buClr>
                <a:srgbClr val="757575"/>
              </a:buClr>
              <a:buSzPts val="1600"/>
              <a:buNone/>
              <a:defRPr sz="1600">
                <a:solidFill>
                  <a:srgbClr val="757575"/>
                </a:solidFill>
              </a:defRPr>
            </a:lvl5pPr>
            <a:lvl6pPr marL="2743200" lvl="5" indent="-228600" algn="l">
              <a:lnSpc>
                <a:spcPct val="90000"/>
              </a:lnSpc>
              <a:spcBef>
                <a:spcPts val="500"/>
              </a:spcBef>
              <a:spcAft>
                <a:spcPts val="0"/>
              </a:spcAft>
              <a:buClr>
                <a:srgbClr val="757575"/>
              </a:buClr>
              <a:buSzPts val="1600"/>
              <a:buNone/>
              <a:defRPr sz="1600">
                <a:solidFill>
                  <a:srgbClr val="757575"/>
                </a:solidFill>
              </a:defRPr>
            </a:lvl6pPr>
            <a:lvl7pPr marL="3200400" lvl="6" indent="-228600" algn="l">
              <a:lnSpc>
                <a:spcPct val="90000"/>
              </a:lnSpc>
              <a:spcBef>
                <a:spcPts val="500"/>
              </a:spcBef>
              <a:spcAft>
                <a:spcPts val="0"/>
              </a:spcAft>
              <a:buClr>
                <a:srgbClr val="757575"/>
              </a:buClr>
              <a:buSzPts val="1600"/>
              <a:buNone/>
              <a:defRPr sz="1600">
                <a:solidFill>
                  <a:srgbClr val="757575"/>
                </a:solidFill>
              </a:defRPr>
            </a:lvl7pPr>
            <a:lvl8pPr marL="3657600" lvl="7" indent="-228600" algn="l">
              <a:lnSpc>
                <a:spcPct val="90000"/>
              </a:lnSpc>
              <a:spcBef>
                <a:spcPts val="500"/>
              </a:spcBef>
              <a:spcAft>
                <a:spcPts val="0"/>
              </a:spcAft>
              <a:buClr>
                <a:srgbClr val="757575"/>
              </a:buClr>
              <a:buSzPts val="1600"/>
              <a:buNone/>
              <a:defRPr sz="1600">
                <a:solidFill>
                  <a:srgbClr val="757575"/>
                </a:solidFill>
              </a:defRPr>
            </a:lvl8pPr>
            <a:lvl9pPr marL="4114800" lvl="8" indent="-228600" algn="l">
              <a:lnSpc>
                <a:spcPct val="90000"/>
              </a:lnSpc>
              <a:spcBef>
                <a:spcPts val="500"/>
              </a:spcBef>
              <a:spcAft>
                <a:spcPts val="0"/>
              </a:spcAft>
              <a:buClr>
                <a:srgbClr val="757575"/>
              </a:buClr>
              <a:buSzPts val="1600"/>
              <a:buNone/>
              <a:defRPr sz="1600">
                <a:solidFill>
                  <a:srgbClr val="757575"/>
                </a:solidFill>
              </a:defRPr>
            </a:lvl9pPr>
          </a:lstStyle>
          <a:p>
            <a:endParaRPr/>
          </a:p>
        </p:txBody>
      </p:sp>
      <p:sp>
        <p:nvSpPr>
          <p:cNvPr id="39" name="Google Shape;39;p21"/>
          <p:cNvSpPr txBox="1">
            <a:spLocks noGrp="1"/>
          </p:cNvSpPr>
          <p:nvPr>
            <p:ph type="dt" idx="10"/>
          </p:nvPr>
        </p:nvSpPr>
        <p:spPr>
          <a:xfrm>
            <a:off x="838200" y="6356356"/>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21"/>
          <p:cNvSpPr txBox="1">
            <a:spLocks noGrp="1"/>
          </p:cNvSpPr>
          <p:nvPr>
            <p:ph type="ftr" idx="11"/>
          </p:nvPr>
        </p:nvSpPr>
        <p:spPr>
          <a:xfrm>
            <a:off x="4038600" y="6356356"/>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21"/>
          <p:cNvSpPr txBox="1">
            <a:spLocks noGrp="1"/>
          </p:cNvSpPr>
          <p:nvPr>
            <p:ph type="sldNum" idx="12"/>
          </p:nvPr>
        </p:nvSpPr>
        <p:spPr>
          <a:xfrm>
            <a:off x="8610600" y="6356356"/>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Dos objetos" type="twoObj">
  <p:cSld name="TWO_OBJECTS">
    <p:spTree>
      <p:nvGrpSpPr>
        <p:cNvPr id="1" name="Shape 42"/>
        <p:cNvGrpSpPr/>
        <p:nvPr/>
      </p:nvGrpSpPr>
      <p:grpSpPr>
        <a:xfrm>
          <a:off x="0" y="0"/>
          <a:ext cx="0" cy="0"/>
          <a:chOff x="0" y="0"/>
          <a:chExt cx="0" cy="0"/>
        </a:xfrm>
      </p:grpSpPr>
      <p:sp>
        <p:nvSpPr>
          <p:cNvPr id="43" name="Google Shape;43;p22"/>
          <p:cNvSpPr txBox="1">
            <a:spLocks noGrp="1"/>
          </p:cNvSpPr>
          <p:nvPr>
            <p:ph type="title"/>
          </p:nvPr>
        </p:nvSpPr>
        <p:spPr>
          <a:xfrm>
            <a:off x="838200" y="365129"/>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 name="Google Shape;44;p2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5" name="Google Shape;45;p2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22"/>
          <p:cNvSpPr txBox="1">
            <a:spLocks noGrp="1"/>
          </p:cNvSpPr>
          <p:nvPr>
            <p:ph type="dt" idx="10"/>
          </p:nvPr>
        </p:nvSpPr>
        <p:spPr>
          <a:xfrm>
            <a:off x="838200" y="6356356"/>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22"/>
          <p:cNvSpPr txBox="1">
            <a:spLocks noGrp="1"/>
          </p:cNvSpPr>
          <p:nvPr>
            <p:ph type="ftr" idx="11"/>
          </p:nvPr>
        </p:nvSpPr>
        <p:spPr>
          <a:xfrm>
            <a:off x="4038600" y="6356356"/>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22"/>
          <p:cNvSpPr txBox="1">
            <a:spLocks noGrp="1"/>
          </p:cNvSpPr>
          <p:nvPr>
            <p:ph type="sldNum" idx="12"/>
          </p:nvPr>
        </p:nvSpPr>
        <p:spPr>
          <a:xfrm>
            <a:off x="8610600" y="6356356"/>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olo el título" type="titleOnly">
  <p:cSld name="TITLE_ONLY">
    <p:spTree>
      <p:nvGrpSpPr>
        <p:cNvPr id="1" name="Shape 49"/>
        <p:cNvGrpSpPr/>
        <p:nvPr/>
      </p:nvGrpSpPr>
      <p:grpSpPr>
        <a:xfrm>
          <a:off x="0" y="0"/>
          <a:ext cx="0" cy="0"/>
          <a:chOff x="0" y="0"/>
          <a:chExt cx="0" cy="0"/>
        </a:xfrm>
      </p:grpSpPr>
      <p:sp>
        <p:nvSpPr>
          <p:cNvPr id="50" name="Google Shape;50;p23"/>
          <p:cNvSpPr txBox="1">
            <a:spLocks noGrp="1"/>
          </p:cNvSpPr>
          <p:nvPr>
            <p:ph type="title"/>
          </p:nvPr>
        </p:nvSpPr>
        <p:spPr>
          <a:xfrm>
            <a:off x="838200" y="365129"/>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23"/>
          <p:cNvSpPr txBox="1">
            <a:spLocks noGrp="1"/>
          </p:cNvSpPr>
          <p:nvPr>
            <p:ph type="dt" idx="10"/>
          </p:nvPr>
        </p:nvSpPr>
        <p:spPr>
          <a:xfrm>
            <a:off x="838200" y="6356356"/>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23"/>
          <p:cNvSpPr txBox="1">
            <a:spLocks noGrp="1"/>
          </p:cNvSpPr>
          <p:nvPr>
            <p:ph type="ftr" idx="11"/>
          </p:nvPr>
        </p:nvSpPr>
        <p:spPr>
          <a:xfrm>
            <a:off x="4038600" y="6356356"/>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23"/>
          <p:cNvSpPr txBox="1">
            <a:spLocks noGrp="1"/>
          </p:cNvSpPr>
          <p:nvPr>
            <p:ph type="sldNum" idx="12"/>
          </p:nvPr>
        </p:nvSpPr>
        <p:spPr>
          <a:xfrm>
            <a:off x="8610600" y="6356356"/>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54"/>
        <p:cNvGrpSpPr/>
        <p:nvPr/>
      </p:nvGrpSpPr>
      <p:grpSpPr>
        <a:xfrm>
          <a:off x="0" y="0"/>
          <a:ext cx="0" cy="0"/>
          <a:chOff x="0" y="0"/>
          <a:chExt cx="0" cy="0"/>
        </a:xfrm>
      </p:grpSpPr>
      <p:sp>
        <p:nvSpPr>
          <p:cNvPr id="55" name="Google Shape;55;p24"/>
          <p:cNvSpPr txBox="1">
            <a:spLocks noGrp="1"/>
          </p:cNvSpPr>
          <p:nvPr>
            <p:ph type="dt" idx="10"/>
          </p:nvPr>
        </p:nvSpPr>
        <p:spPr>
          <a:xfrm>
            <a:off x="838200" y="6356356"/>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24"/>
          <p:cNvSpPr txBox="1">
            <a:spLocks noGrp="1"/>
          </p:cNvSpPr>
          <p:nvPr>
            <p:ph type="ftr" idx="11"/>
          </p:nvPr>
        </p:nvSpPr>
        <p:spPr>
          <a:xfrm>
            <a:off x="4038600" y="6356356"/>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24"/>
          <p:cNvSpPr txBox="1">
            <a:spLocks noGrp="1"/>
          </p:cNvSpPr>
          <p:nvPr>
            <p:ph type="sldNum" idx="12"/>
          </p:nvPr>
        </p:nvSpPr>
        <p:spPr>
          <a:xfrm>
            <a:off x="8610600" y="6356356"/>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58"/>
        <p:cNvGrpSpPr/>
        <p:nvPr/>
      </p:nvGrpSpPr>
      <p:grpSpPr>
        <a:xfrm>
          <a:off x="0" y="0"/>
          <a:ext cx="0" cy="0"/>
          <a:chOff x="0" y="0"/>
          <a:chExt cx="0" cy="0"/>
        </a:xfrm>
      </p:grpSpPr>
      <p:sp>
        <p:nvSpPr>
          <p:cNvPr id="59" name="Google Shape;59;p2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Pla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25"/>
          <p:cNvSpPr txBox="1">
            <a:spLocks noGrp="1"/>
          </p:cNvSpPr>
          <p:nvPr>
            <p:ph type="body" idx="1"/>
          </p:nvPr>
        </p:nvSpPr>
        <p:spPr>
          <a:xfrm>
            <a:off x="5183188" y="987431"/>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25"/>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25"/>
          <p:cNvSpPr txBox="1">
            <a:spLocks noGrp="1"/>
          </p:cNvSpPr>
          <p:nvPr>
            <p:ph type="dt" idx="10"/>
          </p:nvPr>
        </p:nvSpPr>
        <p:spPr>
          <a:xfrm>
            <a:off x="838200" y="6356356"/>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25"/>
          <p:cNvSpPr txBox="1">
            <a:spLocks noGrp="1"/>
          </p:cNvSpPr>
          <p:nvPr>
            <p:ph type="ftr" idx="11"/>
          </p:nvPr>
        </p:nvSpPr>
        <p:spPr>
          <a:xfrm>
            <a:off x="4038600" y="6356356"/>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25"/>
          <p:cNvSpPr txBox="1">
            <a:spLocks noGrp="1"/>
          </p:cNvSpPr>
          <p:nvPr>
            <p:ph type="sldNum" idx="12"/>
          </p:nvPr>
        </p:nvSpPr>
        <p:spPr>
          <a:xfrm>
            <a:off x="8610600" y="6356356"/>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65"/>
        <p:cNvGrpSpPr/>
        <p:nvPr/>
      </p:nvGrpSpPr>
      <p:grpSpPr>
        <a:xfrm>
          <a:off x="0" y="0"/>
          <a:ext cx="0" cy="0"/>
          <a:chOff x="0" y="0"/>
          <a:chExt cx="0" cy="0"/>
        </a:xfrm>
      </p:grpSpPr>
      <p:sp>
        <p:nvSpPr>
          <p:cNvPr id="66" name="Google Shape;66;p26"/>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Pla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26"/>
          <p:cNvSpPr>
            <a:spLocks noGrp="1"/>
          </p:cNvSpPr>
          <p:nvPr>
            <p:ph type="pic" idx="2"/>
          </p:nvPr>
        </p:nvSpPr>
        <p:spPr>
          <a:xfrm>
            <a:off x="5183188" y="987431"/>
            <a:ext cx="6172200" cy="4873625"/>
          </a:xfrm>
          <a:prstGeom prst="rect">
            <a:avLst/>
          </a:prstGeom>
          <a:noFill/>
          <a:ln>
            <a:noFill/>
          </a:ln>
        </p:spPr>
      </p:sp>
      <p:sp>
        <p:nvSpPr>
          <p:cNvPr id="68" name="Google Shape;68;p26"/>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26"/>
          <p:cNvSpPr txBox="1">
            <a:spLocks noGrp="1"/>
          </p:cNvSpPr>
          <p:nvPr>
            <p:ph type="dt" idx="10"/>
          </p:nvPr>
        </p:nvSpPr>
        <p:spPr>
          <a:xfrm>
            <a:off x="838200" y="6356356"/>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26"/>
          <p:cNvSpPr txBox="1">
            <a:spLocks noGrp="1"/>
          </p:cNvSpPr>
          <p:nvPr>
            <p:ph type="ftr" idx="11"/>
          </p:nvPr>
        </p:nvSpPr>
        <p:spPr>
          <a:xfrm>
            <a:off x="4038600" y="6356356"/>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26"/>
          <p:cNvSpPr txBox="1">
            <a:spLocks noGrp="1"/>
          </p:cNvSpPr>
          <p:nvPr>
            <p:ph type="sldNum" idx="12"/>
          </p:nvPr>
        </p:nvSpPr>
        <p:spPr>
          <a:xfrm>
            <a:off x="8610600" y="6356356"/>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AR"/>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7"/>
          <p:cNvSpPr txBox="1">
            <a:spLocks noGrp="1"/>
          </p:cNvSpPr>
          <p:nvPr>
            <p:ph type="title"/>
          </p:nvPr>
        </p:nvSpPr>
        <p:spPr>
          <a:xfrm>
            <a:off x="838200" y="365129"/>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Play"/>
              <a:buNone/>
              <a:defRPr sz="4400" b="0" i="0" u="none" strike="noStrike" cap="none">
                <a:solidFill>
                  <a:schemeClr val="dk1"/>
                </a:solidFill>
                <a:latin typeface="Play"/>
                <a:ea typeface="Play"/>
                <a:cs typeface="Play"/>
                <a:sym typeface="Pla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2" name="Google Shape;12;p17"/>
          <p:cNvSpPr txBox="1">
            <a:spLocks noGrp="1"/>
          </p:cNvSpPr>
          <p:nvPr>
            <p:ph type="dt" idx="10"/>
          </p:nvPr>
        </p:nvSpPr>
        <p:spPr>
          <a:xfrm>
            <a:off x="838200" y="6356356"/>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757575"/>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3" name="Google Shape;13;p17"/>
          <p:cNvSpPr txBox="1">
            <a:spLocks noGrp="1"/>
          </p:cNvSpPr>
          <p:nvPr>
            <p:ph type="ftr" idx="11"/>
          </p:nvPr>
        </p:nvSpPr>
        <p:spPr>
          <a:xfrm>
            <a:off x="4038600" y="6356356"/>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757575"/>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4" name="Google Shape;14;p17"/>
          <p:cNvSpPr txBox="1">
            <a:spLocks noGrp="1"/>
          </p:cNvSpPr>
          <p:nvPr>
            <p:ph type="sldNum" idx="12"/>
          </p:nvPr>
        </p:nvSpPr>
        <p:spPr>
          <a:xfrm>
            <a:off x="8610600" y="6356356"/>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757575"/>
                </a:solidFill>
                <a:latin typeface="Arial"/>
                <a:ea typeface="Arial"/>
                <a:cs typeface="Arial"/>
                <a:sym typeface="Arial"/>
              </a:defRPr>
            </a:lvl1pPr>
            <a:lvl2pPr marL="0" marR="0" lvl="1" indent="0" algn="r" rtl="0">
              <a:spcBef>
                <a:spcPts val="0"/>
              </a:spcBef>
              <a:buNone/>
              <a:defRPr sz="1200" b="0" i="0" u="none" strike="noStrike" cap="none">
                <a:solidFill>
                  <a:srgbClr val="757575"/>
                </a:solidFill>
                <a:latin typeface="Arial"/>
                <a:ea typeface="Arial"/>
                <a:cs typeface="Arial"/>
                <a:sym typeface="Arial"/>
              </a:defRPr>
            </a:lvl2pPr>
            <a:lvl3pPr marL="0" marR="0" lvl="2" indent="0" algn="r" rtl="0">
              <a:spcBef>
                <a:spcPts val="0"/>
              </a:spcBef>
              <a:buNone/>
              <a:defRPr sz="1200" b="0" i="0" u="none" strike="noStrike" cap="none">
                <a:solidFill>
                  <a:srgbClr val="757575"/>
                </a:solidFill>
                <a:latin typeface="Arial"/>
                <a:ea typeface="Arial"/>
                <a:cs typeface="Arial"/>
                <a:sym typeface="Arial"/>
              </a:defRPr>
            </a:lvl3pPr>
            <a:lvl4pPr marL="0" marR="0" lvl="3" indent="0" algn="r" rtl="0">
              <a:spcBef>
                <a:spcPts val="0"/>
              </a:spcBef>
              <a:buNone/>
              <a:defRPr sz="1200" b="0" i="0" u="none" strike="noStrike" cap="none">
                <a:solidFill>
                  <a:srgbClr val="757575"/>
                </a:solidFill>
                <a:latin typeface="Arial"/>
                <a:ea typeface="Arial"/>
                <a:cs typeface="Arial"/>
                <a:sym typeface="Arial"/>
              </a:defRPr>
            </a:lvl4pPr>
            <a:lvl5pPr marL="0" marR="0" lvl="4" indent="0" algn="r" rtl="0">
              <a:spcBef>
                <a:spcPts val="0"/>
              </a:spcBef>
              <a:buNone/>
              <a:defRPr sz="1200" b="0" i="0" u="none" strike="noStrike" cap="none">
                <a:solidFill>
                  <a:srgbClr val="757575"/>
                </a:solidFill>
                <a:latin typeface="Arial"/>
                <a:ea typeface="Arial"/>
                <a:cs typeface="Arial"/>
                <a:sym typeface="Arial"/>
              </a:defRPr>
            </a:lvl5pPr>
            <a:lvl6pPr marL="0" marR="0" lvl="5" indent="0" algn="r" rtl="0">
              <a:spcBef>
                <a:spcPts val="0"/>
              </a:spcBef>
              <a:buNone/>
              <a:defRPr sz="1200" b="0" i="0" u="none" strike="noStrike" cap="none">
                <a:solidFill>
                  <a:srgbClr val="757575"/>
                </a:solidFill>
                <a:latin typeface="Arial"/>
                <a:ea typeface="Arial"/>
                <a:cs typeface="Arial"/>
                <a:sym typeface="Arial"/>
              </a:defRPr>
            </a:lvl6pPr>
            <a:lvl7pPr marL="0" marR="0" lvl="6" indent="0" algn="r" rtl="0">
              <a:spcBef>
                <a:spcPts val="0"/>
              </a:spcBef>
              <a:buNone/>
              <a:defRPr sz="1200" b="0" i="0" u="none" strike="noStrike" cap="none">
                <a:solidFill>
                  <a:srgbClr val="757575"/>
                </a:solidFill>
                <a:latin typeface="Arial"/>
                <a:ea typeface="Arial"/>
                <a:cs typeface="Arial"/>
                <a:sym typeface="Arial"/>
              </a:defRPr>
            </a:lvl7pPr>
            <a:lvl8pPr marL="0" marR="0" lvl="7" indent="0" algn="r" rtl="0">
              <a:spcBef>
                <a:spcPts val="0"/>
              </a:spcBef>
              <a:buNone/>
              <a:defRPr sz="1200" b="0" i="0" u="none" strike="noStrike" cap="none">
                <a:solidFill>
                  <a:srgbClr val="757575"/>
                </a:solidFill>
                <a:latin typeface="Arial"/>
                <a:ea typeface="Arial"/>
                <a:cs typeface="Arial"/>
                <a:sym typeface="Arial"/>
              </a:defRPr>
            </a:lvl8pPr>
            <a:lvl9pPr marL="0" marR="0" lvl="8" indent="0" algn="r" rtl="0">
              <a:spcBef>
                <a:spcPts val="0"/>
              </a:spcBef>
              <a:buNone/>
              <a:defRPr sz="1200" b="0" i="0" u="none" strike="noStrike" cap="none">
                <a:solidFill>
                  <a:srgbClr val="757575"/>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AR"/>
              <a:t>‹Nº›</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comments" Target="../comments/commen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comments" Target="../comments/comment5.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comments" Target="../comments/comment6.xml"/><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comments" Target="../comments/comment7.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comments" Target="../comments/comment8.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comments" Target="../comments/comment9.xml"/></Relationships>
</file>

<file path=ppt/slides/_rels/slide16.xml.rels><?xml version="1.0" encoding="UTF-8" standalone="yes"?>
<Relationships xmlns="http://schemas.openxmlformats.org/package/2006/relationships"><Relationship Id="rId3" Type="http://schemas.openxmlformats.org/officeDocument/2006/relationships/comments" Target="../comments/comment10.xm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5.jp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jpg"/><Relationship Id="rId5" Type="http://schemas.openxmlformats.org/officeDocument/2006/relationships/image" Target="../media/image3.pn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8" Type="http://schemas.openxmlformats.org/officeDocument/2006/relationships/comments" Target="../comments/comment2.xml"/><Relationship Id="rId3" Type="http://schemas.openxmlformats.org/officeDocument/2006/relationships/image" Target="../media/image6.png"/><Relationship Id="rId7"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jp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comments" Target="../comments/commen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4000"/>
              <a:buFont typeface="Arial"/>
              <a:buNone/>
            </a:pPr>
            <a:r>
              <a:rPr lang="es-AR" sz="4000" b="1">
                <a:latin typeface="Arial"/>
                <a:ea typeface="Arial"/>
                <a:cs typeface="Arial"/>
                <a:sym typeface="Arial"/>
              </a:rPr>
              <a:t>Proyección del índice de vegetación de diferencia normalizada satelital de cebada en crecimiento con series temporales e inteligencia artificial</a:t>
            </a:r>
            <a:endParaRPr/>
          </a:p>
        </p:txBody>
      </p:sp>
      <p:sp>
        <p:nvSpPr>
          <p:cNvPr id="90" name="Google Shape;90;p1"/>
          <p:cNvSpPr txBox="1">
            <a:spLocks noGrp="1"/>
          </p:cNvSpPr>
          <p:nvPr>
            <p:ph type="subTitle" idx="1"/>
          </p:nvPr>
        </p:nvSpPr>
        <p:spPr>
          <a:xfrm>
            <a:off x="1920167" y="3329023"/>
            <a:ext cx="7437292" cy="2308324"/>
          </a:xfrm>
          <a:prstGeom prst="rect">
            <a:avLst/>
          </a:prstGeom>
          <a:noFill/>
          <a:ln>
            <a:noFill/>
          </a:ln>
        </p:spPr>
        <p:txBody>
          <a:bodyPr spcFirstLastPara="1" wrap="square" lIns="91425" tIns="45700" rIns="91425" bIns="45700" anchor="ctr" anchorCtr="0">
            <a:spAutoFit/>
          </a:bodyPr>
          <a:lstStyle/>
          <a:p>
            <a:pPr marL="0" lvl="0" indent="0" algn="ctr" rtl="0">
              <a:lnSpc>
                <a:spcPct val="100000"/>
              </a:lnSpc>
              <a:spcBef>
                <a:spcPts val="0"/>
              </a:spcBef>
              <a:spcAft>
                <a:spcPts val="0"/>
              </a:spcAft>
              <a:buClr>
                <a:schemeClr val="dk1"/>
              </a:buClr>
              <a:buSzPts val="2400"/>
              <a:buNone/>
            </a:pPr>
            <a:endParaRPr>
              <a:latin typeface="Arial"/>
              <a:ea typeface="Arial"/>
              <a:cs typeface="Arial"/>
              <a:sym typeface="Arial"/>
            </a:endParaRPr>
          </a:p>
          <a:p>
            <a:pPr marL="0" lvl="0" indent="0" algn="ctr" rtl="0">
              <a:lnSpc>
                <a:spcPct val="100000"/>
              </a:lnSpc>
              <a:spcBef>
                <a:spcPts val="0"/>
              </a:spcBef>
              <a:spcAft>
                <a:spcPts val="0"/>
              </a:spcAft>
              <a:buClr>
                <a:schemeClr val="dk1"/>
              </a:buClr>
              <a:buSzPts val="2400"/>
              <a:buNone/>
            </a:pPr>
            <a:r>
              <a:rPr lang="es-AR" b="1">
                <a:latin typeface="Arial"/>
                <a:ea typeface="Arial"/>
                <a:cs typeface="Arial"/>
                <a:sym typeface="Arial"/>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0"/>
                  </a:ext>
                </a:extLst>
              </a:rPr>
              <a:t>Trabajo Final</a:t>
            </a:r>
            <a:r>
              <a:rPr lang="es-AR" b="1">
                <a:latin typeface="Arial"/>
                <a:ea typeface="Arial"/>
                <a:cs typeface="Arial"/>
                <a:sym typeface="Arial"/>
              </a:rPr>
              <a:t> - CEIA, FIUBA</a:t>
            </a:r>
            <a:endParaRPr/>
          </a:p>
          <a:p>
            <a:pPr marL="0" lvl="0" indent="0" algn="ctr" rtl="0">
              <a:lnSpc>
                <a:spcPct val="100000"/>
              </a:lnSpc>
              <a:spcBef>
                <a:spcPts val="0"/>
              </a:spcBef>
              <a:spcAft>
                <a:spcPts val="0"/>
              </a:spcAft>
              <a:buClr>
                <a:schemeClr val="dk1"/>
              </a:buClr>
              <a:buSzPts val="2400"/>
              <a:buNone/>
            </a:pPr>
            <a:endParaRPr b="1">
              <a:latin typeface="Arial"/>
              <a:ea typeface="Arial"/>
              <a:cs typeface="Arial"/>
              <a:sym typeface="Arial"/>
            </a:endParaRPr>
          </a:p>
          <a:p>
            <a:pPr marL="0" lvl="0" indent="0" algn="ctr" rtl="0">
              <a:lnSpc>
                <a:spcPct val="100000"/>
              </a:lnSpc>
              <a:spcBef>
                <a:spcPts val="0"/>
              </a:spcBef>
              <a:spcAft>
                <a:spcPts val="0"/>
              </a:spcAft>
              <a:buClr>
                <a:schemeClr val="dk1"/>
              </a:buClr>
              <a:buSzPts val="2400"/>
              <a:buNone/>
            </a:pPr>
            <a:r>
              <a:rPr lang="es-AR" b="1">
                <a:latin typeface="Arial"/>
                <a:ea typeface="Arial"/>
                <a:cs typeface="Arial"/>
                <a:sym typeface="Arial"/>
              </a:rPr>
              <a:t>Autor:</a:t>
            </a:r>
            <a:r>
              <a:rPr lang="es-AR">
                <a:latin typeface="Arial"/>
                <a:ea typeface="Arial"/>
                <a:cs typeface="Arial"/>
                <a:sym typeface="Arial"/>
              </a:rPr>
              <a:t> Dr. Ing. Agr. Adrián Lapaz Olveira </a:t>
            </a:r>
            <a:endParaRPr/>
          </a:p>
          <a:p>
            <a:pPr marL="0" lvl="0" indent="0" algn="ctr" rtl="0">
              <a:lnSpc>
                <a:spcPct val="100000"/>
              </a:lnSpc>
              <a:spcBef>
                <a:spcPts val="0"/>
              </a:spcBef>
              <a:spcAft>
                <a:spcPts val="0"/>
              </a:spcAft>
              <a:buClr>
                <a:schemeClr val="dk1"/>
              </a:buClr>
              <a:buSzPts val="2400"/>
              <a:buNone/>
            </a:pPr>
            <a:r>
              <a:rPr lang="es-AR" b="1">
                <a:latin typeface="Arial"/>
                <a:ea typeface="Arial"/>
                <a:cs typeface="Arial"/>
                <a:sym typeface="Arial"/>
              </a:rPr>
              <a:t>Directora:</a:t>
            </a:r>
            <a:r>
              <a:rPr lang="es-AR">
                <a:latin typeface="Arial"/>
                <a:ea typeface="Arial"/>
                <a:cs typeface="Arial"/>
                <a:sym typeface="Arial"/>
              </a:rPr>
              <a:t> Esp. Lic. Maria Carina Roldán (FIUBA)</a:t>
            </a:r>
            <a:endParaRPr/>
          </a:p>
          <a:p>
            <a:pPr marL="0" lvl="0" indent="0" algn="ctr" rtl="0">
              <a:lnSpc>
                <a:spcPct val="100000"/>
              </a:lnSpc>
              <a:spcBef>
                <a:spcPts val="0"/>
              </a:spcBef>
              <a:spcAft>
                <a:spcPts val="0"/>
              </a:spcAft>
              <a:buClr>
                <a:schemeClr val="dk1"/>
              </a:buClr>
              <a:buSzPts val="2400"/>
              <a:buNone/>
            </a:pPr>
            <a:r>
              <a:rPr lang="es-AR" b="1">
                <a:latin typeface="Arial"/>
                <a:ea typeface="Arial"/>
                <a:cs typeface="Arial"/>
                <a:sym typeface="Arial"/>
              </a:rPr>
              <a:t>Co-directora:</a:t>
            </a:r>
            <a:r>
              <a:rPr lang="es-AR">
                <a:latin typeface="Arial"/>
                <a:ea typeface="Arial"/>
                <a:cs typeface="Arial"/>
                <a:sym typeface="Arial"/>
              </a:rPr>
              <a:t> Esp. Ing. Ariadna Garmendia (FIUBA) </a:t>
            </a:r>
            <a:endParaRPr/>
          </a:p>
        </p:txBody>
      </p:sp>
      <p:pic>
        <p:nvPicPr>
          <p:cNvPr id="91" name="Google Shape;91;p1" descr="Logotipo&#10;&#10;El contenido generado por IA puede ser incorrecto."/>
          <p:cNvPicPr preferRelativeResize="0"/>
          <p:nvPr/>
        </p:nvPicPr>
        <p:blipFill rotWithShape="1">
          <a:blip r:embed="rId3">
            <a:alphaModFix/>
          </a:blip>
          <a:srcRect/>
          <a:stretch/>
        </p:blipFill>
        <p:spPr>
          <a:xfrm>
            <a:off x="0" y="0"/>
            <a:ext cx="2438611" cy="80779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10"/>
          <p:cNvSpPr txBox="1">
            <a:spLocks noGrp="1"/>
          </p:cNvSpPr>
          <p:nvPr>
            <p:ph type="title"/>
          </p:nvPr>
        </p:nvSpPr>
        <p:spPr>
          <a:xfrm>
            <a:off x="838200" y="365129"/>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Arial"/>
              <a:buNone/>
            </a:pPr>
            <a:r>
              <a:rPr lang="es-AR" sz="4000">
                <a:latin typeface="Arial"/>
                <a:ea typeface="Arial"/>
                <a:cs typeface="Arial"/>
                <a:sym typeface="Arial"/>
              </a:rPr>
              <a:t>Flujo de trabajo simplificado</a:t>
            </a:r>
            <a:endParaRPr/>
          </a:p>
        </p:txBody>
      </p:sp>
      <p:pic>
        <p:nvPicPr>
          <p:cNvPr id="187" name="Google Shape;187;p10" descr="Diagrama&#10;&#10;El contenido generado por IA puede ser incorrecto."/>
          <p:cNvPicPr preferRelativeResize="0">
            <a:picLocks noGrp="1"/>
          </p:cNvPicPr>
          <p:nvPr>
            <p:ph type="body" idx="1"/>
          </p:nvPr>
        </p:nvPicPr>
        <p:blipFill rotWithShape="1">
          <a:blip r:embed="rId3">
            <a:alphaModFix/>
          </a:blip>
          <a:srcRect/>
          <a:stretch/>
        </p:blipFill>
        <p:spPr>
          <a:xfrm>
            <a:off x="2818879" y="1825625"/>
            <a:ext cx="6554245" cy="4351338"/>
          </a:xfrm>
          <a:prstGeom prst="rect">
            <a:avLst/>
          </a:prstGeom>
          <a:noFill/>
          <a:ln>
            <a:noFill/>
          </a:ln>
        </p:spPr>
      </p:pic>
      <p:sp>
        <p:nvSpPr>
          <p:cNvPr id="188" name="Google Shape;188;p10"/>
          <p:cNvSpPr txBox="1">
            <a:spLocks noGrp="1"/>
          </p:cNvSpPr>
          <p:nvPr>
            <p:ph type="sldNum" idx="12"/>
          </p:nvPr>
        </p:nvSpPr>
        <p:spPr>
          <a:xfrm>
            <a:off x="8610600" y="6356356"/>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s-AR"/>
              <a:t>10</a:t>
            </a:fld>
            <a:endParaRPr/>
          </a:p>
        </p:txBody>
      </p:sp>
      <p:pic>
        <p:nvPicPr>
          <p:cNvPr id="189" name="Google Shape;189;p10" descr="Logotipo&#10;&#10;El contenido generado por IA puede ser incorrecto."/>
          <p:cNvPicPr preferRelativeResize="0"/>
          <p:nvPr/>
        </p:nvPicPr>
        <p:blipFill rotWithShape="1">
          <a:blip r:embed="rId4">
            <a:alphaModFix/>
          </a:blip>
          <a:srcRect/>
          <a:stretch/>
        </p:blipFill>
        <p:spPr>
          <a:xfrm>
            <a:off x="0" y="6252210"/>
            <a:ext cx="1828800" cy="60579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11"/>
          <p:cNvSpPr txBox="1">
            <a:spLocks noGrp="1"/>
          </p:cNvSpPr>
          <p:nvPr>
            <p:ph type="title"/>
          </p:nvPr>
        </p:nvSpPr>
        <p:spPr>
          <a:xfrm>
            <a:off x="838200" y="365129"/>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Arial"/>
              <a:buNone/>
            </a:pPr>
            <a:r>
              <a:rPr lang="es-AR" sz="4000">
                <a:latin typeface="Arial"/>
                <a:ea typeface="Arial"/>
                <a:cs typeface="Arial"/>
                <a:sym typeface="Arial"/>
              </a:rPr>
              <a:t>Solución propuesta: metodología híbrida</a:t>
            </a:r>
            <a:endParaRPr/>
          </a:p>
        </p:txBody>
      </p:sp>
      <p:sp>
        <p:nvSpPr>
          <p:cNvPr id="195" name="Google Shape;195;p1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594" lvl="0" indent="-228594" algn="l" rtl="0">
              <a:lnSpc>
                <a:spcPct val="90000"/>
              </a:lnSpc>
              <a:spcBef>
                <a:spcPts val="0"/>
              </a:spcBef>
              <a:spcAft>
                <a:spcPts val="0"/>
              </a:spcAft>
              <a:buClr>
                <a:schemeClr val="dk1"/>
              </a:buClr>
              <a:buSzPts val="2000"/>
              <a:buFont typeface="Noto Sans Symbols"/>
              <a:buChar char="⮚"/>
            </a:pPr>
            <a:r>
              <a:rPr lang="es-AR" sz="2000">
                <a:latin typeface="Arial"/>
                <a:ea typeface="Arial"/>
                <a:cs typeface="Arial"/>
                <a:sym typeface="Arial"/>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34"/>
                  </a:ext>
                </a:extLst>
              </a:rPr>
              <a:t>Alcance del proyecto</a:t>
            </a:r>
            <a:endParaRPr>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35"/>
                </a:ext>
              </a:extLst>
            </a:endParaRPr>
          </a:p>
          <a:p>
            <a:pPr marL="685783" lvl="1" indent="-228594" algn="l" rtl="0">
              <a:lnSpc>
                <a:spcPct val="90000"/>
              </a:lnSpc>
              <a:spcBef>
                <a:spcPts val="500"/>
              </a:spcBef>
              <a:spcAft>
                <a:spcPts val="0"/>
              </a:spcAft>
              <a:buClr>
                <a:schemeClr val="dk1"/>
              </a:buClr>
              <a:buSzPts val="2000"/>
              <a:buChar char="•"/>
            </a:pPr>
            <a:r>
              <a:rPr lang="es-AR" sz="2000">
                <a:latin typeface="Arial"/>
                <a:ea typeface="Arial"/>
                <a:cs typeface="Arial"/>
                <a:sym typeface="Arial"/>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36"/>
                  </a:ext>
                </a:extLst>
              </a:rPr>
              <a:t>Incluye: datos cebada ambev (2023-24), desarrollo modelo híbrido, análisis NDVI.</a:t>
            </a:r>
            <a:endParaRPr>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37"/>
                </a:ext>
              </a:extLst>
            </a:endParaRPr>
          </a:p>
          <a:p>
            <a:pPr marL="685783" lvl="1" indent="-228594" algn="l" rtl="0">
              <a:lnSpc>
                <a:spcPct val="90000"/>
              </a:lnSpc>
              <a:spcBef>
                <a:spcPts val="500"/>
              </a:spcBef>
              <a:spcAft>
                <a:spcPts val="0"/>
              </a:spcAft>
              <a:buClr>
                <a:schemeClr val="dk1"/>
              </a:buClr>
              <a:buSzPts val="2000"/>
              <a:buChar char="•"/>
            </a:pPr>
            <a:r>
              <a:rPr lang="es-AR" sz="2000">
                <a:latin typeface="Arial"/>
                <a:ea typeface="Arial"/>
                <a:cs typeface="Arial"/>
                <a:sym typeface="Arial"/>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38"/>
                  </a:ext>
                </a:extLst>
              </a:rPr>
              <a:t>No incluye: datos 2025, mediciones directas de biomasa (pero se podrían correlacionar después). </a:t>
            </a:r>
            <a:endParaRPr>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39"/>
                </a:ext>
              </a:extLst>
            </a:endParaRPr>
          </a:p>
          <a:p>
            <a:pPr marL="0" lvl="0" indent="0" algn="l" rtl="0">
              <a:lnSpc>
                <a:spcPct val="90000"/>
              </a:lnSpc>
              <a:spcBef>
                <a:spcPts val="1000"/>
              </a:spcBef>
              <a:spcAft>
                <a:spcPts val="0"/>
              </a:spcAft>
              <a:buClr>
                <a:schemeClr val="dk1"/>
              </a:buClr>
              <a:buSzPts val="2000"/>
              <a:buNone/>
            </a:pPr>
            <a:endParaRPr sz="2000">
              <a:latin typeface="Arial"/>
              <a:ea typeface="Arial"/>
              <a:cs typeface="Arial"/>
              <a:sym typeface="Arial"/>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40"/>
                </a:ext>
              </a:extLst>
            </a:endParaRPr>
          </a:p>
          <a:p>
            <a:pPr marL="228594" lvl="0" indent="-228594" algn="l" rtl="0">
              <a:lnSpc>
                <a:spcPct val="90000"/>
              </a:lnSpc>
              <a:spcBef>
                <a:spcPts val="1000"/>
              </a:spcBef>
              <a:spcAft>
                <a:spcPts val="0"/>
              </a:spcAft>
              <a:buClr>
                <a:schemeClr val="dk1"/>
              </a:buClr>
              <a:buSzPts val="2000"/>
              <a:buFont typeface="Noto Sans Symbols"/>
              <a:buChar char="⮚"/>
            </a:pPr>
            <a:r>
              <a:rPr lang="es-AR" sz="2000">
                <a:latin typeface="Arial"/>
                <a:ea typeface="Arial"/>
                <a:cs typeface="Arial"/>
                <a:sym typeface="Arial"/>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41"/>
                  </a:ext>
                </a:extLst>
              </a:rPr>
              <a:t>Entregables clave: </a:t>
            </a:r>
            <a:endParaRPr>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42"/>
                </a:ext>
              </a:extLst>
            </a:endParaRPr>
          </a:p>
          <a:p>
            <a:pPr marL="685783" lvl="1" indent="-228594" algn="l" rtl="0">
              <a:lnSpc>
                <a:spcPct val="90000"/>
              </a:lnSpc>
              <a:spcBef>
                <a:spcPts val="500"/>
              </a:spcBef>
              <a:spcAft>
                <a:spcPts val="0"/>
              </a:spcAft>
              <a:buClr>
                <a:schemeClr val="dk1"/>
              </a:buClr>
              <a:buSzPts val="2000"/>
              <a:buChar char="•"/>
            </a:pPr>
            <a:r>
              <a:rPr lang="es-AR" sz="2000">
                <a:latin typeface="Arial"/>
                <a:ea typeface="Arial"/>
                <a:cs typeface="Arial"/>
                <a:sym typeface="Arial"/>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43"/>
                  </a:ext>
                </a:extLst>
              </a:rPr>
              <a:t>Código fuente (Python).</a:t>
            </a:r>
            <a:endParaRPr>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44"/>
                </a:ext>
              </a:extLst>
            </a:endParaRPr>
          </a:p>
          <a:p>
            <a:pPr marL="685783" lvl="1" indent="-228594" algn="l" rtl="0">
              <a:lnSpc>
                <a:spcPct val="90000"/>
              </a:lnSpc>
              <a:spcBef>
                <a:spcPts val="500"/>
              </a:spcBef>
              <a:spcAft>
                <a:spcPts val="0"/>
              </a:spcAft>
              <a:buClr>
                <a:schemeClr val="dk1"/>
              </a:buClr>
              <a:buSzPts val="2000"/>
              <a:buChar char="•"/>
            </a:pPr>
            <a:r>
              <a:rPr lang="es-AR" sz="2000">
                <a:latin typeface="Arial"/>
                <a:ea typeface="Arial"/>
                <a:cs typeface="Arial"/>
                <a:sym typeface="Arial"/>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45"/>
                  </a:ext>
                </a:extLst>
              </a:rPr>
              <a:t>Modelo entrenado (estructura y pesos).</a:t>
            </a:r>
            <a:endParaRPr>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46"/>
                </a:ext>
              </a:extLst>
            </a:endParaRPr>
          </a:p>
          <a:p>
            <a:pPr marL="685783" lvl="1" indent="-228594" algn="l" rtl="0">
              <a:lnSpc>
                <a:spcPct val="90000"/>
              </a:lnSpc>
              <a:spcBef>
                <a:spcPts val="500"/>
              </a:spcBef>
              <a:spcAft>
                <a:spcPts val="0"/>
              </a:spcAft>
              <a:buClr>
                <a:schemeClr val="dk1"/>
              </a:buClr>
              <a:buSzPts val="2000"/>
              <a:buChar char="•"/>
            </a:pPr>
            <a:r>
              <a:rPr lang="es-AR" sz="2000">
                <a:latin typeface="Arial"/>
                <a:ea typeface="Arial"/>
                <a:cs typeface="Arial"/>
                <a:sym typeface="Arial"/>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47"/>
                  </a:ext>
                </a:extLst>
              </a:rPr>
              <a:t>Manual de usuario / guía técnica.</a:t>
            </a:r>
            <a:endParaRPr>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48"/>
                </a:ext>
              </a:extLst>
            </a:endParaRPr>
          </a:p>
          <a:p>
            <a:pPr marL="685783" lvl="1" indent="-228594" algn="l" rtl="0">
              <a:lnSpc>
                <a:spcPct val="90000"/>
              </a:lnSpc>
              <a:spcBef>
                <a:spcPts val="500"/>
              </a:spcBef>
              <a:spcAft>
                <a:spcPts val="0"/>
              </a:spcAft>
              <a:buClr>
                <a:schemeClr val="dk1"/>
              </a:buClr>
              <a:buSzPts val="2000"/>
              <a:buChar char="•"/>
            </a:pPr>
            <a:r>
              <a:rPr lang="es-AR" sz="2000">
                <a:latin typeface="Arial"/>
                <a:ea typeface="Arial"/>
                <a:cs typeface="Arial"/>
                <a:sym typeface="Arial"/>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49"/>
                  </a:ext>
                </a:extLst>
              </a:rPr>
              <a:t>Memoria del trabajo final.</a:t>
            </a:r>
            <a:endParaRPr>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50"/>
                </a:ext>
              </a:extLst>
            </a:endParaRPr>
          </a:p>
          <a:p>
            <a:pPr marL="685783" lvl="1" indent="-228594" algn="l" rtl="0">
              <a:lnSpc>
                <a:spcPct val="90000"/>
              </a:lnSpc>
              <a:spcBef>
                <a:spcPts val="500"/>
              </a:spcBef>
              <a:spcAft>
                <a:spcPts val="0"/>
              </a:spcAft>
              <a:buClr>
                <a:schemeClr val="dk1"/>
              </a:buClr>
              <a:buSzPts val="2000"/>
              <a:buChar char="•"/>
            </a:pPr>
            <a:r>
              <a:rPr lang="es-AR" sz="2000">
                <a:latin typeface="Arial"/>
                <a:ea typeface="Arial"/>
                <a:cs typeface="Arial"/>
                <a:sym typeface="Arial"/>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51"/>
                  </a:ext>
                </a:extLst>
              </a:rPr>
              <a:t>Artículo científico para publicación.</a:t>
            </a:r>
            <a:endParaRPr sz="2000"/>
          </a:p>
        </p:txBody>
      </p:sp>
      <p:sp>
        <p:nvSpPr>
          <p:cNvPr id="196" name="Google Shape;196;p11"/>
          <p:cNvSpPr txBox="1">
            <a:spLocks noGrp="1"/>
          </p:cNvSpPr>
          <p:nvPr>
            <p:ph type="sldNum" idx="12"/>
          </p:nvPr>
        </p:nvSpPr>
        <p:spPr>
          <a:xfrm>
            <a:off x="8610600" y="6356356"/>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s-AR"/>
              <a:t>11</a:t>
            </a:fld>
            <a:endParaRPr/>
          </a:p>
        </p:txBody>
      </p:sp>
      <p:pic>
        <p:nvPicPr>
          <p:cNvPr id="197" name="Google Shape;197;p11" descr="Logotipo&#10;&#10;El contenido generado por IA puede ser incorrecto."/>
          <p:cNvPicPr preferRelativeResize="0"/>
          <p:nvPr/>
        </p:nvPicPr>
        <p:blipFill rotWithShape="1">
          <a:blip r:embed="rId3">
            <a:alphaModFix/>
          </a:blip>
          <a:srcRect/>
          <a:stretch/>
        </p:blipFill>
        <p:spPr>
          <a:xfrm>
            <a:off x="0" y="6252210"/>
            <a:ext cx="1828800" cy="60579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12"/>
          <p:cNvSpPr txBox="1">
            <a:spLocks noGrp="1"/>
          </p:cNvSpPr>
          <p:nvPr>
            <p:ph type="title"/>
          </p:nvPr>
        </p:nvSpPr>
        <p:spPr>
          <a:xfrm>
            <a:off x="838200" y="365129"/>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Arial"/>
              <a:buNone/>
            </a:pPr>
            <a:r>
              <a:rPr lang="es-AR" sz="4000">
                <a:latin typeface="Arial"/>
                <a:ea typeface="Arial"/>
                <a:cs typeface="Arial"/>
                <a:sym typeface="Arial"/>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52"/>
                  </a:ext>
                </a:extLst>
              </a:rPr>
              <a:t>Planificación y cronograma</a:t>
            </a:r>
            <a:endParaRPr/>
          </a:p>
        </p:txBody>
      </p:sp>
      <p:sp>
        <p:nvSpPr>
          <p:cNvPr id="203" name="Google Shape;203;p12"/>
          <p:cNvSpPr txBox="1">
            <a:spLocks noGrp="1"/>
          </p:cNvSpPr>
          <p:nvPr>
            <p:ph type="sldNum" idx="12"/>
          </p:nvPr>
        </p:nvSpPr>
        <p:spPr>
          <a:xfrm>
            <a:off x="8610600" y="6356356"/>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s-AR"/>
              <a:t>12</a:t>
            </a:fld>
            <a:endParaRPr/>
          </a:p>
        </p:txBody>
      </p:sp>
      <p:sp>
        <p:nvSpPr>
          <p:cNvPr id="204" name="Google Shape;204;p12"/>
          <p:cNvSpPr txBox="1">
            <a:spLocks noGrp="1"/>
          </p:cNvSpPr>
          <p:nvPr>
            <p:ph type="body" idx="1"/>
          </p:nvPr>
        </p:nvSpPr>
        <p:spPr>
          <a:xfrm>
            <a:off x="838201" y="1825625"/>
            <a:ext cx="4523260" cy="4351338"/>
          </a:xfrm>
          <a:prstGeom prst="rect">
            <a:avLst/>
          </a:prstGeom>
          <a:noFill/>
          <a:ln>
            <a:noFill/>
          </a:ln>
        </p:spPr>
        <p:txBody>
          <a:bodyPr spcFirstLastPara="1" wrap="square" lIns="91425" tIns="45700" rIns="91425" bIns="45700" anchor="t" anchorCtr="0">
            <a:normAutofit/>
          </a:bodyPr>
          <a:lstStyle/>
          <a:p>
            <a:pPr marL="228594" lvl="0" indent="-228594" algn="l" rtl="0">
              <a:lnSpc>
                <a:spcPct val="90000"/>
              </a:lnSpc>
              <a:spcBef>
                <a:spcPts val="0"/>
              </a:spcBef>
              <a:spcAft>
                <a:spcPts val="0"/>
              </a:spcAft>
              <a:buClr>
                <a:schemeClr val="dk1"/>
              </a:buClr>
              <a:buSzPts val="2000"/>
              <a:buFont typeface="Noto Sans Symbols"/>
              <a:buChar char="⮚"/>
            </a:pPr>
            <a:r>
              <a:rPr lang="es-AR" sz="2000">
                <a:latin typeface="Arial"/>
                <a:ea typeface="Arial"/>
                <a:cs typeface="Arial"/>
                <a:sym typeface="Arial"/>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53"/>
                  </a:ext>
                </a:extLst>
              </a:rPr>
              <a:t>Duración total: 6 meses (marzo - agosto 2025).</a:t>
            </a:r>
            <a:endParaRPr>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54"/>
                </a:ext>
              </a:extLst>
            </a:endParaRPr>
          </a:p>
          <a:p>
            <a:pPr marL="228594" lvl="0" indent="-228594" algn="l" rtl="0">
              <a:lnSpc>
                <a:spcPct val="90000"/>
              </a:lnSpc>
              <a:spcBef>
                <a:spcPts val="1000"/>
              </a:spcBef>
              <a:spcAft>
                <a:spcPts val="0"/>
              </a:spcAft>
              <a:buClr>
                <a:schemeClr val="dk1"/>
              </a:buClr>
              <a:buSzPts val="2000"/>
              <a:buFont typeface="Noto Sans Symbols"/>
              <a:buChar char="⮚"/>
            </a:pPr>
            <a:r>
              <a:rPr lang="es-AR" sz="2000">
                <a:latin typeface="Arial"/>
                <a:ea typeface="Arial"/>
                <a:cs typeface="Arial"/>
                <a:sym typeface="Arial"/>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55"/>
                  </a:ext>
                </a:extLst>
              </a:rPr>
              <a:t>Esfuerzo estimado: 650 horas.</a:t>
            </a:r>
            <a:endParaRPr>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56"/>
                </a:ext>
              </a:extLst>
            </a:endParaRPr>
          </a:p>
          <a:p>
            <a:pPr marL="228594" lvl="0" indent="-228594" algn="l" rtl="0">
              <a:lnSpc>
                <a:spcPct val="90000"/>
              </a:lnSpc>
              <a:spcBef>
                <a:spcPts val="1000"/>
              </a:spcBef>
              <a:spcAft>
                <a:spcPts val="0"/>
              </a:spcAft>
              <a:buClr>
                <a:schemeClr val="dk1"/>
              </a:buClr>
              <a:buSzPts val="2000"/>
              <a:buFont typeface="Noto Sans Symbols"/>
              <a:buChar char="⮚"/>
            </a:pPr>
            <a:r>
              <a:rPr lang="es-AR" sz="2000">
                <a:latin typeface="Arial"/>
                <a:ea typeface="Arial"/>
                <a:cs typeface="Arial"/>
                <a:sym typeface="Arial"/>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57"/>
                  </a:ext>
                </a:extLst>
              </a:rPr>
              <a:t>Fases principales (Gantt):</a:t>
            </a:r>
            <a:endParaRPr>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58"/>
                </a:ext>
              </a:extLst>
            </a:endParaRPr>
          </a:p>
          <a:p>
            <a:pPr marL="685783" lvl="1" indent="-228594" algn="l" rtl="0">
              <a:lnSpc>
                <a:spcPct val="90000"/>
              </a:lnSpc>
              <a:spcBef>
                <a:spcPts val="500"/>
              </a:spcBef>
              <a:spcAft>
                <a:spcPts val="0"/>
              </a:spcAft>
              <a:buClr>
                <a:schemeClr val="dk1"/>
              </a:buClr>
              <a:buSzPts val="2000"/>
              <a:buChar char="•"/>
            </a:pPr>
            <a:r>
              <a:rPr lang="es-AR" sz="2000">
                <a:latin typeface="Arial"/>
                <a:ea typeface="Arial"/>
                <a:cs typeface="Arial"/>
                <a:sym typeface="Arial"/>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59"/>
                  </a:ext>
                </a:extLst>
              </a:rPr>
              <a:t>Organización (mar-abr)</a:t>
            </a:r>
            <a:endParaRPr>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60"/>
                </a:ext>
              </a:extLst>
            </a:endParaRPr>
          </a:p>
          <a:p>
            <a:pPr marL="685783" lvl="1" indent="-228594" algn="l" rtl="0">
              <a:lnSpc>
                <a:spcPct val="90000"/>
              </a:lnSpc>
              <a:spcBef>
                <a:spcPts val="500"/>
              </a:spcBef>
              <a:spcAft>
                <a:spcPts val="0"/>
              </a:spcAft>
              <a:buClr>
                <a:schemeClr val="dk1"/>
              </a:buClr>
              <a:buSzPts val="2000"/>
              <a:buChar char="•"/>
            </a:pPr>
            <a:r>
              <a:rPr lang="es-AR" sz="2000">
                <a:latin typeface="Arial"/>
                <a:ea typeface="Arial"/>
                <a:cs typeface="Arial"/>
                <a:sym typeface="Arial"/>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61"/>
                  </a:ext>
                </a:extLst>
              </a:rPr>
              <a:t>Ejecución (abr-jul): adquisición datos, modelado bayesiano, modelado ann, evaluación, interfaz.</a:t>
            </a:r>
            <a:endParaRPr>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62"/>
                </a:ext>
              </a:extLst>
            </a:endParaRPr>
          </a:p>
          <a:p>
            <a:pPr marL="685783" lvl="1" indent="-228594" algn="l" rtl="0">
              <a:lnSpc>
                <a:spcPct val="90000"/>
              </a:lnSpc>
              <a:spcBef>
                <a:spcPts val="500"/>
              </a:spcBef>
              <a:spcAft>
                <a:spcPts val="0"/>
              </a:spcAft>
              <a:buClr>
                <a:schemeClr val="dk1"/>
              </a:buClr>
              <a:buSzPts val="2000"/>
              <a:buChar char="•"/>
            </a:pPr>
            <a:r>
              <a:rPr lang="es-AR" sz="2000">
                <a:latin typeface="Arial"/>
                <a:ea typeface="Arial"/>
                <a:cs typeface="Arial"/>
                <a:sym typeface="Arial"/>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63"/>
                  </a:ext>
                </a:extLst>
              </a:rPr>
              <a:t>Finalización (jul-ago): redacción memoria, artículo, defensa.</a:t>
            </a:r>
            <a:endParaRPr>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64"/>
                </a:ext>
              </a:extLst>
            </a:endParaRPr>
          </a:p>
          <a:p>
            <a:pPr marL="228594" lvl="0" indent="-228594" algn="l" rtl="0">
              <a:lnSpc>
                <a:spcPct val="90000"/>
              </a:lnSpc>
              <a:spcBef>
                <a:spcPts val="1000"/>
              </a:spcBef>
              <a:spcAft>
                <a:spcPts val="0"/>
              </a:spcAft>
              <a:buClr>
                <a:schemeClr val="dk1"/>
              </a:buClr>
              <a:buSzPts val="2000"/>
              <a:buFont typeface="Noto Sans Symbols"/>
              <a:buChar char="⮚"/>
            </a:pPr>
            <a:r>
              <a:rPr lang="es-AR" sz="2000">
                <a:latin typeface="Arial"/>
                <a:ea typeface="Arial"/>
                <a:cs typeface="Arial"/>
                <a:sym typeface="Arial"/>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65"/>
                  </a:ext>
                </a:extLst>
              </a:rPr>
              <a:t>Hito clave: defensa pública en agosto 2025.</a:t>
            </a:r>
            <a:endParaRPr/>
          </a:p>
        </p:txBody>
      </p:sp>
      <p:pic>
        <p:nvPicPr>
          <p:cNvPr id="205" name="Google Shape;205;p12"/>
          <p:cNvPicPr preferRelativeResize="0"/>
          <p:nvPr/>
        </p:nvPicPr>
        <p:blipFill rotWithShape="1">
          <a:blip r:embed="rId3">
            <a:alphaModFix/>
          </a:blip>
          <a:srcRect/>
          <a:stretch/>
        </p:blipFill>
        <p:spPr>
          <a:xfrm>
            <a:off x="5361462" y="1511810"/>
            <a:ext cx="5884296" cy="4981063"/>
          </a:xfrm>
          <a:prstGeom prst="rect">
            <a:avLst/>
          </a:prstGeom>
          <a:noFill/>
          <a:ln>
            <a:noFill/>
          </a:ln>
        </p:spPr>
      </p:pic>
      <p:pic>
        <p:nvPicPr>
          <p:cNvPr id="206" name="Google Shape;206;p12" descr="Logotipo&#10;&#10;El contenido generado por IA puede ser incorrecto."/>
          <p:cNvPicPr preferRelativeResize="0"/>
          <p:nvPr/>
        </p:nvPicPr>
        <p:blipFill rotWithShape="1">
          <a:blip r:embed="rId4">
            <a:alphaModFix/>
          </a:blip>
          <a:srcRect/>
          <a:stretch/>
        </p:blipFill>
        <p:spPr>
          <a:xfrm>
            <a:off x="0" y="6252210"/>
            <a:ext cx="1828800" cy="60579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13"/>
          <p:cNvSpPr txBox="1">
            <a:spLocks noGrp="1"/>
          </p:cNvSpPr>
          <p:nvPr>
            <p:ph type="title"/>
          </p:nvPr>
        </p:nvSpPr>
        <p:spPr>
          <a:xfrm>
            <a:off x="838200" y="365129"/>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Arial"/>
              <a:buNone/>
            </a:pPr>
            <a:r>
              <a:rPr lang="es-AR" sz="4000">
                <a:latin typeface="Arial"/>
                <a:ea typeface="Arial"/>
                <a:cs typeface="Arial"/>
                <a:sym typeface="Arial"/>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66"/>
                  </a:ext>
                </a:extLst>
              </a:rPr>
              <a:t>Gestión de riesgos y calidad</a:t>
            </a:r>
            <a:endParaRPr/>
          </a:p>
        </p:txBody>
      </p:sp>
      <p:sp>
        <p:nvSpPr>
          <p:cNvPr id="212" name="Google Shape;212;p1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594" lvl="0" indent="-228594" algn="l" rtl="0">
              <a:lnSpc>
                <a:spcPct val="90000"/>
              </a:lnSpc>
              <a:spcBef>
                <a:spcPts val="0"/>
              </a:spcBef>
              <a:spcAft>
                <a:spcPts val="0"/>
              </a:spcAft>
              <a:buClr>
                <a:schemeClr val="dk1"/>
              </a:buClr>
              <a:buSzPts val="2000"/>
              <a:buFont typeface="Noto Sans Symbols"/>
              <a:buChar char="⮚"/>
            </a:pPr>
            <a:r>
              <a:rPr lang="es-AR" sz="2000">
                <a:latin typeface="Arial"/>
                <a:ea typeface="Arial"/>
                <a:cs typeface="Arial"/>
                <a:sym typeface="Arial"/>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67"/>
                  </a:ext>
                </a:extLst>
              </a:rPr>
              <a:t>Riesgos principales (RPN &gt; 30 inicial)</a:t>
            </a:r>
            <a:endParaRPr>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68"/>
                </a:ext>
              </a:extLst>
            </a:endParaRPr>
          </a:p>
          <a:p>
            <a:pPr marL="685783" lvl="1" indent="-228594" algn="l" rtl="0">
              <a:lnSpc>
                <a:spcPct val="90000"/>
              </a:lnSpc>
              <a:spcBef>
                <a:spcPts val="500"/>
              </a:spcBef>
              <a:spcAft>
                <a:spcPts val="0"/>
              </a:spcAft>
              <a:buClr>
                <a:schemeClr val="dk1"/>
              </a:buClr>
              <a:buSzPts val="2000"/>
              <a:buChar char="•"/>
            </a:pPr>
            <a:r>
              <a:rPr lang="es-AR" sz="2000">
                <a:latin typeface="Arial"/>
                <a:ea typeface="Arial"/>
                <a:cs typeface="Arial"/>
                <a:sym typeface="Arial"/>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69"/>
                  </a:ext>
                </a:extLst>
              </a:rPr>
              <a:t>falta</a:t>
            </a:r>
            <a:r>
              <a:rPr lang="es-AR" sz="2000">
                <a:latin typeface="Arial"/>
                <a:ea typeface="Arial"/>
                <a:cs typeface="Arial"/>
                <a:sym typeface="Arial"/>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70"/>
                  </a:ext>
                </a:extLst>
              </a:rPr>
              <a:t> de imágenes sin nubes (RPN 63): mitigado con interpolación / otros satélites (R* 20).</a:t>
            </a:r>
            <a:endParaRPr>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71"/>
                </a:ext>
              </a:extLst>
            </a:endParaRPr>
          </a:p>
          <a:p>
            <a:pPr marL="685783" lvl="1" indent="-228594" algn="l" rtl="0">
              <a:lnSpc>
                <a:spcPct val="90000"/>
              </a:lnSpc>
              <a:spcBef>
                <a:spcPts val="500"/>
              </a:spcBef>
              <a:spcAft>
                <a:spcPts val="0"/>
              </a:spcAft>
              <a:buClr>
                <a:schemeClr val="dk1"/>
              </a:buClr>
              <a:buSzPts val="2000"/>
              <a:buChar char="•"/>
            </a:pPr>
            <a:r>
              <a:rPr lang="es-AR" sz="2000">
                <a:latin typeface="Arial"/>
                <a:ea typeface="Arial"/>
                <a:cs typeface="Arial"/>
                <a:sym typeface="Arial"/>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72"/>
                  </a:ext>
                </a:extLst>
              </a:rPr>
              <a:t>Sobreajuste modelo ANN (RPN 48): mitigado con regularización / validación cruzada (RPN* 15).</a:t>
            </a:r>
            <a:endParaRPr>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73"/>
                </a:ext>
              </a:extLst>
            </a:endParaRPr>
          </a:p>
          <a:p>
            <a:pPr marL="685783" lvl="1" indent="-228594" algn="l" rtl="0">
              <a:lnSpc>
                <a:spcPct val="90000"/>
              </a:lnSpc>
              <a:spcBef>
                <a:spcPts val="500"/>
              </a:spcBef>
              <a:spcAft>
                <a:spcPts val="0"/>
              </a:spcAft>
              <a:buClr>
                <a:schemeClr val="dk1"/>
              </a:buClr>
              <a:buSzPts val="2000"/>
              <a:buChar char="•"/>
            </a:pPr>
            <a:r>
              <a:rPr lang="es-AR" sz="2000">
                <a:latin typeface="Arial"/>
                <a:ea typeface="Arial"/>
                <a:cs typeface="Arial"/>
                <a:sym typeface="Arial"/>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74"/>
                  </a:ext>
                </a:extLst>
              </a:rPr>
              <a:t>re</a:t>
            </a:r>
            <a:r>
              <a:rPr lang="es-AR" sz="2000">
                <a:latin typeface="Arial"/>
                <a:ea typeface="Arial"/>
                <a:cs typeface="Arial"/>
                <a:sym typeface="Arial"/>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75"/>
                  </a:ext>
                </a:extLst>
              </a:rPr>
              <a:t>trasos en redacción (RPN 42): mitigado con planificación interna / </a:t>
            </a:r>
            <a:r>
              <a:rPr lang="es-AR" sz="2000">
                <a:latin typeface="Arial"/>
                <a:ea typeface="Arial"/>
                <a:cs typeface="Arial"/>
                <a:sym typeface="Arial"/>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76"/>
                  </a:ext>
                </a:extLst>
              </a:rPr>
              <a:t>control versiones </a:t>
            </a:r>
            <a:r>
              <a:rPr lang="es-AR" sz="2000">
                <a:latin typeface="Arial"/>
                <a:ea typeface="Arial"/>
                <a:cs typeface="Arial"/>
                <a:sym typeface="Arial"/>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77"/>
                  </a:ext>
                </a:extLst>
              </a:rPr>
              <a:t>(RPN* 12).</a:t>
            </a:r>
            <a:endParaRPr>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78"/>
                </a:ext>
              </a:extLst>
            </a:endParaRPr>
          </a:p>
          <a:p>
            <a:pPr marL="228594" lvl="0" indent="-228594" algn="l" rtl="0">
              <a:lnSpc>
                <a:spcPct val="90000"/>
              </a:lnSpc>
              <a:spcBef>
                <a:spcPts val="1000"/>
              </a:spcBef>
              <a:spcAft>
                <a:spcPts val="0"/>
              </a:spcAft>
              <a:buClr>
                <a:schemeClr val="dk1"/>
              </a:buClr>
              <a:buSzPts val="2000"/>
              <a:buFont typeface="Noto Sans Symbols"/>
              <a:buChar char="⮚"/>
            </a:pPr>
            <a:r>
              <a:rPr lang="es-AR" sz="2000">
                <a:latin typeface="Arial"/>
                <a:ea typeface="Arial"/>
                <a:cs typeface="Arial"/>
                <a:sym typeface="Arial"/>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79"/>
                  </a:ext>
                </a:extLst>
              </a:rPr>
              <a:t>Gestión de Calidad: </a:t>
            </a:r>
            <a:endParaRPr>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80"/>
                </a:ext>
              </a:extLst>
            </a:endParaRPr>
          </a:p>
          <a:p>
            <a:pPr marL="685783" lvl="1" indent="-228594" algn="l" rtl="0">
              <a:lnSpc>
                <a:spcPct val="90000"/>
              </a:lnSpc>
              <a:spcBef>
                <a:spcPts val="500"/>
              </a:spcBef>
              <a:spcAft>
                <a:spcPts val="0"/>
              </a:spcAft>
              <a:buClr>
                <a:schemeClr val="dk1"/>
              </a:buClr>
              <a:buSzPts val="2000"/>
              <a:buChar char="•"/>
            </a:pPr>
            <a:r>
              <a:rPr lang="es-AR" sz="2000">
                <a:latin typeface="Arial"/>
                <a:ea typeface="Arial"/>
                <a:cs typeface="Arial"/>
                <a:sym typeface="Arial"/>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81"/>
                  </a:ext>
                </a:extLst>
              </a:rPr>
              <a:t>Enfoque: asegurar cumplimiento de 10 requerimientos críticos (definidos en sec. 6).</a:t>
            </a:r>
            <a:endParaRPr>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82"/>
                </a:ext>
              </a:extLst>
            </a:endParaRPr>
          </a:p>
          <a:p>
            <a:pPr marL="685783" lvl="1" indent="-228594" algn="l" rtl="0">
              <a:lnSpc>
                <a:spcPct val="90000"/>
              </a:lnSpc>
              <a:spcBef>
                <a:spcPts val="500"/>
              </a:spcBef>
              <a:spcAft>
                <a:spcPts val="0"/>
              </a:spcAft>
              <a:buClr>
                <a:schemeClr val="dk1"/>
              </a:buClr>
              <a:buSzPts val="2000"/>
              <a:buChar char="•"/>
            </a:pPr>
            <a:r>
              <a:rPr lang="es-AR" sz="2000">
                <a:latin typeface="Arial"/>
                <a:ea typeface="Arial"/>
                <a:cs typeface="Arial"/>
                <a:sym typeface="Arial"/>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83"/>
                  </a:ext>
                </a:extLst>
              </a:rPr>
              <a:t>Método: actividades de verificación (pruebas internas, revisión código) y validación (con cliente/usuarios) para cada requerimiento clave.</a:t>
            </a:r>
            <a:endParaRPr sz="2000"/>
          </a:p>
        </p:txBody>
      </p:sp>
      <p:sp>
        <p:nvSpPr>
          <p:cNvPr id="213" name="Google Shape;213;p13"/>
          <p:cNvSpPr txBox="1">
            <a:spLocks noGrp="1"/>
          </p:cNvSpPr>
          <p:nvPr>
            <p:ph type="sldNum" idx="12"/>
          </p:nvPr>
        </p:nvSpPr>
        <p:spPr>
          <a:xfrm>
            <a:off x="8610600" y="6356356"/>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s-AR"/>
              <a:t>13</a:t>
            </a:fld>
            <a:endParaRPr/>
          </a:p>
        </p:txBody>
      </p:sp>
      <p:pic>
        <p:nvPicPr>
          <p:cNvPr id="214" name="Google Shape;214;p13" descr="Logotipo&#10;&#10;El contenido generado por IA puede ser incorrecto."/>
          <p:cNvPicPr preferRelativeResize="0"/>
          <p:nvPr/>
        </p:nvPicPr>
        <p:blipFill rotWithShape="1">
          <a:blip r:embed="rId3">
            <a:alphaModFix/>
          </a:blip>
          <a:srcRect/>
          <a:stretch/>
        </p:blipFill>
        <p:spPr>
          <a:xfrm>
            <a:off x="0" y="6252210"/>
            <a:ext cx="1828800" cy="60579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14"/>
          <p:cNvSpPr txBox="1">
            <a:spLocks noGrp="1"/>
          </p:cNvSpPr>
          <p:nvPr>
            <p:ph type="title"/>
          </p:nvPr>
        </p:nvSpPr>
        <p:spPr>
          <a:xfrm>
            <a:off x="838200" y="365129"/>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Arial"/>
              <a:buNone/>
            </a:pPr>
            <a:r>
              <a:rPr lang="es-AR" sz="4000">
                <a:latin typeface="Arial"/>
                <a:ea typeface="Arial"/>
                <a:cs typeface="Arial"/>
                <a:sym typeface="Arial"/>
              </a:rPr>
              <a:t>Equipo e </a:t>
            </a:r>
            <a:r>
              <a:rPr lang="es-AR" sz="4000">
                <a:latin typeface="Arial"/>
                <a:ea typeface="Arial"/>
                <a:cs typeface="Arial"/>
                <a:sym typeface="Arial"/>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84"/>
                  </a:ext>
                </a:extLst>
              </a:rPr>
              <a:t>interesados</a:t>
            </a:r>
            <a:r>
              <a:rPr lang="es-AR" sz="4000">
                <a:latin typeface="Arial"/>
                <a:ea typeface="Arial"/>
                <a:cs typeface="Arial"/>
                <a:sym typeface="Arial"/>
              </a:rPr>
              <a:t> clave</a:t>
            </a:r>
            <a:endParaRPr/>
          </a:p>
        </p:txBody>
      </p:sp>
      <p:sp>
        <p:nvSpPr>
          <p:cNvPr id="220" name="Google Shape;220;p14"/>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rmAutofit/>
          </a:bodyPr>
          <a:lstStyle/>
          <a:p>
            <a:pPr marL="228594" lvl="0" indent="-228594" algn="l" rtl="0">
              <a:lnSpc>
                <a:spcPct val="90000"/>
              </a:lnSpc>
              <a:spcBef>
                <a:spcPts val="0"/>
              </a:spcBef>
              <a:spcAft>
                <a:spcPts val="0"/>
              </a:spcAft>
              <a:buClr>
                <a:schemeClr val="dk1"/>
              </a:buClr>
              <a:buSzPts val="2000"/>
              <a:buChar char="•"/>
            </a:pPr>
            <a:r>
              <a:rPr lang="es-AR" sz="2000">
                <a:latin typeface="Arial"/>
                <a:ea typeface="Arial"/>
                <a:cs typeface="Arial"/>
                <a:sym typeface="Arial"/>
              </a:rPr>
              <a:t>Responsable (alumno): Dr. Ing. Agr. Adrián Lapaz Olveira (FIUBA).</a:t>
            </a:r>
            <a:endParaRPr/>
          </a:p>
          <a:p>
            <a:pPr marL="228594" lvl="0" indent="-228594" algn="l" rtl="0">
              <a:lnSpc>
                <a:spcPct val="90000"/>
              </a:lnSpc>
              <a:spcBef>
                <a:spcPts val="1000"/>
              </a:spcBef>
              <a:spcAft>
                <a:spcPts val="0"/>
              </a:spcAft>
              <a:buClr>
                <a:schemeClr val="dk1"/>
              </a:buClr>
              <a:buSzPts val="2000"/>
              <a:buChar char="•"/>
            </a:pPr>
            <a:r>
              <a:rPr lang="es-AR" sz="2000">
                <a:latin typeface="Arial"/>
                <a:ea typeface="Arial"/>
                <a:cs typeface="Arial"/>
                <a:sym typeface="Arial"/>
              </a:rPr>
              <a:t>Cliente / impulsor: Ph.D. Ing. Agr. Andrés Berger (INIA). </a:t>
            </a:r>
            <a:endParaRPr/>
          </a:p>
          <a:p>
            <a:pPr marL="228594" lvl="0" indent="-228594" algn="l" rtl="0">
              <a:lnSpc>
                <a:spcPct val="90000"/>
              </a:lnSpc>
              <a:spcBef>
                <a:spcPts val="1000"/>
              </a:spcBef>
              <a:spcAft>
                <a:spcPts val="0"/>
              </a:spcAft>
              <a:buClr>
                <a:schemeClr val="dk1"/>
              </a:buClr>
              <a:buSzPts val="2000"/>
              <a:buChar char="•"/>
            </a:pPr>
            <a:r>
              <a:rPr lang="es-AR" sz="2000">
                <a:latin typeface="Arial"/>
                <a:ea typeface="Arial"/>
                <a:cs typeface="Arial"/>
                <a:sym typeface="Arial"/>
              </a:rPr>
              <a:t>Orientadores (FIUBA): Esp. Lic. M. Carina Roldán, Esp. Ing. Ariadna Garmendia.</a:t>
            </a:r>
            <a:endParaRPr/>
          </a:p>
          <a:p>
            <a:pPr marL="228594" lvl="0" indent="-228594" algn="l" rtl="0">
              <a:lnSpc>
                <a:spcPct val="90000"/>
              </a:lnSpc>
              <a:spcBef>
                <a:spcPts val="1000"/>
              </a:spcBef>
              <a:spcAft>
                <a:spcPts val="0"/>
              </a:spcAft>
              <a:buClr>
                <a:schemeClr val="dk1"/>
              </a:buClr>
              <a:buSzPts val="2000"/>
              <a:buChar char="•"/>
            </a:pPr>
            <a:r>
              <a:rPr lang="es-AR" sz="2000">
                <a:latin typeface="Arial"/>
                <a:ea typeface="Arial"/>
                <a:cs typeface="Arial"/>
                <a:sym typeface="Arial"/>
              </a:rPr>
              <a:t>Colaboradores técnicos (INIA): Dr. José Paruelo, Dr. Sebastián Mazzilli.</a:t>
            </a:r>
            <a:endParaRPr/>
          </a:p>
          <a:p>
            <a:pPr marL="228594" lvl="0" indent="-228594" algn="l" rtl="0">
              <a:lnSpc>
                <a:spcPct val="90000"/>
              </a:lnSpc>
              <a:spcBef>
                <a:spcPts val="1000"/>
              </a:spcBef>
              <a:spcAft>
                <a:spcPts val="0"/>
              </a:spcAft>
              <a:buClr>
                <a:schemeClr val="dk1"/>
              </a:buClr>
              <a:buSzPts val="2000"/>
              <a:buChar char="•"/>
            </a:pPr>
            <a:r>
              <a:rPr lang="es-AR" sz="2000">
                <a:latin typeface="Arial"/>
                <a:ea typeface="Arial"/>
                <a:cs typeface="Arial"/>
                <a:sym typeface="Arial"/>
              </a:rPr>
              <a:t>Organizaciones involucradas: FIUBA, INIA, AmBev, ANII.</a:t>
            </a:r>
            <a:endParaRPr/>
          </a:p>
          <a:p>
            <a:pPr marL="228594" lvl="0" indent="-228594" algn="l" rtl="0">
              <a:lnSpc>
                <a:spcPct val="90000"/>
              </a:lnSpc>
              <a:spcBef>
                <a:spcPts val="1000"/>
              </a:spcBef>
              <a:spcAft>
                <a:spcPts val="0"/>
              </a:spcAft>
              <a:buClr>
                <a:schemeClr val="dk1"/>
              </a:buClr>
              <a:buSzPts val="2000"/>
              <a:buChar char="•"/>
            </a:pPr>
            <a:r>
              <a:rPr lang="es-AR" sz="2000">
                <a:latin typeface="Arial"/>
                <a:ea typeface="Arial"/>
                <a:cs typeface="Arial"/>
                <a:sym typeface="Arial"/>
              </a:rPr>
              <a:t>Fortaleza: equipo multidisciplinario con experiencia complementaria (agronomía, IA, teledetección).</a:t>
            </a:r>
            <a:endParaRPr/>
          </a:p>
        </p:txBody>
      </p:sp>
      <p:sp>
        <p:nvSpPr>
          <p:cNvPr id="221" name="Google Shape;221;p14"/>
          <p:cNvSpPr txBox="1">
            <a:spLocks noGrp="1"/>
          </p:cNvSpPr>
          <p:nvPr>
            <p:ph type="sldNum" idx="12"/>
          </p:nvPr>
        </p:nvSpPr>
        <p:spPr>
          <a:xfrm>
            <a:off x="8610600" y="6356356"/>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s-AR"/>
              <a:t>14</a:t>
            </a:fld>
            <a:endParaRPr/>
          </a:p>
        </p:txBody>
      </p:sp>
      <p:pic>
        <p:nvPicPr>
          <p:cNvPr id="222" name="Google Shape;222;p14" descr="Logotipo&#10;&#10;El contenido generado por IA puede ser incorrecto."/>
          <p:cNvPicPr preferRelativeResize="0"/>
          <p:nvPr/>
        </p:nvPicPr>
        <p:blipFill rotWithShape="1">
          <a:blip r:embed="rId3">
            <a:alphaModFix/>
          </a:blip>
          <a:srcRect/>
          <a:stretch/>
        </p:blipFill>
        <p:spPr>
          <a:xfrm>
            <a:off x="0" y="6252210"/>
            <a:ext cx="1828800" cy="60579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15"/>
          <p:cNvSpPr txBox="1">
            <a:spLocks noGrp="1"/>
          </p:cNvSpPr>
          <p:nvPr>
            <p:ph type="title"/>
          </p:nvPr>
        </p:nvSpPr>
        <p:spPr>
          <a:xfrm>
            <a:off x="838200" y="365129"/>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Arial"/>
              <a:buNone/>
            </a:pPr>
            <a:r>
              <a:rPr lang="es-AR" sz="4000">
                <a:latin typeface="Arial"/>
                <a:ea typeface="Arial"/>
                <a:cs typeface="Arial"/>
                <a:sym typeface="Arial"/>
              </a:rPr>
              <a:t>Conclusiones e </a:t>
            </a:r>
            <a:r>
              <a:rPr lang="es-AR" sz="4000">
                <a:latin typeface="Arial"/>
                <a:ea typeface="Arial"/>
                <a:cs typeface="Arial"/>
                <a:sym typeface="Arial"/>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85"/>
                  </a:ext>
                </a:extLst>
              </a:rPr>
              <a:t>I</a:t>
            </a:r>
            <a:r>
              <a:rPr lang="es-AR" sz="4000">
                <a:latin typeface="Arial"/>
                <a:ea typeface="Arial"/>
                <a:cs typeface="Arial"/>
                <a:sym typeface="Arial"/>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86"/>
                  </a:ext>
                </a:extLst>
              </a:rPr>
              <a:t>mpacto</a:t>
            </a:r>
            <a:r>
              <a:rPr lang="es-AR" sz="4000">
                <a:latin typeface="Arial"/>
                <a:ea typeface="Arial"/>
                <a:cs typeface="Arial"/>
                <a:sym typeface="Arial"/>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87"/>
                  </a:ext>
                </a:extLst>
              </a:rPr>
              <a:t> Es</a:t>
            </a:r>
            <a:r>
              <a:rPr lang="es-AR" sz="4000">
                <a:latin typeface="Arial"/>
                <a:ea typeface="Arial"/>
                <a:cs typeface="Arial"/>
                <a:sym typeface="Arial"/>
              </a:rPr>
              <a:t>perado</a:t>
            </a:r>
            <a:endParaRPr/>
          </a:p>
        </p:txBody>
      </p:sp>
      <p:sp>
        <p:nvSpPr>
          <p:cNvPr id="228" name="Google Shape;228;p1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594" lvl="0" indent="-228594" algn="l" rtl="0">
              <a:lnSpc>
                <a:spcPct val="90000"/>
              </a:lnSpc>
              <a:spcBef>
                <a:spcPts val="0"/>
              </a:spcBef>
              <a:spcAft>
                <a:spcPts val="0"/>
              </a:spcAft>
              <a:buClr>
                <a:schemeClr val="dk1"/>
              </a:buClr>
              <a:buSzPts val="2000"/>
              <a:buFont typeface="Noto Sans Symbols"/>
              <a:buChar char="⮚"/>
            </a:pPr>
            <a:r>
              <a:rPr lang="es-AR" sz="2000">
                <a:latin typeface="Arial"/>
                <a:ea typeface="Arial"/>
                <a:cs typeface="Arial"/>
                <a:sym typeface="Arial"/>
              </a:rPr>
              <a:t>Resumen: se propone un modelo híbrido (Bayes + ANN) para predecir el NDVI potencial en cebada, mejorando el diagnóstico nutricional temprano.</a:t>
            </a:r>
            <a:endParaRPr/>
          </a:p>
          <a:p>
            <a:pPr marL="228594" lvl="0" indent="-228594" algn="l" rtl="0">
              <a:lnSpc>
                <a:spcPct val="90000"/>
              </a:lnSpc>
              <a:spcBef>
                <a:spcPts val="1000"/>
              </a:spcBef>
              <a:spcAft>
                <a:spcPts val="0"/>
              </a:spcAft>
              <a:buClr>
                <a:schemeClr val="dk1"/>
              </a:buClr>
              <a:buSzPts val="2000"/>
              <a:buFont typeface="Noto Sans Symbols"/>
              <a:buChar char="⮚"/>
            </a:pPr>
            <a:r>
              <a:rPr lang="es-AR" sz="2000">
                <a:latin typeface="Arial"/>
                <a:ea typeface="Arial"/>
                <a:cs typeface="Arial"/>
                <a:sym typeface="Arial"/>
              </a:rPr>
              <a:t>Innovación: combina conocimiento agronómico (función β) con capacidad de aprendizaje de IA sobre datos satelitales y ambientales.</a:t>
            </a:r>
            <a:endParaRPr/>
          </a:p>
          <a:p>
            <a:pPr marL="228594" lvl="0" indent="-228594" algn="l" rtl="0">
              <a:lnSpc>
                <a:spcPct val="90000"/>
              </a:lnSpc>
              <a:spcBef>
                <a:spcPts val="1000"/>
              </a:spcBef>
              <a:spcAft>
                <a:spcPts val="0"/>
              </a:spcAft>
              <a:buClr>
                <a:schemeClr val="dk1"/>
              </a:buClr>
              <a:buSzPts val="2000"/>
              <a:buFont typeface="Noto Sans Symbols"/>
              <a:buChar char="⮚"/>
            </a:pPr>
            <a:r>
              <a:rPr lang="es-AR" sz="2000">
                <a:latin typeface="Arial"/>
                <a:ea typeface="Arial"/>
                <a:cs typeface="Arial"/>
                <a:sym typeface="Arial"/>
              </a:rPr>
              <a:t>Impacto Potencial</a:t>
            </a:r>
            <a:endParaRPr/>
          </a:p>
          <a:p>
            <a:pPr marL="685783" lvl="1" indent="-228594" algn="l" rtl="0">
              <a:lnSpc>
                <a:spcPct val="90000"/>
              </a:lnSpc>
              <a:spcBef>
                <a:spcPts val="500"/>
              </a:spcBef>
              <a:spcAft>
                <a:spcPts val="0"/>
              </a:spcAft>
              <a:buClr>
                <a:schemeClr val="dk1"/>
              </a:buClr>
              <a:buSzPts val="2000"/>
              <a:buChar char="•"/>
            </a:pPr>
            <a:r>
              <a:rPr lang="es-AR" sz="2000">
                <a:latin typeface="Arial"/>
                <a:ea typeface="Arial"/>
                <a:cs typeface="Arial"/>
                <a:sym typeface="Arial"/>
              </a:rPr>
              <a:t>Optimización de la fertilización nitrogenada (económica y ambientalmente).</a:t>
            </a:r>
            <a:endParaRPr/>
          </a:p>
          <a:p>
            <a:pPr marL="685783" lvl="1" indent="-228594" algn="l" rtl="0">
              <a:lnSpc>
                <a:spcPct val="90000"/>
              </a:lnSpc>
              <a:spcBef>
                <a:spcPts val="500"/>
              </a:spcBef>
              <a:spcAft>
                <a:spcPts val="0"/>
              </a:spcAft>
              <a:buClr>
                <a:schemeClr val="dk1"/>
              </a:buClr>
              <a:buSzPts val="2000"/>
              <a:buChar char="•"/>
            </a:pPr>
            <a:r>
              <a:rPr lang="es-AR" sz="2000">
                <a:latin typeface="Arial"/>
                <a:ea typeface="Arial"/>
                <a:cs typeface="Arial"/>
                <a:sym typeface="Arial"/>
              </a:rPr>
              <a:t>Mejora del rendimiento y la calidad industrial de la cebada.</a:t>
            </a:r>
            <a:endParaRPr/>
          </a:p>
          <a:p>
            <a:pPr marL="685783" lvl="1" indent="-228594" algn="l" rtl="0">
              <a:lnSpc>
                <a:spcPct val="90000"/>
              </a:lnSpc>
              <a:spcBef>
                <a:spcPts val="500"/>
              </a:spcBef>
              <a:spcAft>
                <a:spcPts val="0"/>
              </a:spcAft>
              <a:buClr>
                <a:schemeClr val="dk1"/>
              </a:buClr>
              <a:buSzPts val="2000"/>
              <a:buChar char="•"/>
            </a:pPr>
            <a:r>
              <a:rPr lang="es-AR" sz="2000">
                <a:latin typeface="Arial"/>
                <a:ea typeface="Arial"/>
                <a:cs typeface="Arial"/>
                <a:sym typeface="Arial"/>
              </a:rPr>
              <a:t>Aporte a herramientas como OptiFert-N y base para futuras investigaciones.</a:t>
            </a:r>
            <a:endParaRPr/>
          </a:p>
          <a:p>
            <a:pPr marL="685783" lvl="1" indent="-228594" algn="l" rtl="0">
              <a:lnSpc>
                <a:spcPct val="90000"/>
              </a:lnSpc>
              <a:spcBef>
                <a:spcPts val="500"/>
              </a:spcBef>
              <a:spcAft>
                <a:spcPts val="0"/>
              </a:spcAft>
              <a:buClr>
                <a:schemeClr val="dk1"/>
              </a:buClr>
              <a:buSzPts val="2000"/>
              <a:buChar char="•"/>
            </a:pPr>
            <a:r>
              <a:rPr lang="es-AR" sz="2000">
                <a:latin typeface="Arial"/>
                <a:ea typeface="Arial"/>
                <a:cs typeface="Arial"/>
                <a:sym typeface="Arial"/>
              </a:rPr>
              <a:t>Estado: en curso, con defensa prevista para agosto 2025.</a:t>
            </a:r>
            <a:endParaRPr/>
          </a:p>
        </p:txBody>
      </p:sp>
      <p:sp>
        <p:nvSpPr>
          <p:cNvPr id="229" name="Google Shape;229;p15"/>
          <p:cNvSpPr txBox="1">
            <a:spLocks noGrp="1"/>
          </p:cNvSpPr>
          <p:nvPr>
            <p:ph type="sldNum" idx="12"/>
          </p:nvPr>
        </p:nvSpPr>
        <p:spPr>
          <a:xfrm>
            <a:off x="8610600" y="6356356"/>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s-AR"/>
              <a:t>15</a:t>
            </a:fld>
            <a:endParaRPr/>
          </a:p>
        </p:txBody>
      </p:sp>
      <p:pic>
        <p:nvPicPr>
          <p:cNvPr id="230" name="Google Shape;230;p15" descr="Logotipo&#10;&#10;El contenido generado por IA puede ser incorrecto."/>
          <p:cNvPicPr preferRelativeResize="0"/>
          <p:nvPr/>
        </p:nvPicPr>
        <p:blipFill rotWithShape="1">
          <a:blip r:embed="rId3">
            <a:alphaModFix/>
          </a:blip>
          <a:srcRect/>
          <a:stretch/>
        </p:blipFill>
        <p:spPr>
          <a:xfrm>
            <a:off x="0" y="6252210"/>
            <a:ext cx="1828800" cy="60579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16"/>
          <p:cNvSpPr txBox="1">
            <a:spLocks noGrp="1"/>
          </p:cNvSpPr>
          <p:nvPr>
            <p:ph type="title"/>
          </p:nvPr>
        </p:nvSpPr>
        <p:spPr>
          <a:xfrm>
            <a:off x="838200" y="365129"/>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Arial"/>
              <a:buNone/>
            </a:pPr>
            <a:r>
              <a:rPr lang="es-AR" sz="4000">
                <a:latin typeface="Arial"/>
                <a:ea typeface="Arial"/>
                <a:cs typeface="Arial"/>
                <a:sym typeface="Arial"/>
              </a:rPr>
              <a:t>Preguntas y </a:t>
            </a:r>
            <a:r>
              <a:rPr lang="es-AR" sz="4000">
                <a:latin typeface="Arial"/>
                <a:ea typeface="Arial"/>
                <a:cs typeface="Arial"/>
                <a:sym typeface="Arial"/>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88"/>
                  </a:ext>
                </a:extLst>
              </a:rPr>
              <a:t>Agradecimientos</a:t>
            </a:r>
            <a:endParaRPr/>
          </a:p>
        </p:txBody>
      </p:sp>
      <p:sp>
        <p:nvSpPr>
          <p:cNvPr id="236" name="Google Shape;236;p1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3000"/>
              <a:buNone/>
            </a:pPr>
            <a:endParaRPr sz="3000">
              <a:latin typeface="Arial"/>
              <a:ea typeface="Arial"/>
              <a:cs typeface="Arial"/>
              <a:sym typeface="Arial"/>
            </a:endParaRPr>
          </a:p>
          <a:p>
            <a:pPr marL="0" lvl="0" indent="0" algn="ctr" rtl="0">
              <a:lnSpc>
                <a:spcPct val="90000"/>
              </a:lnSpc>
              <a:spcBef>
                <a:spcPts val="1000"/>
              </a:spcBef>
              <a:spcAft>
                <a:spcPts val="0"/>
              </a:spcAft>
              <a:buClr>
                <a:schemeClr val="dk1"/>
              </a:buClr>
              <a:buSzPts val="3000"/>
              <a:buNone/>
            </a:pPr>
            <a:r>
              <a:rPr lang="es-AR" sz="3000">
                <a:latin typeface="Arial"/>
                <a:ea typeface="Arial"/>
                <a:cs typeface="Arial"/>
                <a:sym typeface="Arial"/>
              </a:rPr>
              <a:t>¿Preguntas?</a:t>
            </a:r>
            <a:endParaRPr/>
          </a:p>
          <a:p>
            <a:pPr marL="0" lvl="0" indent="0" algn="ctr" rtl="0">
              <a:lnSpc>
                <a:spcPct val="90000"/>
              </a:lnSpc>
              <a:spcBef>
                <a:spcPts val="1000"/>
              </a:spcBef>
              <a:spcAft>
                <a:spcPts val="0"/>
              </a:spcAft>
              <a:buClr>
                <a:schemeClr val="dk1"/>
              </a:buClr>
              <a:buSzPts val="3000"/>
              <a:buNone/>
            </a:pPr>
            <a:endParaRPr sz="3000">
              <a:latin typeface="Arial"/>
              <a:ea typeface="Arial"/>
              <a:cs typeface="Arial"/>
              <a:sym typeface="Arial"/>
            </a:endParaRPr>
          </a:p>
          <a:p>
            <a:pPr marL="0" lvl="0" indent="0" algn="ctr" rtl="0">
              <a:lnSpc>
                <a:spcPct val="90000"/>
              </a:lnSpc>
              <a:spcBef>
                <a:spcPts val="1000"/>
              </a:spcBef>
              <a:spcAft>
                <a:spcPts val="0"/>
              </a:spcAft>
              <a:buClr>
                <a:schemeClr val="dk1"/>
              </a:buClr>
              <a:buSzPts val="3000"/>
              <a:buNone/>
            </a:pPr>
            <a:r>
              <a:rPr lang="es-AR" sz="3000">
                <a:latin typeface="Arial"/>
                <a:ea typeface="Arial"/>
                <a:cs typeface="Arial"/>
                <a:sym typeface="Arial"/>
              </a:rPr>
              <a:t>Gracias por su atención</a:t>
            </a:r>
            <a:endParaRPr/>
          </a:p>
        </p:txBody>
      </p:sp>
      <p:sp>
        <p:nvSpPr>
          <p:cNvPr id="237" name="Google Shape;237;p16"/>
          <p:cNvSpPr txBox="1">
            <a:spLocks noGrp="1"/>
          </p:cNvSpPr>
          <p:nvPr>
            <p:ph type="sldNum" idx="12"/>
          </p:nvPr>
        </p:nvSpPr>
        <p:spPr>
          <a:xfrm>
            <a:off x="8610600" y="6356356"/>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s-AR"/>
              <a:t>16</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pic>
        <p:nvPicPr>
          <p:cNvPr id="97" name="Google Shape;97;p2" descr="Diagrama&#10;&#10;El contenido generado por IA puede ser incorrecto."/>
          <p:cNvPicPr preferRelativeResize="0"/>
          <p:nvPr/>
        </p:nvPicPr>
        <p:blipFill rotWithShape="1">
          <a:blip r:embed="rId3">
            <a:alphaModFix/>
          </a:blip>
          <a:srcRect/>
          <a:stretch/>
        </p:blipFill>
        <p:spPr>
          <a:xfrm>
            <a:off x="734968" y="1690692"/>
            <a:ext cx="6582260" cy="4283977"/>
          </a:xfrm>
          <a:prstGeom prst="rect">
            <a:avLst/>
          </a:prstGeom>
          <a:noFill/>
          <a:ln>
            <a:noFill/>
          </a:ln>
        </p:spPr>
      </p:pic>
      <p:sp>
        <p:nvSpPr>
          <p:cNvPr id="98" name="Google Shape;98;p2"/>
          <p:cNvSpPr txBox="1">
            <a:spLocks noGrp="1"/>
          </p:cNvSpPr>
          <p:nvPr>
            <p:ph type="title"/>
          </p:nvPr>
        </p:nvSpPr>
        <p:spPr>
          <a:xfrm>
            <a:off x="838200" y="365129"/>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Arial"/>
              <a:buNone/>
            </a:pPr>
            <a:r>
              <a:rPr lang="es-AR" sz="4000">
                <a:latin typeface="Arial"/>
                <a:ea typeface="Arial"/>
                <a:cs typeface="Arial"/>
                <a:sym typeface="Arial"/>
              </a:rPr>
              <a:t>Introducción</a:t>
            </a:r>
            <a:endParaRPr/>
          </a:p>
        </p:txBody>
      </p:sp>
      <p:pic>
        <p:nvPicPr>
          <p:cNvPr id="99" name="Google Shape;99;p2" descr="Logotipo&#10;&#10;El contenido generado por IA puede ser incorrecto."/>
          <p:cNvPicPr preferRelativeResize="0"/>
          <p:nvPr/>
        </p:nvPicPr>
        <p:blipFill rotWithShape="1">
          <a:blip r:embed="rId4">
            <a:alphaModFix/>
          </a:blip>
          <a:srcRect/>
          <a:stretch/>
        </p:blipFill>
        <p:spPr>
          <a:xfrm>
            <a:off x="0" y="6252210"/>
            <a:ext cx="1828800" cy="605790"/>
          </a:xfrm>
          <a:prstGeom prst="rect">
            <a:avLst/>
          </a:prstGeom>
          <a:noFill/>
          <a:ln>
            <a:noFill/>
          </a:ln>
        </p:spPr>
      </p:pic>
      <p:sp>
        <p:nvSpPr>
          <p:cNvPr id="100" name="Google Shape;100;p2"/>
          <p:cNvSpPr txBox="1"/>
          <p:nvPr/>
        </p:nvSpPr>
        <p:spPr>
          <a:xfrm>
            <a:off x="9107558" y="1919061"/>
            <a:ext cx="1125710" cy="64633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AR" sz="1800" b="0" i="0" u="none" strike="noStrike" cap="none">
                <a:solidFill>
                  <a:schemeClr val="dk1"/>
                </a:solidFill>
                <a:latin typeface="Arial"/>
                <a:ea typeface="Arial"/>
                <a:cs typeface="Arial"/>
                <a:sym typeface="Arial"/>
              </a:rPr>
              <a:t>9 – 12 % proteína</a:t>
            </a:r>
            <a:endParaRPr sz="1800" b="0" i="0" u="none" strike="noStrike" cap="none">
              <a:solidFill>
                <a:schemeClr val="dk1"/>
              </a:solidFill>
              <a:latin typeface="Arial"/>
              <a:ea typeface="Arial"/>
              <a:cs typeface="Arial"/>
              <a:sym typeface="Arial"/>
            </a:endParaRPr>
          </a:p>
        </p:txBody>
      </p:sp>
      <p:pic>
        <p:nvPicPr>
          <p:cNvPr id="101" name="Google Shape;101;p2" descr="Diseño PNG Y SVG De Cerveza De Color Alemania Para Camisetas"/>
          <p:cNvPicPr preferRelativeResize="0"/>
          <p:nvPr/>
        </p:nvPicPr>
        <p:blipFill rotWithShape="1">
          <a:blip r:embed="rId5">
            <a:alphaModFix/>
          </a:blip>
          <a:srcRect/>
          <a:stretch/>
        </p:blipFill>
        <p:spPr>
          <a:xfrm>
            <a:off x="9161681" y="2565392"/>
            <a:ext cx="1152293" cy="1152293"/>
          </a:xfrm>
          <a:prstGeom prst="rect">
            <a:avLst/>
          </a:prstGeom>
          <a:noFill/>
          <a:ln>
            <a:noFill/>
          </a:ln>
        </p:spPr>
      </p:pic>
      <p:pic>
        <p:nvPicPr>
          <p:cNvPr id="102" name="Google Shape;102;p2" descr="Alimentación de Bovinos en Corrales de Engorda | Intagri S.C."/>
          <p:cNvPicPr preferRelativeResize="0"/>
          <p:nvPr/>
        </p:nvPicPr>
        <p:blipFill rotWithShape="1">
          <a:blip r:embed="rId6">
            <a:alphaModFix/>
          </a:blip>
          <a:srcRect/>
          <a:stretch/>
        </p:blipFill>
        <p:spPr>
          <a:xfrm>
            <a:off x="8778704" y="4364014"/>
            <a:ext cx="1978506" cy="1601648"/>
          </a:xfrm>
          <a:prstGeom prst="rect">
            <a:avLst/>
          </a:prstGeom>
          <a:noFill/>
          <a:ln>
            <a:noFill/>
          </a:ln>
        </p:spPr>
      </p:pic>
      <p:cxnSp>
        <p:nvCxnSpPr>
          <p:cNvPr id="103" name="Google Shape;103;p2"/>
          <p:cNvCxnSpPr>
            <a:stCxn id="97" idx="3"/>
            <a:endCxn id="101" idx="1"/>
          </p:cNvCxnSpPr>
          <p:nvPr/>
        </p:nvCxnSpPr>
        <p:spPr>
          <a:xfrm rot="10800000" flipH="1">
            <a:off x="7317228" y="3141481"/>
            <a:ext cx="1844400" cy="691200"/>
          </a:xfrm>
          <a:prstGeom prst="bentConnector3">
            <a:avLst>
              <a:gd name="adj1" fmla="val 39522"/>
            </a:avLst>
          </a:prstGeom>
          <a:noFill/>
          <a:ln w="19050" cap="flat" cmpd="sng">
            <a:solidFill>
              <a:schemeClr val="dk1"/>
            </a:solidFill>
            <a:prstDash val="solid"/>
            <a:miter lim="800000"/>
            <a:headEnd type="none" w="sm" len="sm"/>
            <a:tailEnd type="triangle" w="med" len="med"/>
          </a:ln>
        </p:spPr>
      </p:cxnSp>
      <p:cxnSp>
        <p:nvCxnSpPr>
          <p:cNvPr id="104" name="Google Shape;104;p2"/>
          <p:cNvCxnSpPr>
            <a:stCxn id="97" idx="3"/>
            <a:endCxn id="102" idx="1"/>
          </p:cNvCxnSpPr>
          <p:nvPr/>
        </p:nvCxnSpPr>
        <p:spPr>
          <a:xfrm>
            <a:off x="7317228" y="3832681"/>
            <a:ext cx="1461600" cy="1332300"/>
          </a:xfrm>
          <a:prstGeom prst="bentConnector3">
            <a:avLst>
              <a:gd name="adj1" fmla="val 49996"/>
            </a:avLst>
          </a:prstGeom>
          <a:noFill/>
          <a:ln w="19050" cap="flat" cmpd="sng">
            <a:solidFill>
              <a:schemeClr val="dk1"/>
            </a:solidFill>
            <a:prstDash val="solid"/>
            <a:miter lim="800000"/>
            <a:headEnd type="none" w="sm" len="sm"/>
            <a:tailEnd type="triangle" w="med" len="med"/>
          </a:ln>
        </p:spPr>
      </p:cxnSp>
      <p:pic>
        <p:nvPicPr>
          <p:cNvPr id="105" name="Google Shape;105;p2" descr="Cómo dar en el blanco con la fertilización al voleo - Universidad Agrícola"/>
          <p:cNvPicPr preferRelativeResize="0"/>
          <p:nvPr/>
        </p:nvPicPr>
        <p:blipFill rotWithShape="1">
          <a:blip r:embed="rId7">
            <a:alphaModFix/>
          </a:blip>
          <a:srcRect/>
          <a:stretch/>
        </p:blipFill>
        <p:spPr>
          <a:xfrm>
            <a:off x="942279" y="2262971"/>
            <a:ext cx="2670717" cy="1261627"/>
          </a:xfrm>
          <a:prstGeom prst="rect">
            <a:avLst/>
          </a:prstGeom>
          <a:noFill/>
          <a:ln>
            <a:noFill/>
          </a:ln>
        </p:spPr>
      </p:pic>
      <p:sp>
        <p:nvSpPr>
          <p:cNvPr id="106" name="Google Shape;106;p2"/>
          <p:cNvSpPr txBox="1"/>
          <p:nvPr/>
        </p:nvSpPr>
        <p:spPr>
          <a:xfrm>
            <a:off x="942279" y="2213097"/>
            <a:ext cx="1274708"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AR" sz="1800" b="1" i="0" u="none" strike="noStrike" cap="none">
                <a:solidFill>
                  <a:srgbClr val="FF0000"/>
                </a:solidFill>
                <a:latin typeface="Arial"/>
                <a:ea typeface="Arial"/>
                <a:cs typeface="Arial"/>
                <a:sym typeface="Arial"/>
              </a:rPr>
              <a:t>Nitrógeno</a:t>
            </a:r>
            <a:endParaRPr sz="1800" b="1">
              <a:solidFill>
                <a:srgbClr val="FF0000"/>
              </a:solidFill>
              <a:latin typeface="Arial"/>
              <a:ea typeface="Arial"/>
              <a:cs typeface="Arial"/>
              <a:sym typeface="Arial"/>
            </a:endParaRPr>
          </a:p>
        </p:txBody>
      </p:sp>
      <p:sp>
        <p:nvSpPr>
          <p:cNvPr id="107" name="Google Shape;107;p2"/>
          <p:cNvSpPr/>
          <p:nvPr/>
        </p:nvSpPr>
        <p:spPr>
          <a:xfrm>
            <a:off x="5991923" y="5032920"/>
            <a:ext cx="743414" cy="193287"/>
          </a:xfrm>
          <a:prstGeom prst="rect">
            <a:avLst/>
          </a:prstGeom>
          <a:solidFill>
            <a:schemeClr val="lt1"/>
          </a:solidFill>
          <a:ln>
            <a:noFill/>
          </a:ln>
        </p:spPr>
        <p:txBody>
          <a:bodyPr spcFirstLastPara="1" wrap="square" lIns="0" tIns="45700" rIns="0" bIns="45700" anchor="ctr" anchorCtr="0">
            <a:noAutofit/>
          </a:bodyPr>
          <a:lstStyle/>
          <a:p>
            <a:pPr marL="0" marR="0" lvl="0" indent="0" algn="ctr" rtl="0">
              <a:spcBef>
                <a:spcPts val="0"/>
              </a:spcBef>
              <a:spcAft>
                <a:spcPts val="0"/>
              </a:spcAft>
              <a:buNone/>
            </a:pPr>
            <a:r>
              <a:rPr lang="es-AR" sz="1200">
                <a:solidFill>
                  <a:srgbClr val="FF0000"/>
                </a:solidFill>
                <a:latin typeface="Arial"/>
                <a:ea typeface="Arial"/>
                <a:cs typeface="Arial"/>
                <a:sym typeface="Arial"/>
              </a:rPr>
              <a:t>Biomasa</a:t>
            </a:r>
            <a:endParaRPr sz="1200">
              <a:solidFill>
                <a:srgbClr val="FF0000"/>
              </a:solidFill>
              <a:latin typeface="Arial"/>
              <a:ea typeface="Arial"/>
              <a:cs typeface="Arial"/>
              <a:sym typeface="Arial"/>
            </a:endParaRPr>
          </a:p>
        </p:txBody>
      </p:sp>
      <p:sp>
        <p:nvSpPr>
          <p:cNvPr id="108" name="Google Shape;108;p2"/>
          <p:cNvSpPr/>
          <p:nvPr/>
        </p:nvSpPr>
        <p:spPr>
          <a:xfrm>
            <a:off x="5991923" y="2033079"/>
            <a:ext cx="743414" cy="3193126"/>
          </a:xfrm>
          <a:prstGeom prst="rect">
            <a:avLst/>
          </a:prstGeom>
          <a:noFill/>
          <a:ln w="38100" cap="flat" cmpd="sng">
            <a:solidFill>
              <a:srgbClr val="FF0000"/>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0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07"/>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3"/>
          <p:cNvSpPr txBox="1">
            <a:spLocks noGrp="1"/>
          </p:cNvSpPr>
          <p:nvPr>
            <p:ph type="title"/>
          </p:nvPr>
        </p:nvSpPr>
        <p:spPr>
          <a:xfrm>
            <a:off x="838200" y="365129"/>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Play"/>
              <a:buNone/>
            </a:pPr>
            <a:r>
              <a:rPr lang="es-AR">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1"/>
                  </a:ext>
                </a:extLst>
              </a:rPr>
              <a:t>Introducción</a:t>
            </a:r>
            <a:endParaRPr/>
          </a:p>
        </p:txBody>
      </p:sp>
      <p:sp>
        <p:nvSpPr>
          <p:cNvPr id="114" name="Google Shape;114;p3"/>
          <p:cNvSpPr txBox="1">
            <a:spLocks noGrp="1"/>
          </p:cNvSpPr>
          <p:nvPr>
            <p:ph type="body" idx="1"/>
          </p:nvPr>
        </p:nvSpPr>
        <p:spPr>
          <a:xfrm>
            <a:off x="838200" y="1825625"/>
            <a:ext cx="4381870" cy="4351338"/>
          </a:xfrm>
          <a:prstGeom prst="rect">
            <a:avLst/>
          </a:prstGeom>
          <a:blipFill rotWithShape="1">
            <a:blip r:embed="rId3">
              <a:alphaModFix/>
            </a:blip>
            <a:stretch>
              <a:fillRect l="-1251" t="-1260" r="-416"/>
            </a:stretch>
          </a:blipFill>
          <a:ln>
            <a:noFill/>
          </a:ln>
        </p:spPr>
        <p:txBody>
          <a:bodyPr spcFirstLastPara="1" wrap="square" lIns="91425" tIns="45700" rIns="91425" bIns="45700" anchor="t" anchorCtr="0">
            <a:normAutofit/>
          </a:bodyPr>
          <a:lstStyle/>
          <a:p>
            <a:pPr marL="228594" lvl="0" indent="-228594" algn="l" rtl="0">
              <a:lnSpc>
                <a:spcPct val="90000"/>
              </a:lnSpc>
              <a:spcBef>
                <a:spcPts val="0"/>
              </a:spcBef>
              <a:spcAft>
                <a:spcPts val="0"/>
              </a:spcAft>
              <a:buSzPts val="2800"/>
              <a:buChar char="•"/>
            </a:pPr>
            <a:r>
              <a:rPr lang="es-AR"/>
              <a:t> </a:t>
            </a:r>
            <a:endParaRPr/>
          </a:p>
        </p:txBody>
      </p:sp>
      <p:sp>
        <p:nvSpPr>
          <p:cNvPr id="115" name="Google Shape;115;p3"/>
          <p:cNvSpPr txBox="1">
            <a:spLocks noGrp="1"/>
          </p:cNvSpPr>
          <p:nvPr>
            <p:ph type="sldNum" idx="12"/>
          </p:nvPr>
        </p:nvSpPr>
        <p:spPr>
          <a:xfrm>
            <a:off x="8610600" y="6356356"/>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s-AR"/>
              <a:t>3</a:t>
            </a:fld>
            <a:endParaRPr/>
          </a:p>
        </p:txBody>
      </p:sp>
      <p:pic>
        <p:nvPicPr>
          <p:cNvPr id="116" name="Google Shape;116;p3" descr="Logotipo&#10;&#10;El contenido generado por IA puede ser incorrecto."/>
          <p:cNvPicPr preferRelativeResize="0"/>
          <p:nvPr/>
        </p:nvPicPr>
        <p:blipFill rotWithShape="1">
          <a:blip r:embed="rId4">
            <a:alphaModFix/>
          </a:blip>
          <a:srcRect/>
          <a:stretch/>
        </p:blipFill>
        <p:spPr>
          <a:xfrm>
            <a:off x="0" y="6252210"/>
            <a:ext cx="1828800" cy="605790"/>
          </a:xfrm>
          <a:prstGeom prst="rect">
            <a:avLst/>
          </a:prstGeom>
          <a:noFill/>
          <a:ln>
            <a:noFill/>
          </a:ln>
        </p:spPr>
      </p:pic>
      <p:pic>
        <p:nvPicPr>
          <p:cNvPr id="117" name="Google Shape;117;p3"/>
          <p:cNvPicPr preferRelativeResize="0"/>
          <p:nvPr/>
        </p:nvPicPr>
        <p:blipFill rotWithShape="1">
          <a:blip r:embed="rId5">
            <a:alphaModFix/>
          </a:blip>
          <a:srcRect/>
          <a:stretch/>
        </p:blipFill>
        <p:spPr>
          <a:xfrm>
            <a:off x="7010400" y="1091570"/>
            <a:ext cx="3769372" cy="2780015"/>
          </a:xfrm>
          <a:prstGeom prst="rect">
            <a:avLst/>
          </a:prstGeom>
          <a:noFill/>
          <a:ln>
            <a:noFill/>
          </a:ln>
        </p:spPr>
      </p:pic>
      <p:pic>
        <p:nvPicPr>
          <p:cNvPr id="118" name="Google Shape;118;p3"/>
          <p:cNvPicPr preferRelativeResize="0"/>
          <p:nvPr/>
        </p:nvPicPr>
        <p:blipFill rotWithShape="1">
          <a:blip r:embed="rId6">
            <a:alphaModFix/>
          </a:blip>
          <a:srcRect/>
          <a:stretch/>
        </p:blipFill>
        <p:spPr>
          <a:xfrm>
            <a:off x="7204175" y="4040525"/>
            <a:ext cx="3407451" cy="2761375"/>
          </a:xfrm>
          <a:prstGeom prst="rect">
            <a:avLst/>
          </a:prstGeom>
          <a:noFill/>
          <a:ln>
            <a:noFill/>
          </a:ln>
        </p:spPr>
      </p:pic>
      <p:cxnSp>
        <p:nvCxnSpPr>
          <p:cNvPr id="119" name="Google Shape;119;p3"/>
          <p:cNvCxnSpPr>
            <a:endCxn id="118" idx="1"/>
          </p:cNvCxnSpPr>
          <p:nvPr/>
        </p:nvCxnSpPr>
        <p:spPr>
          <a:xfrm rot="-5400000" flipH="1">
            <a:off x="5209325" y="3426363"/>
            <a:ext cx="3870300" cy="119400"/>
          </a:xfrm>
          <a:prstGeom prst="bentConnector3">
            <a:avLst>
              <a:gd name="adj1" fmla="val 2"/>
            </a:avLst>
          </a:prstGeom>
          <a:noFill/>
          <a:ln w="19050" cap="flat" cmpd="sng">
            <a:solidFill>
              <a:schemeClr val="dk1"/>
            </a:solidFill>
            <a:prstDash val="solid"/>
            <a:miter lim="800000"/>
            <a:headEnd type="none" w="sm" len="sm"/>
            <a:tailEnd type="triangle" w="med" len="med"/>
          </a:ln>
        </p:spPr>
      </p:cxnSp>
      <p:pic>
        <p:nvPicPr>
          <p:cNvPr id="120" name="Google Shape;120;p3" descr="Imagen de la pantalla de un video juego&#10;&#10;El contenido generado por IA puede ser incorrecto."/>
          <p:cNvPicPr preferRelativeResize="0"/>
          <p:nvPr/>
        </p:nvPicPr>
        <p:blipFill rotWithShape="1">
          <a:blip r:embed="rId7">
            <a:alphaModFix/>
          </a:blip>
          <a:srcRect/>
          <a:stretch/>
        </p:blipFill>
        <p:spPr>
          <a:xfrm>
            <a:off x="1692446" y="3428999"/>
            <a:ext cx="4086315" cy="3063871"/>
          </a:xfrm>
          <a:prstGeom prst="rect">
            <a:avLst/>
          </a:prstGeom>
          <a:noFill/>
          <a:ln>
            <a:noFill/>
          </a:ln>
        </p:spPr>
      </p:pic>
      <p:sp>
        <p:nvSpPr>
          <p:cNvPr id="121" name="Google Shape;121;p3"/>
          <p:cNvSpPr txBox="1"/>
          <p:nvPr/>
        </p:nvSpPr>
        <p:spPr>
          <a:xfrm>
            <a:off x="6973230" y="1321360"/>
            <a:ext cx="67037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AR" sz="1800" b="1">
                <a:solidFill>
                  <a:schemeClr val="dk1"/>
                </a:solidFill>
                <a:latin typeface="Arial"/>
                <a:ea typeface="Arial"/>
                <a:cs typeface="Arial"/>
                <a:sym typeface="Arial"/>
              </a:rPr>
              <a:t>w</a:t>
            </a:r>
            <a:r>
              <a:rPr lang="es-AR" sz="1800" b="1" baseline="-25000">
                <a:solidFill>
                  <a:schemeClr val="dk1"/>
                </a:solidFill>
                <a:latin typeface="Arial"/>
                <a:ea typeface="Arial"/>
                <a:cs typeface="Arial"/>
                <a:sym typeface="Arial"/>
              </a:rPr>
              <a:t>max</a:t>
            </a:r>
            <a:endParaRPr sz="1800" b="1" baseline="-25000">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4"/>
          <p:cNvSpPr txBox="1">
            <a:spLocks noGrp="1"/>
          </p:cNvSpPr>
          <p:nvPr>
            <p:ph type="title"/>
          </p:nvPr>
        </p:nvSpPr>
        <p:spPr>
          <a:xfrm>
            <a:off x="838200" y="365129"/>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Arial"/>
              <a:buNone/>
            </a:pPr>
            <a:r>
              <a:rPr lang="es-AR" sz="4000">
                <a:latin typeface="Arial"/>
                <a:ea typeface="Arial"/>
                <a:cs typeface="Arial"/>
                <a:sym typeface="Arial"/>
              </a:rPr>
              <a:t>Introducción</a:t>
            </a:r>
            <a:endParaRPr/>
          </a:p>
        </p:txBody>
      </p:sp>
      <p:pic>
        <p:nvPicPr>
          <p:cNvPr id="128" name="Google Shape;128;p4" descr="Logotipo&#10;&#10;El contenido generado por IA puede ser incorrecto."/>
          <p:cNvPicPr preferRelativeResize="0"/>
          <p:nvPr/>
        </p:nvPicPr>
        <p:blipFill rotWithShape="1">
          <a:blip r:embed="rId3">
            <a:alphaModFix/>
          </a:blip>
          <a:srcRect/>
          <a:stretch/>
        </p:blipFill>
        <p:spPr>
          <a:xfrm>
            <a:off x="0" y="6252210"/>
            <a:ext cx="1828800" cy="605790"/>
          </a:xfrm>
          <a:prstGeom prst="rect">
            <a:avLst/>
          </a:prstGeom>
          <a:noFill/>
          <a:ln>
            <a:noFill/>
          </a:ln>
        </p:spPr>
      </p:pic>
      <p:pic>
        <p:nvPicPr>
          <p:cNvPr id="129" name="Google Shape;129;p4"/>
          <p:cNvPicPr preferRelativeResize="0"/>
          <p:nvPr/>
        </p:nvPicPr>
        <p:blipFill rotWithShape="1">
          <a:blip r:embed="rId4">
            <a:alphaModFix/>
          </a:blip>
          <a:srcRect/>
          <a:stretch/>
        </p:blipFill>
        <p:spPr>
          <a:xfrm>
            <a:off x="748526" y="2066451"/>
            <a:ext cx="4762500" cy="3810000"/>
          </a:xfrm>
          <a:prstGeom prst="rect">
            <a:avLst/>
          </a:prstGeom>
          <a:noFill/>
          <a:ln>
            <a:noFill/>
          </a:ln>
        </p:spPr>
      </p:pic>
      <p:sp>
        <p:nvSpPr>
          <p:cNvPr id="130" name="Google Shape;130;p4"/>
          <p:cNvSpPr txBox="1"/>
          <p:nvPr/>
        </p:nvSpPr>
        <p:spPr>
          <a:xfrm>
            <a:off x="1939386" y="1666341"/>
            <a:ext cx="2380780"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AR" sz="2000">
                <a:solidFill>
                  <a:schemeClr val="dk1"/>
                </a:solidFill>
                <a:latin typeface="Arial"/>
                <a:ea typeface="Arial"/>
                <a:cs typeface="Arial"/>
                <a:sym typeface="Arial"/>
              </a:rPr>
              <a:t>Enfoque bayesiano</a:t>
            </a:r>
            <a:endParaRPr sz="2000">
              <a:solidFill>
                <a:schemeClr val="dk1"/>
              </a:solidFill>
              <a:latin typeface="Arial"/>
              <a:ea typeface="Arial"/>
              <a:cs typeface="Arial"/>
              <a:sym typeface="Arial"/>
            </a:endParaRPr>
          </a:p>
        </p:txBody>
      </p:sp>
      <p:pic>
        <p:nvPicPr>
          <p:cNvPr id="131" name="Google Shape;131;p4"/>
          <p:cNvPicPr preferRelativeResize="0"/>
          <p:nvPr/>
        </p:nvPicPr>
        <p:blipFill rotWithShape="1">
          <a:blip r:embed="rId5">
            <a:alphaModFix/>
          </a:blip>
          <a:srcRect/>
          <a:stretch/>
        </p:blipFill>
        <p:spPr>
          <a:xfrm>
            <a:off x="6181425" y="2021294"/>
            <a:ext cx="5082980" cy="3330229"/>
          </a:xfrm>
          <a:prstGeom prst="rect">
            <a:avLst/>
          </a:prstGeom>
          <a:noFill/>
          <a:ln>
            <a:noFill/>
          </a:ln>
        </p:spPr>
      </p:pic>
      <p:sp>
        <p:nvSpPr>
          <p:cNvPr id="132" name="Google Shape;132;p4"/>
          <p:cNvSpPr txBox="1"/>
          <p:nvPr/>
        </p:nvSpPr>
        <p:spPr>
          <a:xfrm>
            <a:off x="7529865" y="1678517"/>
            <a:ext cx="1880643"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AR" sz="2000">
                <a:solidFill>
                  <a:schemeClr val="dk1"/>
                </a:solidFill>
                <a:latin typeface="Arial"/>
                <a:ea typeface="Arial"/>
                <a:cs typeface="Arial"/>
                <a:sym typeface="Arial"/>
              </a:rPr>
              <a:t>Modelo híbrido</a:t>
            </a:r>
            <a:endParaRPr sz="2000">
              <a:solidFill>
                <a:schemeClr val="dk1"/>
              </a:solidFill>
              <a:latin typeface="Arial"/>
              <a:ea typeface="Arial"/>
              <a:cs typeface="Arial"/>
              <a:sym typeface="Arial"/>
            </a:endParaRPr>
          </a:p>
        </p:txBody>
      </p:sp>
      <p:sp>
        <p:nvSpPr>
          <p:cNvPr id="133" name="Google Shape;133;p4"/>
          <p:cNvSpPr/>
          <p:nvPr/>
        </p:nvSpPr>
        <p:spPr>
          <a:xfrm>
            <a:off x="7421872" y="5682121"/>
            <a:ext cx="2602086" cy="867362"/>
          </a:xfrm>
          <a:prstGeom prst="rect">
            <a:avLst/>
          </a:prstGeom>
          <a:blipFill rotWithShape="1">
            <a:blip r:embed="rId6">
              <a:alphaModFix/>
            </a:blip>
            <a:stretch>
              <a:fillRect r="-23717"/>
            </a:stretch>
          </a:blip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s-AR" sz="1800">
                <a:latin typeface="Arial"/>
                <a:ea typeface="Arial"/>
                <a:cs typeface="Arial"/>
                <a:sym typeface="Arial"/>
              </a:rPr>
              <a:t> </a:t>
            </a:r>
            <a:endParaRPr/>
          </a:p>
        </p:txBody>
      </p:sp>
      <p:sp>
        <p:nvSpPr>
          <p:cNvPr id="134" name="Google Shape;134;p4"/>
          <p:cNvSpPr txBox="1"/>
          <p:nvPr/>
        </p:nvSpPr>
        <p:spPr>
          <a:xfrm>
            <a:off x="10023958" y="5213023"/>
            <a:ext cx="1471878" cy="2769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AR" sz="1200">
                <a:solidFill>
                  <a:schemeClr val="dk1"/>
                </a:solidFill>
                <a:latin typeface="Arial"/>
                <a:ea typeface="Arial"/>
                <a:cs typeface="Arial"/>
                <a:sym typeface="Arial"/>
              </a:rPr>
              <a:t>Paruelo et al. 2024</a:t>
            </a:r>
            <a:endParaRPr sz="1200">
              <a:solidFill>
                <a:schemeClr val="dk1"/>
              </a:solidFill>
              <a:latin typeface="Arial"/>
              <a:ea typeface="Arial"/>
              <a:cs typeface="Arial"/>
              <a:sym typeface="Arial"/>
            </a:endParaRPr>
          </a:p>
        </p:txBody>
      </p:sp>
      <p:sp>
        <p:nvSpPr>
          <p:cNvPr id="135" name="Google Shape;135;p4"/>
          <p:cNvSpPr txBox="1"/>
          <p:nvPr/>
        </p:nvSpPr>
        <p:spPr>
          <a:xfrm>
            <a:off x="924521" y="5682121"/>
            <a:ext cx="1181734" cy="2769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AR" sz="1200">
                <a:solidFill>
                  <a:schemeClr val="dk1"/>
                </a:solidFill>
                <a:latin typeface="Arial"/>
                <a:ea typeface="Arial"/>
                <a:cs typeface="Arial"/>
                <a:sym typeface="Arial"/>
              </a:rPr>
              <a:t>Bürkner. 2024</a:t>
            </a:r>
            <a:endParaRPr sz="1200">
              <a:solidFill>
                <a:schemeClr val="dk1"/>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3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5"/>
          <p:cNvSpPr/>
          <p:nvPr/>
        </p:nvSpPr>
        <p:spPr>
          <a:xfrm>
            <a:off x="591670" y="1436993"/>
            <a:ext cx="10962043" cy="4468956"/>
          </a:xfrm>
          <a:prstGeom prst="rect">
            <a:avLst/>
          </a:prstGeom>
          <a:solidFill>
            <a:srgbClr val="D8F2CF"/>
          </a:solidFill>
          <a:ln w="19050" cap="flat" cmpd="sng">
            <a:solidFill>
              <a:srgbClr val="08283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AR" sz="2500" b="1">
                <a:solidFill>
                  <a:srgbClr val="3A7D22"/>
                </a:solidFill>
                <a:latin typeface="Arial"/>
                <a:ea typeface="Arial"/>
                <a:cs typeface="Arial"/>
                <a:sym typeface="Arial"/>
              </a:rPr>
              <a:t>Interesados</a:t>
            </a:r>
            <a:endParaRPr sz="2500">
              <a:solidFill>
                <a:srgbClr val="3A7D22"/>
              </a:solidFill>
              <a:latin typeface="Arial"/>
              <a:ea typeface="Arial"/>
              <a:cs typeface="Arial"/>
              <a:sym typeface="Arial"/>
            </a:endParaRPr>
          </a:p>
        </p:txBody>
      </p:sp>
      <p:sp>
        <p:nvSpPr>
          <p:cNvPr id="141" name="Google Shape;141;p5"/>
          <p:cNvSpPr txBox="1">
            <a:spLocks noGrp="1"/>
          </p:cNvSpPr>
          <p:nvPr>
            <p:ph type="title"/>
          </p:nvPr>
        </p:nvSpPr>
        <p:spPr>
          <a:xfrm>
            <a:off x="838200" y="365129"/>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Arial"/>
              <a:buNone/>
            </a:pPr>
            <a:r>
              <a:rPr lang="es-AR" sz="4000">
                <a:latin typeface="Arial"/>
                <a:ea typeface="Arial"/>
                <a:cs typeface="Arial"/>
                <a:sym typeface="Arial"/>
              </a:rPr>
              <a:t>Interesados</a:t>
            </a:r>
            <a:endParaRPr/>
          </a:p>
        </p:txBody>
      </p:sp>
      <p:sp>
        <p:nvSpPr>
          <p:cNvPr id="142" name="Google Shape;142;p5"/>
          <p:cNvSpPr txBox="1">
            <a:spLocks noGrp="1"/>
          </p:cNvSpPr>
          <p:nvPr>
            <p:ph type="sldNum" idx="12"/>
          </p:nvPr>
        </p:nvSpPr>
        <p:spPr>
          <a:xfrm>
            <a:off x="8610600" y="6356356"/>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s-AR"/>
              <a:t>5</a:t>
            </a:fld>
            <a:endParaRPr/>
          </a:p>
        </p:txBody>
      </p:sp>
      <p:sp>
        <p:nvSpPr>
          <p:cNvPr id="143" name="Google Shape;143;p5"/>
          <p:cNvSpPr/>
          <p:nvPr/>
        </p:nvSpPr>
        <p:spPr>
          <a:xfrm>
            <a:off x="838199" y="1712519"/>
            <a:ext cx="4173967" cy="1140311"/>
          </a:xfrm>
          <a:prstGeom prst="rect">
            <a:avLst/>
          </a:prstGeom>
          <a:solidFill>
            <a:srgbClr val="8CD872"/>
          </a:solidFill>
          <a:ln w="19050" cap="flat" cmpd="sng">
            <a:solidFill>
              <a:srgbClr val="08283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AR" sz="2000" b="1">
                <a:solidFill>
                  <a:schemeClr val="dk1"/>
                </a:solidFill>
                <a:latin typeface="Arial"/>
                <a:ea typeface="Arial"/>
                <a:cs typeface="Arial"/>
                <a:sym typeface="Arial"/>
              </a:rPr>
              <a:t>Cliente/Impulsor</a:t>
            </a:r>
            <a:endParaRPr/>
          </a:p>
          <a:p>
            <a:pPr marL="0" marR="0" lvl="0" indent="0" algn="ctr" rtl="0">
              <a:spcBef>
                <a:spcPts val="0"/>
              </a:spcBef>
              <a:spcAft>
                <a:spcPts val="0"/>
              </a:spcAft>
              <a:buNone/>
            </a:pPr>
            <a:r>
              <a:rPr lang="es-AR" sz="2000">
                <a:solidFill>
                  <a:schemeClr val="dk1"/>
                </a:solidFill>
                <a:latin typeface="Arial"/>
                <a:ea typeface="Arial"/>
                <a:cs typeface="Arial"/>
                <a:sym typeface="Arial"/>
              </a:rPr>
              <a:t>PhD. MSc. Ing. Agr. Andrés Berger</a:t>
            </a:r>
            <a:endParaRPr/>
          </a:p>
        </p:txBody>
      </p:sp>
      <p:sp>
        <p:nvSpPr>
          <p:cNvPr id="144" name="Google Shape;144;p5"/>
          <p:cNvSpPr/>
          <p:nvPr/>
        </p:nvSpPr>
        <p:spPr>
          <a:xfrm>
            <a:off x="838197" y="4565974"/>
            <a:ext cx="4173968" cy="1140311"/>
          </a:xfrm>
          <a:prstGeom prst="rect">
            <a:avLst/>
          </a:prstGeom>
          <a:solidFill>
            <a:srgbClr val="8CD872"/>
          </a:solidFill>
          <a:ln w="19050" cap="flat" cmpd="sng">
            <a:solidFill>
              <a:srgbClr val="08283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AR" sz="2000" b="1">
                <a:solidFill>
                  <a:schemeClr val="dk1"/>
                </a:solidFill>
                <a:latin typeface="Arial"/>
                <a:ea typeface="Arial"/>
                <a:cs typeface="Arial"/>
                <a:sym typeface="Arial"/>
              </a:rPr>
              <a:t>Responsable</a:t>
            </a:r>
            <a:endParaRPr/>
          </a:p>
          <a:p>
            <a:pPr marL="0" marR="0" lvl="0" indent="0" algn="ctr" rtl="0">
              <a:spcBef>
                <a:spcPts val="0"/>
              </a:spcBef>
              <a:spcAft>
                <a:spcPts val="0"/>
              </a:spcAft>
              <a:buNone/>
            </a:pPr>
            <a:r>
              <a:rPr lang="es-AR" sz="2000">
                <a:solidFill>
                  <a:schemeClr val="dk1"/>
                </a:solidFill>
                <a:latin typeface="Arial"/>
                <a:ea typeface="Arial"/>
                <a:cs typeface="Arial"/>
                <a:sym typeface="Arial"/>
              </a:rPr>
              <a:t>Dr. Ing. Agr. Adrián Lapaz Olveira </a:t>
            </a:r>
            <a:endParaRPr/>
          </a:p>
        </p:txBody>
      </p:sp>
      <p:sp>
        <p:nvSpPr>
          <p:cNvPr id="145" name="Google Shape;145;p5"/>
          <p:cNvSpPr/>
          <p:nvPr/>
        </p:nvSpPr>
        <p:spPr>
          <a:xfrm>
            <a:off x="838198" y="3150136"/>
            <a:ext cx="4173967" cy="1140311"/>
          </a:xfrm>
          <a:prstGeom prst="rect">
            <a:avLst/>
          </a:prstGeom>
          <a:solidFill>
            <a:srgbClr val="8CD872"/>
          </a:solidFill>
          <a:ln w="19050" cap="flat" cmpd="sng">
            <a:solidFill>
              <a:srgbClr val="08283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AR" sz="2000" b="1">
                <a:solidFill>
                  <a:schemeClr val="dk1"/>
                </a:solidFill>
                <a:latin typeface="Arial"/>
                <a:ea typeface="Arial"/>
                <a:cs typeface="Arial"/>
                <a:sym typeface="Arial"/>
              </a:rPr>
              <a:t>Orientadores</a:t>
            </a:r>
            <a:endParaRPr/>
          </a:p>
          <a:p>
            <a:pPr marL="0" marR="0" lvl="0" indent="0" algn="ctr" rtl="0">
              <a:spcBef>
                <a:spcPts val="0"/>
              </a:spcBef>
              <a:spcAft>
                <a:spcPts val="0"/>
              </a:spcAft>
              <a:buNone/>
            </a:pPr>
            <a:r>
              <a:rPr lang="es-AR" sz="2000">
                <a:solidFill>
                  <a:schemeClr val="dk1"/>
                </a:solidFill>
                <a:latin typeface="Arial"/>
                <a:ea typeface="Arial"/>
                <a:cs typeface="Arial"/>
                <a:sym typeface="Arial"/>
              </a:rPr>
              <a:t>Esp. Lic. Maria Carina Roldán</a:t>
            </a:r>
            <a:endParaRPr/>
          </a:p>
          <a:p>
            <a:pPr marL="0" marR="0" lvl="0" indent="0" algn="ctr" rtl="0">
              <a:spcBef>
                <a:spcPts val="0"/>
              </a:spcBef>
              <a:spcAft>
                <a:spcPts val="0"/>
              </a:spcAft>
              <a:buNone/>
            </a:pPr>
            <a:r>
              <a:rPr lang="es-AR" sz="2000">
                <a:solidFill>
                  <a:schemeClr val="dk1"/>
                </a:solidFill>
                <a:latin typeface="Arial"/>
                <a:ea typeface="Arial"/>
                <a:cs typeface="Arial"/>
                <a:sym typeface="Arial"/>
              </a:rPr>
              <a:t>Esp. Ing. Ariadna Garmendia </a:t>
            </a:r>
            <a:endParaRPr/>
          </a:p>
        </p:txBody>
      </p:sp>
      <p:sp>
        <p:nvSpPr>
          <p:cNvPr id="146" name="Google Shape;146;p5"/>
          <p:cNvSpPr/>
          <p:nvPr/>
        </p:nvSpPr>
        <p:spPr>
          <a:xfrm>
            <a:off x="7282927" y="1712519"/>
            <a:ext cx="4173967" cy="1140311"/>
          </a:xfrm>
          <a:prstGeom prst="rect">
            <a:avLst/>
          </a:prstGeom>
          <a:solidFill>
            <a:srgbClr val="8CD872"/>
          </a:solidFill>
          <a:ln w="19050" cap="flat" cmpd="sng">
            <a:solidFill>
              <a:srgbClr val="08283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AR" sz="2000" b="1">
                <a:solidFill>
                  <a:schemeClr val="dk1"/>
                </a:solidFill>
                <a:latin typeface="Arial"/>
                <a:ea typeface="Arial"/>
                <a:cs typeface="Arial"/>
                <a:sym typeface="Arial"/>
              </a:rPr>
              <a:t>Colaboradores</a:t>
            </a:r>
            <a:endParaRPr/>
          </a:p>
          <a:p>
            <a:pPr marL="0" marR="0" lvl="0" indent="0" algn="ctr" rtl="0">
              <a:spcBef>
                <a:spcPts val="0"/>
              </a:spcBef>
              <a:spcAft>
                <a:spcPts val="0"/>
              </a:spcAft>
              <a:buNone/>
            </a:pPr>
            <a:r>
              <a:rPr lang="es-AR" sz="2000">
                <a:solidFill>
                  <a:schemeClr val="dk1"/>
                </a:solidFill>
                <a:latin typeface="Arial"/>
                <a:ea typeface="Arial"/>
                <a:cs typeface="Arial"/>
                <a:sym typeface="Arial"/>
              </a:rPr>
              <a:t>PhD. MSc. Ing. Agr. José Paruelo</a:t>
            </a:r>
            <a:endParaRPr sz="2000">
              <a:solidFill>
                <a:schemeClr val="dk1"/>
              </a:solidFill>
              <a:latin typeface="Arial"/>
              <a:ea typeface="Arial"/>
              <a:cs typeface="Arial"/>
              <a:sym typeface="Arial"/>
            </a:endParaRPr>
          </a:p>
          <a:p>
            <a:pPr marL="0" marR="0" lvl="0" indent="0" algn="ctr" rtl="0">
              <a:spcBef>
                <a:spcPts val="0"/>
              </a:spcBef>
              <a:spcAft>
                <a:spcPts val="0"/>
              </a:spcAft>
              <a:buNone/>
            </a:pPr>
            <a:r>
              <a:rPr lang="es-AR" sz="2000">
                <a:solidFill>
                  <a:schemeClr val="dk1"/>
                </a:solidFill>
                <a:latin typeface="Arial"/>
                <a:ea typeface="Arial"/>
                <a:cs typeface="Arial"/>
                <a:sym typeface="Arial"/>
              </a:rPr>
              <a:t>Dr. Ing. Agr. Ing. Sebastian Mazzilli</a:t>
            </a:r>
            <a:endParaRPr sz="2000">
              <a:solidFill>
                <a:schemeClr val="dk1"/>
              </a:solidFill>
              <a:latin typeface="Arial"/>
              <a:ea typeface="Arial"/>
              <a:cs typeface="Arial"/>
              <a:sym typeface="Arial"/>
            </a:endParaRPr>
          </a:p>
        </p:txBody>
      </p:sp>
      <p:sp>
        <p:nvSpPr>
          <p:cNvPr id="147" name="Google Shape;147;p5"/>
          <p:cNvSpPr/>
          <p:nvPr/>
        </p:nvSpPr>
        <p:spPr>
          <a:xfrm>
            <a:off x="7282927" y="3128357"/>
            <a:ext cx="4173968" cy="1140311"/>
          </a:xfrm>
          <a:prstGeom prst="rect">
            <a:avLst/>
          </a:prstGeom>
          <a:solidFill>
            <a:srgbClr val="8CD872"/>
          </a:solidFill>
          <a:ln w="19050" cap="flat" cmpd="sng">
            <a:solidFill>
              <a:srgbClr val="08283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AR" sz="2000" b="1">
                <a:solidFill>
                  <a:schemeClr val="dk1"/>
                </a:solidFill>
                <a:latin typeface="Arial"/>
                <a:ea typeface="Arial"/>
                <a:cs typeface="Arial"/>
                <a:sym typeface="Arial"/>
              </a:rPr>
              <a:t>Usuario final</a:t>
            </a:r>
            <a:endParaRPr/>
          </a:p>
          <a:p>
            <a:pPr marL="0" marR="0" lvl="0" indent="0" algn="ctr" rtl="0">
              <a:spcBef>
                <a:spcPts val="0"/>
              </a:spcBef>
              <a:spcAft>
                <a:spcPts val="0"/>
              </a:spcAft>
              <a:buNone/>
            </a:pPr>
            <a:r>
              <a:rPr lang="es-AR" sz="2000">
                <a:solidFill>
                  <a:schemeClr val="dk1"/>
                </a:solidFill>
                <a:latin typeface="Arial"/>
                <a:ea typeface="Arial"/>
                <a:cs typeface="Arial"/>
                <a:sym typeface="Arial"/>
              </a:rPr>
              <a:t>INIA</a:t>
            </a:r>
            <a:endParaRPr/>
          </a:p>
          <a:p>
            <a:pPr marL="0" marR="0" lvl="0" indent="0" algn="ctr" rtl="0">
              <a:spcBef>
                <a:spcPts val="0"/>
              </a:spcBef>
              <a:spcAft>
                <a:spcPts val="0"/>
              </a:spcAft>
              <a:buNone/>
            </a:pPr>
            <a:r>
              <a:rPr lang="es-AR" sz="2000">
                <a:solidFill>
                  <a:schemeClr val="dk1"/>
                </a:solidFill>
                <a:latin typeface="Arial"/>
                <a:ea typeface="Arial"/>
                <a:cs typeface="Arial"/>
                <a:sym typeface="Arial"/>
              </a:rPr>
              <a:t>Productores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6"/>
          <p:cNvSpPr txBox="1">
            <a:spLocks noGrp="1"/>
          </p:cNvSpPr>
          <p:nvPr>
            <p:ph type="title"/>
          </p:nvPr>
        </p:nvSpPr>
        <p:spPr>
          <a:xfrm>
            <a:off x="838200" y="365129"/>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Play"/>
              <a:buNone/>
            </a:pPr>
            <a:r>
              <a:rPr lang="es-AR"/>
              <a:t>Propósito</a:t>
            </a:r>
            <a:endParaRPr/>
          </a:p>
        </p:txBody>
      </p:sp>
      <p:sp>
        <p:nvSpPr>
          <p:cNvPr id="153" name="Google Shape;153;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594" lvl="0" indent="-228594" algn="l" rtl="0">
              <a:lnSpc>
                <a:spcPct val="90000"/>
              </a:lnSpc>
              <a:spcBef>
                <a:spcPts val="0"/>
              </a:spcBef>
              <a:spcAft>
                <a:spcPts val="0"/>
              </a:spcAft>
              <a:buClr>
                <a:schemeClr val="dk1"/>
              </a:buClr>
              <a:buSzPts val="2000"/>
              <a:buFont typeface="Noto Sans Symbols"/>
              <a:buChar char="⮚"/>
            </a:pPr>
            <a:r>
              <a:rPr lang="es-AR" sz="2000">
                <a:latin typeface="Arial"/>
                <a:ea typeface="Arial"/>
                <a:cs typeface="Arial"/>
                <a:sym typeface="Arial"/>
              </a:rPr>
              <a:t>Predecir el NDVI potencial del cultivo a partir de observaciones tempranas (45, 60, 75 días desde siembra - DDS)</a:t>
            </a:r>
            <a:endParaRPr/>
          </a:p>
          <a:p>
            <a:pPr marL="228594" lvl="0" indent="-228594" algn="l" rtl="0">
              <a:lnSpc>
                <a:spcPct val="90000"/>
              </a:lnSpc>
              <a:spcBef>
                <a:spcPts val="1000"/>
              </a:spcBef>
              <a:spcAft>
                <a:spcPts val="0"/>
              </a:spcAft>
              <a:buClr>
                <a:schemeClr val="dk1"/>
              </a:buClr>
              <a:buSzPts val="2000"/>
              <a:buFont typeface="Noto Sans Symbols"/>
              <a:buChar char="⮚"/>
            </a:pPr>
            <a:r>
              <a:rPr lang="es-AR" sz="2000">
                <a:latin typeface="Arial"/>
                <a:ea typeface="Arial"/>
                <a:cs typeface="Arial"/>
                <a:sym typeface="Arial"/>
              </a:rPr>
              <a:t>Evaluar si la inclusión de variables agroclimáticas y de manejo (modelo híbrido) mejora la precisión respecto a un modelo solo bayesiano</a:t>
            </a:r>
            <a:endParaRPr/>
          </a:p>
        </p:txBody>
      </p:sp>
      <p:sp>
        <p:nvSpPr>
          <p:cNvPr id="154" name="Google Shape;154;p6"/>
          <p:cNvSpPr txBox="1">
            <a:spLocks noGrp="1"/>
          </p:cNvSpPr>
          <p:nvPr>
            <p:ph type="sldNum" idx="12"/>
          </p:nvPr>
        </p:nvSpPr>
        <p:spPr>
          <a:xfrm>
            <a:off x="8610600" y="6356356"/>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s-AR"/>
              <a:t>6</a:t>
            </a:fld>
            <a:endParaRPr/>
          </a:p>
        </p:txBody>
      </p:sp>
      <p:pic>
        <p:nvPicPr>
          <p:cNvPr id="155" name="Google Shape;155;p6" descr="Logotipo&#10;&#10;El contenido generado por IA puede ser incorrecto."/>
          <p:cNvPicPr preferRelativeResize="0"/>
          <p:nvPr/>
        </p:nvPicPr>
        <p:blipFill rotWithShape="1">
          <a:blip r:embed="rId3">
            <a:alphaModFix/>
          </a:blip>
          <a:srcRect/>
          <a:stretch/>
        </p:blipFill>
        <p:spPr>
          <a:xfrm>
            <a:off x="0" y="6252210"/>
            <a:ext cx="1828800" cy="60579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7"/>
          <p:cNvSpPr txBox="1">
            <a:spLocks noGrp="1"/>
          </p:cNvSpPr>
          <p:nvPr>
            <p:ph type="title"/>
          </p:nvPr>
        </p:nvSpPr>
        <p:spPr>
          <a:xfrm>
            <a:off x="839788" y="365129"/>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Play"/>
              <a:buNone/>
            </a:pPr>
            <a:r>
              <a:rPr lang="es-AR"/>
              <a:t>Alcance</a:t>
            </a:r>
            <a:endParaRPr/>
          </a:p>
        </p:txBody>
      </p:sp>
      <p:sp>
        <p:nvSpPr>
          <p:cNvPr id="161" name="Google Shape;161;p7"/>
          <p:cNvSpPr txBox="1">
            <a:spLocks noGrp="1"/>
          </p:cNvSpPr>
          <p:nvPr>
            <p:ph type="body" idx="1"/>
          </p:nvPr>
        </p:nvSpPr>
        <p:spPr>
          <a:xfrm>
            <a:off x="839789" y="1681164"/>
            <a:ext cx="5157787" cy="411738"/>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dk1"/>
              </a:buClr>
              <a:buSzPts val="2000"/>
              <a:buNone/>
            </a:pPr>
            <a:r>
              <a:rPr lang="es-AR" sz="2000">
                <a:latin typeface="Arial"/>
                <a:ea typeface="Arial"/>
                <a:cs typeface="Arial"/>
                <a:sym typeface="Arial"/>
              </a:rPr>
              <a:t>Incluye</a:t>
            </a:r>
            <a:endParaRPr sz="2000">
              <a:latin typeface="Arial"/>
              <a:ea typeface="Arial"/>
              <a:cs typeface="Arial"/>
              <a:sym typeface="Arial"/>
            </a:endParaRPr>
          </a:p>
        </p:txBody>
      </p:sp>
      <p:sp>
        <p:nvSpPr>
          <p:cNvPr id="162" name="Google Shape;162;p7"/>
          <p:cNvSpPr txBox="1">
            <a:spLocks noGrp="1"/>
          </p:cNvSpPr>
          <p:nvPr>
            <p:ph type="body" idx="2"/>
          </p:nvPr>
        </p:nvSpPr>
        <p:spPr>
          <a:xfrm>
            <a:off x="839789" y="2092902"/>
            <a:ext cx="5157787" cy="4480020"/>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rmAutofit fontScale="70000" lnSpcReduction="20000"/>
          </a:bodyPr>
          <a:lstStyle/>
          <a:p>
            <a:pPr marL="228594" lvl="0" indent="-228594" algn="l" rtl="0">
              <a:lnSpc>
                <a:spcPct val="90000"/>
              </a:lnSpc>
              <a:spcBef>
                <a:spcPts val="0"/>
              </a:spcBef>
              <a:spcAft>
                <a:spcPts val="0"/>
              </a:spcAft>
              <a:buClr>
                <a:schemeClr val="dk1"/>
              </a:buClr>
              <a:buSzPct val="100000"/>
              <a:buFont typeface="Noto Sans Symbols"/>
              <a:buChar char="⮚"/>
            </a:pPr>
            <a:r>
              <a:rPr lang="es-AR">
                <a:latin typeface="Arial"/>
                <a:ea typeface="Arial"/>
                <a:cs typeface="Arial"/>
                <a:sym typeface="Arial"/>
              </a:rPr>
              <a:t>I</a:t>
            </a:r>
            <a:r>
              <a:rPr lang="es-AR">
                <a:latin typeface="Arial"/>
                <a:ea typeface="Arial"/>
                <a:cs typeface="Arial"/>
                <a:sym typeface="Arial"/>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2"/>
                  </a:ext>
                </a:extLst>
              </a:rPr>
              <a:t>nformación de la producción de cebada 2023 y 2024 para miles de lotes</a:t>
            </a:r>
            <a:endParaRPr>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3"/>
                </a:ext>
              </a:extLst>
            </a:endParaRPr>
          </a:p>
          <a:p>
            <a:pPr marL="685783" lvl="1" indent="-228594" algn="l" rtl="0">
              <a:lnSpc>
                <a:spcPct val="90000"/>
              </a:lnSpc>
              <a:spcBef>
                <a:spcPts val="500"/>
              </a:spcBef>
              <a:spcAft>
                <a:spcPts val="0"/>
              </a:spcAft>
              <a:buClr>
                <a:schemeClr val="dk1"/>
              </a:buClr>
              <a:buSzPct val="100000"/>
              <a:buChar char="•"/>
            </a:pPr>
            <a:r>
              <a:rPr lang="es-AR">
                <a:latin typeface="Arial"/>
                <a:ea typeface="Arial"/>
                <a:cs typeface="Arial"/>
                <a:sym typeface="Arial"/>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4"/>
                  </a:ext>
                </a:extLst>
              </a:rPr>
              <a:t>Polígono del lote</a:t>
            </a:r>
            <a:endParaRPr>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5"/>
                </a:ext>
              </a:extLst>
            </a:endParaRPr>
          </a:p>
          <a:p>
            <a:pPr marL="685783" lvl="1" indent="-228594" algn="l" rtl="0">
              <a:lnSpc>
                <a:spcPct val="90000"/>
              </a:lnSpc>
              <a:spcBef>
                <a:spcPts val="500"/>
              </a:spcBef>
              <a:spcAft>
                <a:spcPts val="0"/>
              </a:spcAft>
              <a:buClr>
                <a:schemeClr val="dk1"/>
              </a:buClr>
              <a:buSzPct val="100000"/>
              <a:buChar char="•"/>
            </a:pPr>
            <a:r>
              <a:rPr lang="es-AR">
                <a:latin typeface="Arial"/>
                <a:ea typeface="Arial"/>
                <a:cs typeface="Arial"/>
                <a:sym typeface="Arial"/>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6"/>
                  </a:ext>
                </a:extLst>
              </a:rPr>
              <a:t>Fecha de siembra</a:t>
            </a:r>
            <a:endParaRPr>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7"/>
                </a:ext>
              </a:extLst>
            </a:endParaRPr>
          </a:p>
          <a:p>
            <a:pPr marL="685783" lvl="1" indent="-228594" algn="l" rtl="0">
              <a:lnSpc>
                <a:spcPct val="90000"/>
              </a:lnSpc>
              <a:spcBef>
                <a:spcPts val="500"/>
              </a:spcBef>
              <a:spcAft>
                <a:spcPts val="0"/>
              </a:spcAft>
              <a:buClr>
                <a:schemeClr val="dk1"/>
              </a:buClr>
              <a:buSzPct val="100000"/>
              <a:buChar char="•"/>
            </a:pPr>
            <a:r>
              <a:rPr lang="es-AR">
                <a:latin typeface="Arial"/>
                <a:ea typeface="Arial"/>
                <a:cs typeface="Arial"/>
                <a:sym typeface="Arial"/>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8"/>
                  </a:ext>
                </a:extLst>
              </a:rPr>
              <a:t>Cultivar</a:t>
            </a:r>
            <a:endParaRPr>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9"/>
                </a:ext>
              </a:extLst>
            </a:endParaRPr>
          </a:p>
          <a:p>
            <a:pPr marL="685783" lvl="1" indent="-228594" algn="l" rtl="0">
              <a:lnSpc>
                <a:spcPct val="90000"/>
              </a:lnSpc>
              <a:spcBef>
                <a:spcPts val="500"/>
              </a:spcBef>
              <a:spcAft>
                <a:spcPts val="0"/>
              </a:spcAft>
              <a:buClr>
                <a:schemeClr val="dk1"/>
              </a:buClr>
              <a:buSzPct val="100000"/>
              <a:buChar char="•"/>
            </a:pPr>
            <a:r>
              <a:rPr lang="es-AR">
                <a:latin typeface="Arial"/>
                <a:ea typeface="Arial"/>
                <a:cs typeface="Arial"/>
                <a:sym typeface="Arial"/>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10"/>
                  </a:ext>
                </a:extLst>
              </a:rPr>
              <a:t>Aplicación de fertilizantes</a:t>
            </a:r>
            <a:endParaRPr>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11"/>
                </a:ext>
              </a:extLst>
            </a:endParaRPr>
          </a:p>
          <a:p>
            <a:pPr marL="228594" lvl="0" indent="-228594" algn="l" rtl="0">
              <a:lnSpc>
                <a:spcPct val="90000"/>
              </a:lnSpc>
              <a:spcBef>
                <a:spcPts val="1000"/>
              </a:spcBef>
              <a:spcAft>
                <a:spcPts val="0"/>
              </a:spcAft>
              <a:buClr>
                <a:schemeClr val="dk1"/>
              </a:buClr>
              <a:buSzPct val="100000"/>
              <a:buFont typeface="Noto Sans Symbols"/>
              <a:buChar char="⮚"/>
            </a:pPr>
            <a:r>
              <a:rPr lang="es-AR">
                <a:latin typeface="Arial"/>
                <a:ea typeface="Arial"/>
                <a:cs typeface="Arial"/>
                <a:sym typeface="Arial"/>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12"/>
                  </a:ext>
                </a:extLst>
              </a:rPr>
              <a:t>Datos agroclimáticos por lote</a:t>
            </a:r>
            <a:endParaRPr>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13"/>
                </a:ext>
              </a:extLst>
            </a:endParaRPr>
          </a:p>
          <a:p>
            <a:pPr marL="685783" lvl="1" indent="-228594" algn="l" rtl="0">
              <a:lnSpc>
                <a:spcPct val="90000"/>
              </a:lnSpc>
              <a:spcBef>
                <a:spcPts val="500"/>
              </a:spcBef>
              <a:spcAft>
                <a:spcPts val="0"/>
              </a:spcAft>
              <a:buClr>
                <a:schemeClr val="dk1"/>
              </a:buClr>
              <a:buSzPct val="100000"/>
              <a:buChar char="•"/>
            </a:pPr>
            <a:r>
              <a:rPr lang="es-AR">
                <a:latin typeface="Arial"/>
                <a:ea typeface="Arial"/>
                <a:cs typeface="Arial"/>
                <a:sym typeface="Arial"/>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14"/>
                  </a:ext>
                </a:extLst>
              </a:rPr>
              <a:t>Precipitación</a:t>
            </a:r>
            <a:endParaRPr>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15"/>
                </a:ext>
              </a:extLst>
            </a:endParaRPr>
          </a:p>
          <a:p>
            <a:pPr marL="685783" lvl="1" indent="-228594" algn="l" rtl="0">
              <a:lnSpc>
                <a:spcPct val="90000"/>
              </a:lnSpc>
              <a:spcBef>
                <a:spcPts val="500"/>
              </a:spcBef>
              <a:spcAft>
                <a:spcPts val="0"/>
              </a:spcAft>
              <a:buClr>
                <a:schemeClr val="dk1"/>
              </a:buClr>
              <a:buSzPct val="100000"/>
              <a:buChar char="•"/>
            </a:pPr>
            <a:r>
              <a:rPr lang="es-AR">
                <a:latin typeface="Arial"/>
                <a:ea typeface="Arial"/>
                <a:cs typeface="Arial"/>
                <a:sym typeface="Arial"/>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16"/>
                  </a:ext>
                </a:extLst>
              </a:rPr>
              <a:t>Temperatura diaria</a:t>
            </a:r>
            <a:endParaRPr>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17"/>
                </a:ext>
              </a:extLst>
            </a:endParaRPr>
          </a:p>
          <a:p>
            <a:pPr marL="685783" lvl="1" indent="-228594" algn="l" rtl="0">
              <a:lnSpc>
                <a:spcPct val="90000"/>
              </a:lnSpc>
              <a:spcBef>
                <a:spcPts val="500"/>
              </a:spcBef>
              <a:spcAft>
                <a:spcPts val="0"/>
              </a:spcAft>
              <a:buClr>
                <a:schemeClr val="dk1"/>
              </a:buClr>
              <a:buSzPct val="100000"/>
              <a:buChar char="•"/>
            </a:pPr>
            <a:r>
              <a:rPr lang="es-AR">
                <a:latin typeface="Arial"/>
                <a:ea typeface="Arial"/>
                <a:cs typeface="Arial"/>
                <a:sym typeface="Arial"/>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18"/>
                  </a:ext>
                </a:extLst>
              </a:rPr>
              <a:t>Fotoperíodo</a:t>
            </a:r>
            <a:endParaRPr>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19"/>
                </a:ext>
              </a:extLst>
            </a:endParaRPr>
          </a:p>
          <a:p>
            <a:pPr marL="685783" lvl="1" indent="-228594" algn="l" rtl="0">
              <a:lnSpc>
                <a:spcPct val="90000"/>
              </a:lnSpc>
              <a:spcBef>
                <a:spcPts val="500"/>
              </a:spcBef>
              <a:spcAft>
                <a:spcPts val="0"/>
              </a:spcAft>
              <a:buClr>
                <a:schemeClr val="dk1"/>
              </a:buClr>
              <a:buSzPct val="100000"/>
              <a:buChar char="•"/>
            </a:pPr>
            <a:r>
              <a:rPr lang="es-AR">
                <a:latin typeface="Arial"/>
                <a:ea typeface="Arial"/>
                <a:cs typeface="Arial"/>
                <a:sym typeface="Arial"/>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20"/>
                  </a:ext>
                </a:extLst>
              </a:rPr>
              <a:t>Grados días</a:t>
            </a:r>
            <a:endParaRPr>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21"/>
                </a:ext>
              </a:extLst>
            </a:endParaRPr>
          </a:p>
          <a:p>
            <a:pPr marL="685783" lvl="1" indent="-228594" algn="l" rtl="0">
              <a:lnSpc>
                <a:spcPct val="90000"/>
              </a:lnSpc>
              <a:spcBef>
                <a:spcPts val="500"/>
              </a:spcBef>
              <a:spcAft>
                <a:spcPts val="0"/>
              </a:spcAft>
              <a:buClr>
                <a:schemeClr val="dk1"/>
              </a:buClr>
              <a:buSzPct val="100000"/>
              <a:buChar char="•"/>
            </a:pPr>
            <a:r>
              <a:rPr lang="es-AR">
                <a:latin typeface="Arial"/>
                <a:ea typeface="Arial"/>
                <a:cs typeface="Arial"/>
                <a:sym typeface="Arial"/>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22"/>
                  </a:ext>
                </a:extLst>
              </a:rPr>
              <a:t>Radiación</a:t>
            </a:r>
            <a:endParaRPr>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23"/>
                </a:ext>
              </a:extLst>
            </a:endParaRPr>
          </a:p>
          <a:p>
            <a:pPr marL="685783" lvl="1" indent="-228594" algn="l" rtl="0">
              <a:lnSpc>
                <a:spcPct val="90000"/>
              </a:lnSpc>
              <a:spcBef>
                <a:spcPts val="500"/>
              </a:spcBef>
              <a:spcAft>
                <a:spcPts val="0"/>
              </a:spcAft>
              <a:buClr>
                <a:schemeClr val="dk1"/>
              </a:buClr>
              <a:buSzPct val="100000"/>
              <a:buChar char="•"/>
            </a:pPr>
            <a:r>
              <a:rPr lang="es-AR">
                <a:latin typeface="Arial"/>
                <a:ea typeface="Arial"/>
                <a:cs typeface="Arial"/>
                <a:sym typeface="Arial"/>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24"/>
                  </a:ext>
                </a:extLst>
              </a:rPr>
              <a:t>Coeficiente fototermal</a:t>
            </a:r>
            <a:endParaRPr>
              <a:latin typeface="Arial"/>
              <a:ea typeface="Arial"/>
              <a:cs typeface="Arial"/>
              <a:sym typeface="Arial"/>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25"/>
                </a:ext>
              </a:extLst>
            </a:endParaRPr>
          </a:p>
          <a:p>
            <a:pPr marL="228594" lvl="0" indent="-228594" algn="l" rtl="0">
              <a:lnSpc>
                <a:spcPct val="90000"/>
              </a:lnSpc>
              <a:spcBef>
                <a:spcPts val="1000"/>
              </a:spcBef>
              <a:spcAft>
                <a:spcPts val="0"/>
              </a:spcAft>
              <a:buClr>
                <a:schemeClr val="dk1"/>
              </a:buClr>
              <a:buSzPct val="100000"/>
              <a:buFont typeface="Noto Sans Symbols"/>
              <a:buChar char="⮚"/>
            </a:pPr>
            <a:r>
              <a:rPr lang="es-AR">
                <a:latin typeface="Arial"/>
                <a:ea typeface="Arial"/>
                <a:cs typeface="Arial"/>
                <a:sym typeface="Arial"/>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26"/>
                  </a:ext>
                </a:extLst>
              </a:rPr>
              <a:t>Datos satelitales para cinco puntos representativos por lote</a:t>
            </a:r>
            <a:endParaRPr>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27"/>
                </a:ext>
              </a:extLst>
            </a:endParaRPr>
          </a:p>
          <a:p>
            <a:pPr marL="685783" lvl="1" indent="-228594" algn="l" rtl="0">
              <a:lnSpc>
                <a:spcPct val="90000"/>
              </a:lnSpc>
              <a:spcBef>
                <a:spcPts val="500"/>
              </a:spcBef>
              <a:spcAft>
                <a:spcPts val="0"/>
              </a:spcAft>
              <a:buClr>
                <a:schemeClr val="dk1"/>
              </a:buClr>
              <a:buSzPct val="100000"/>
              <a:buChar char="•"/>
            </a:pPr>
            <a:r>
              <a:rPr lang="es-AR">
                <a:latin typeface="Arial"/>
                <a:ea typeface="Arial"/>
                <a:cs typeface="Arial"/>
                <a:sym typeface="Arial"/>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28"/>
                  </a:ext>
                </a:extLst>
              </a:rPr>
              <a:t>NDVI</a:t>
            </a:r>
            <a:endParaRPr>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29"/>
                </a:ext>
              </a:extLst>
            </a:endParaRPr>
          </a:p>
          <a:p>
            <a:pPr marL="685783" lvl="1" indent="-228594" algn="l" rtl="0">
              <a:lnSpc>
                <a:spcPct val="90000"/>
              </a:lnSpc>
              <a:spcBef>
                <a:spcPts val="500"/>
              </a:spcBef>
              <a:spcAft>
                <a:spcPts val="0"/>
              </a:spcAft>
              <a:buClr>
                <a:schemeClr val="dk1"/>
              </a:buClr>
              <a:buSzPct val="100000"/>
              <a:buChar char="•"/>
            </a:pPr>
            <a:r>
              <a:rPr lang="es-AR">
                <a:latin typeface="Arial"/>
                <a:ea typeface="Arial"/>
                <a:cs typeface="Arial"/>
                <a:sym typeface="Arial"/>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30"/>
                  </a:ext>
                </a:extLst>
              </a:rPr>
              <a:t>Parámetros de la curva β</a:t>
            </a:r>
            <a:endParaRPr/>
          </a:p>
        </p:txBody>
      </p:sp>
      <p:sp>
        <p:nvSpPr>
          <p:cNvPr id="163" name="Google Shape;163;p7"/>
          <p:cNvSpPr txBox="1">
            <a:spLocks noGrp="1"/>
          </p:cNvSpPr>
          <p:nvPr>
            <p:ph type="body" idx="3"/>
          </p:nvPr>
        </p:nvSpPr>
        <p:spPr>
          <a:xfrm>
            <a:off x="6172203" y="1681163"/>
            <a:ext cx="5183100" cy="438000"/>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dk1"/>
              </a:buClr>
              <a:buSzPts val="2400"/>
              <a:buNone/>
            </a:pPr>
            <a:r>
              <a:rPr lang="es-AR"/>
              <a:t>No incluye</a:t>
            </a:r>
            <a:endParaRPr/>
          </a:p>
        </p:txBody>
      </p:sp>
      <p:sp>
        <p:nvSpPr>
          <p:cNvPr id="164" name="Google Shape;164;p7"/>
          <p:cNvSpPr txBox="1">
            <a:spLocks noGrp="1"/>
          </p:cNvSpPr>
          <p:nvPr>
            <p:ph type="body" idx="4"/>
          </p:nvPr>
        </p:nvSpPr>
        <p:spPr>
          <a:xfrm>
            <a:off x="6172203" y="2119256"/>
            <a:ext cx="5183188" cy="4480020"/>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rmAutofit fontScale="70000" lnSpcReduction="20000"/>
          </a:bodyPr>
          <a:lstStyle/>
          <a:p>
            <a:pPr marL="228594" lvl="0" indent="-228594" algn="l" rtl="0">
              <a:lnSpc>
                <a:spcPct val="90000"/>
              </a:lnSpc>
              <a:spcBef>
                <a:spcPts val="0"/>
              </a:spcBef>
              <a:spcAft>
                <a:spcPts val="0"/>
              </a:spcAft>
              <a:buClr>
                <a:schemeClr val="dk1"/>
              </a:buClr>
              <a:buSzPct val="100000"/>
              <a:buChar char="•"/>
            </a:pPr>
            <a:r>
              <a:rPr lang="es-AR">
                <a:latin typeface="Arial"/>
                <a:ea typeface="Arial"/>
                <a:cs typeface="Arial"/>
                <a:sym typeface="Arial"/>
              </a:rPr>
              <a:t>Observaciones en espigazón</a:t>
            </a:r>
            <a:endParaRPr>
              <a:latin typeface="Arial"/>
              <a:ea typeface="Arial"/>
              <a:cs typeface="Arial"/>
              <a:sym typeface="Arial"/>
            </a:endParaRPr>
          </a:p>
          <a:p>
            <a:pPr marL="685783" lvl="1" indent="-228594" algn="l" rtl="0">
              <a:lnSpc>
                <a:spcPct val="90000"/>
              </a:lnSpc>
              <a:spcBef>
                <a:spcPts val="500"/>
              </a:spcBef>
              <a:spcAft>
                <a:spcPts val="0"/>
              </a:spcAft>
              <a:buClr>
                <a:schemeClr val="dk1"/>
              </a:buClr>
              <a:buSzPct val="100000"/>
              <a:buChar char="•"/>
            </a:pPr>
            <a:r>
              <a:rPr lang="es-AR">
                <a:latin typeface="Arial"/>
                <a:ea typeface="Arial"/>
                <a:cs typeface="Arial"/>
                <a:sym typeface="Arial"/>
              </a:rPr>
              <a:t>Biomasa aérea seca y fresca</a:t>
            </a:r>
            <a:endParaRPr/>
          </a:p>
          <a:p>
            <a:pPr marL="685783" lvl="1" indent="-228594" algn="l" rtl="0">
              <a:lnSpc>
                <a:spcPct val="90000"/>
              </a:lnSpc>
              <a:spcBef>
                <a:spcPts val="500"/>
              </a:spcBef>
              <a:spcAft>
                <a:spcPts val="0"/>
              </a:spcAft>
              <a:buClr>
                <a:schemeClr val="dk1"/>
              </a:buClr>
              <a:buSzPct val="100000"/>
              <a:buChar char="•"/>
            </a:pPr>
            <a:r>
              <a:rPr lang="es-AR">
                <a:latin typeface="Arial"/>
                <a:ea typeface="Arial"/>
                <a:cs typeface="Arial"/>
                <a:sym typeface="Arial"/>
              </a:rPr>
              <a:t>Concentración y acumulación de nitrógeno en la biomasa</a:t>
            </a:r>
            <a:endParaRPr/>
          </a:p>
          <a:p>
            <a:pPr marL="685783" lvl="1" indent="-228594" algn="l" rtl="0">
              <a:lnSpc>
                <a:spcPct val="90000"/>
              </a:lnSpc>
              <a:spcBef>
                <a:spcPts val="500"/>
              </a:spcBef>
              <a:spcAft>
                <a:spcPts val="0"/>
              </a:spcAft>
              <a:buClr>
                <a:schemeClr val="dk1"/>
              </a:buClr>
              <a:buSzPct val="100000"/>
              <a:buChar char="•"/>
            </a:pPr>
            <a:r>
              <a:rPr lang="es-AR">
                <a:latin typeface="Arial"/>
                <a:ea typeface="Arial"/>
                <a:cs typeface="Arial"/>
                <a:sym typeface="Arial"/>
              </a:rPr>
              <a:t>Índice de nutrición nitrogenada (INN)</a:t>
            </a:r>
            <a:endParaRPr/>
          </a:p>
          <a:p>
            <a:pPr marL="685783" lvl="1" indent="-228594" algn="l" rtl="0">
              <a:lnSpc>
                <a:spcPct val="90000"/>
              </a:lnSpc>
              <a:spcBef>
                <a:spcPts val="500"/>
              </a:spcBef>
              <a:spcAft>
                <a:spcPts val="0"/>
              </a:spcAft>
              <a:buClr>
                <a:schemeClr val="dk1"/>
              </a:buClr>
              <a:buSzPct val="100000"/>
              <a:buChar char="•"/>
            </a:pPr>
            <a:r>
              <a:rPr lang="es-AR">
                <a:latin typeface="Arial"/>
                <a:ea typeface="Arial"/>
                <a:cs typeface="Arial"/>
                <a:sym typeface="Arial"/>
              </a:rPr>
              <a:t>Índice de diagnóstico hídrico (WDI)</a:t>
            </a:r>
            <a:endParaRPr/>
          </a:p>
          <a:p>
            <a:pPr marL="228594" lvl="0" indent="-104133" algn="l" rtl="0">
              <a:lnSpc>
                <a:spcPct val="90000"/>
              </a:lnSpc>
              <a:spcBef>
                <a:spcPts val="1000"/>
              </a:spcBef>
              <a:spcAft>
                <a:spcPts val="0"/>
              </a:spcAft>
              <a:buClr>
                <a:schemeClr val="dk1"/>
              </a:buClr>
              <a:buSzPct val="100000"/>
              <a:buNone/>
            </a:pPr>
            <a:endParaRPr>
              <a:latin typeface="Arial"/>
              <a:ea typeface="Arial"/>
              <a:cs typeface="Arial"/>
              <a:sym typeface="Arial"/>
            </a:endParaRPr>
          </a:p>
          <a:p>
            <a:pPr marL="228594" lvl="0" indent="-228594" algn="l" rtl="0">
              <a:lnSpc>
                <a:spcPct val="90000"/>
              </a:lnSpc>
              <a:spcBef>
                <a:spcPts val="1000"/>
              </a:spcBef>
              <a:spcAft>
                <a:spcPts val="0"/>
              </a:spcAft>
              <a:buClr>
                <a:schemeClr val="dk1"/>
              </a:buClr>
              <a:buSzPct val="100000"/>
              <a:buChar char="•"/>
            </a:pPr>
            <a:r>
              <a:rPr lang="es-AR">
                <a:latin typeface="Arial"/>
                <a:ea typeface="Arial"/>
                <a:cs typeface="Arial"/>
                <a:sym typeface="Arial"/>
              </a:rPr>
              <a:t>Observados en cosecha</a:t>
            </a:r>
            <a:endParaRPr/>
          </a:p>
          <a:p>
            <a:pPr marL="685783" lvl="1" indent="-228594" algn="l" rtl="0">
              <a:lnSpc>
                <a:spcPct val="90000"/>
              </a:lnSpc>
              <a:spcBef>
                <a:spcPts val="500"/>
              </a:spcBef>
              <a:spcAft>
                <a:spcPts val="0"/>
              </a:spcAft>
              <a:buClr>
                <a:schemeClr val="dk1"/>
              </a:buClr>
              <a:buSzPct val="100000"/>
              <a:buChar char="•"/>
            </a:pPr>
            <a:r>
              <a:rPr lang="es-AR">
                <a:latin typeface="Arial"/>
                <a:ea typeface="Arial"/>
                <a:cs typeface="Arial"/>
                <a:sym typeface="Arial"/>
              </a:rPr>
              <a:t>Rendimiento en grano</a:t>
            </a:r>
            <a:endParaRPr/>
          </a:p>
          <a:p>
            <a:pPr marL="685783" lvl="1" indent="-228594" algn="l" rtl="0">
              <a:lnSpc>
                <a:spcPct val="90000"/>
              </a:lnSpc>
              <a:spcBef>
                <a:spcPts val="500"/>
              </a:spcBef>
              <a:spcAft>
                <a:spcPts val="0"/>
              </a:spcAft>
              <a:buClr>
                <a:schemeClr val="dk1"/>
              </a:buClr>
              <a:buSzPct val="100000"/>
              <a:buChar char="•"/>
            </a:pPr>
            <a:r>
              <a:rPr lang="es-AR">
                <a:latin typeface="Arial"/>
                <a:ea typeface="Arial"/>
                <a:cs typeface="Arial"/>
                <a:sym typeface="Arial"/>
              </a:rPr>
              <a:t>Concentración y acumulación de nitrógeno en grano</a:t>
            </a:r>
            <a:endParaRPr/>
          </a:p>
          <a:p>
            <a:pPr marL="685783" lvl="1" indent="-228594" algn="l" rtl="0">
              <a:lnSpc>
                <a:spcPct val="90000"/>
              </a:lnSpc>
              <a:spcBef>
                <a:spcPts val="500"/>
              </a:spcBef>
              <a:spcAft>
                <a:spcPts val="0"/>
              </a:spcAft>
              <a:buClr>
                <a:schemeClr val="dk1"/>
              </a:buClr>
              <a:buSzPct val="100000"/>
              <a:buChar char="•"/>
            </a:pPr>
            <a:r>
              <a:rPr lang="es-AR">
                <a:latin typeface="Arial"/>
                <a:ea typeface="Arial"/>
                <a:cs typeface="Arial"/>
                <a:sym typeface="Arial"/>
              </a:rPr>
              <a:t>Proteína en grano</a:t>
            </a:r>
            <a:endParaRPr/>
          </a:p>
          <a:p>
            <a:pPr marL="685783" lvl="1" indent="-228594" algn="l" rtl="0">
              <a:lnSpc>
                <a:spcPct val="90000"/>
              </a:lnSpc>
              <a:spcBef>
                <a:spcPts val="500"/>
              </a:spcBef>
              <a:spcAft>
                <a:spcPts val="0"/>
              </a:spcAft>
              <a:buClr>
                <a:schemeClr val="dk1"/>
              </a:buClr>
              <a:buSzPct val="100000"/>
              <a:buChar char="•"/>
            </a:pPr>
            <a:r>
              <a:rPr lang="es-AR">
                <a:latin typeface="Arial"/>
                <a:ea typeface="Arial"/>
                <a:cs typeface="Arial"/>
                <a:sym typeface="Arial"/>
              </a:rPr>
              <a:t>Índice de cosecha</a:t>
            </a:r>
            <a:endParaRPr/>
          </a:p>
          <a:p>
            <a:pPr marL="685783" lvl="1" indent="-228594" algn="l" rtl="0">
              <a:lnSpc>
                <a:spcPct val="90000"/>
              </a:lnSpc>
              <a:spcBef>
                <a:spcPts val="500"/>
              </a:spcBef>
              <a:spcAft>
                <a:spcPts val="0"/>
              </a:spcAft>
              <a:buClr>
                <a:schemeClr val="dk1"/>
              </a:buClr>
              <a:buSzPct val="100000"/>
              <a:buChar char="•"/>
            </a:pPr>
            <a:r>
              <a:rPr lang="es-AR">
                <a:latin typeface="Arial"/>
                <a:ea typeface="Arial"/>
                <a:cs typeface="Arial"/>
                <a:sym typeface="Arial"/>
              </a:rPr>
              <a:t>Calidad de grano</a:t>
            </a:r>
            <a:endParaRPr/>
          </a:p>
        </p:txBody>
      </p:sp>
      <p:sp>
        <p:nvSpPr>
          <p:cNvPr id="165" name="Google Shape;165;p7"/>
          <p:cNvSpPr txBox="1">
            <a:spLocks noGrp="1"/>
          </p:cNvSpPr>
          <p:nvPr>
            <p:ph type="sldNum" idx="12"/>
          </p:nvPr>
        </p:nvSpPr>
        <p:spPr>
          <a:xfrm>
            <a:off x="8610600" y="6356356"/>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s-AR"/>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8"/>
          <p:cNvSpPr txBox="1">
            <a:spLocks noGrp="1"/>
          </p:cNvSpPr>
          <p:nvPr>
            <p:ph type="title"/>
          </p:nvPr>
        </p:nvSpPr>
        <p:spPr>
          <a:xfrm>
            <a:off x="838200" y="365129"/>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Play"/>
              <a:buNone/>
            </a:pPr>
            <a:r>
              <a:rPr lang="es-AR"/>
              <a:t>Requerimientos</a:t>
            </a:r>
            <a:endParaRPr/>
          </a:p>
        </p:txBody>
      </p:sp>
      <p:sp>
        <p:nvSpPr>
          <p:cNvPr id="171" name="Google Shape;171;p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594" lvl="0" indent="-228594" algn="l" rtl="0">
              <a:lnSpc>
                <a:spcPct val="90000"/>
              </a:lnSpc>
              <a:spcBef>
                <a:spcPts val="0"/>
              </a:spcBef>
              <a:spcAft>
                <a:spcPts val="0"/>
              </a:spcAft>
              <a:buClr>
                <a:schemeClr val="dk1"/>
              </a:buClr>
              <a:buSzPts val="2000"/>
              <a:buFont typeface="Noto Sans Symbols"/>
              <a:buChar char="⮚"/>
            </a:pPr>
            <a:r>
              <a:rPr lang="es-AR" sz="2000">
                <a:latin typeface="Arial"/>
                <a:ea typeface="Arial"/>
                <a:cs typeface="Arial"/>
                <a:sym typeface="Arial"/>
              </a:rPr>
              <a:t>Estimar NDVI potencial (45, 60, 75 DDS)</a:t>
            </a:r>
            <a:endParaRPr/>
          </a:p>
          <a:p>
            <a:pPr marL="228594" lvl="0" indent="-228594" algn="l" rtl="0">
              <a:lnSpc>
                <a:spcPct val="90000"/>
              </a:lnSpc>
              <a:spcBef>
                <a:spcPts val="1000"/>
              </a:spcBef>
              <a:spcAft>
                <a:spcPts val="0"/>
              </a:spcAft>
              <a:buClr>
                <a:schemeClr val="dk1"/>
              </a:buClr>
              <a:buSzPts val="2000"/>
              <a:buFont typeface="Noto Sans Symbols"/>
              <a:buChar char="⮚"/>
            </a:pPr>
            <a:r>
              <a:rPr lang="es-AR" sz="2000">
                <a:latin typeface="Arial"/>
                <a:ea typeface="Arial"/>
                <a:cs typeface="Arial"/>
                <a:sym typeface="Arial"/>
              </a:rPr>
              <a:t>Implementar modelo Híbrido (Bayes + ANN)</a:t>
            </a:r>
            <a:endParaRPr/>
          </a:p>
          <a:p>
            <a:pPr marL="228594" lvl="0" indent="-228594" algn="l" rtl="0">
              <a:lnSpc>
                <a:spcPct val="90000"/>
              </a:lnSpc>
              <a:spcBef>
                <a:spcPts val="1000"/>
              </a:spcBef>
              <a:spcAft>
                <a:spcPts val="0"/>
              </a:spcAft>
              <a:buClr>
                <a:schemeClr val="dk1"/>
              </a:buClr>
              <a:buSzPts val="2000"/>
              <a:buFont typeface="Noto Sans Symbols"/>
              <a:buChar char="⮚"/>
            </a:pPr>
            <a:r>
              <a:rPr lang="es-AR" sz="2000">
                <a:latin typeface="Arial"/>
                <a:ea typeface="Arial"/>
                <a:cs typeface="Arial"/>
                <a:sym typeface="Arial"/>
              </a:rPr>
              <a:t>Asegurar NDVI predicho en rango válido</a:t>
            </a:r>
            <a:endParaRPr/>
          </a:p>
          <a:p>
            <a:pPr marL="228594" lvl="0" indent="-228594" algn="l" rtl="0">
              <a:lnSpc>
                <a:spcPct val="90000"/>
              </a:lnSpc>
              <a:spcBef>
                <a:spcPts val="1000"/>
              </a:spcBef>
              <a:spcAft>
                <a:spcPts val="0"/>
              </a:spcAft>
              <a:buClr>
                <a:schemeClr val="dk1"/>
              </a:buClr>
              <a:buSzPts val="2000"/>
              <a:buFont typeface="Noto Sans Symbols"/>
              <a:buChar char="⮚"/>
            </a:pPr>
            <a:r>
              <a:rPr lang="es-AR" sz="2000">
                <a:latin typeface="Arial"/>
                <a:ea typeface="Arial"/>
                <a:cs typeface="Arial"/>
                <a:sym typeface="Arial"/>
              </a:rPr>
              <a:t>Mostrar mapas NDVI proyectado</a:t>
            </a:r>
            <a:endParaRPr/>
          </a:p>
          <a:p>
            <a:pPr marL="228594" lvl="0" indent="-228594" algn="l" rtl="0">
              <a:lnSpc>
                <a:spcPct val="90000"/>
              </a:lnSpc>
              <a:spcBef>
                <a:spcPts val="1000"/>
              </a:spcBef>
              <a:spcAft>
                <a:spcPts val="0"/>
              </a:spcAft>
              <a:buClr>
                <a:schemeClr val="dk1"/>
              </a:buClr>
              <a:buSzPts val="2000"/>
              <a:buFont typeface="Noto Sans Symbols"/>
              <a:buChar char="⮚"/>
            </a:pPr>
            <a:r>
              <a:rPr lang="es-AR" sz="2000">
                <a:latin typeface="Arial"/>
                <a:ea typeface="Arial"/>
                <a:cs typeface="Arial"/>
                <a:sym typeface="Arial"/>
              </a:rPr>
              <a:t>Generar resultados publicables</a:t>
            </a:r>
            <a:endParaRPr/>
          </a:p>
        </p:txBody>
      </p:sp>
      <p:sp>
        <p:nvSpPr>
          <p:cNvPr id="172" name="Google Shape;172;p8"/>
          <p:cNvSpPr txBox="1">
            <a:spLocks noGrp="1"/>
          </p:cNvSpPr>
          <p:nvPr>
            <p:ph type="sldNum" idx="12"/>
          </p:nvPr>
        </p:nvSpPr>
        <p:spPr>
          <a:xfrm>
            <a:off x="8610600" y="6356356"/>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s-AR"/>
              <a:t>8</a:t>
            </a:fld>
            <a:endParaRPr/>
          </a:p>
        </p:txBody>
      </p:sp>
      <p:pic>
        <p:nvPicPr>
          <p:cNvPr id="173" name="Google Shape;173;p8" descr="Logotipo&#10;&#10;El contenido generado por IA puede ser incorrecto."/>
          <p:cNvPicPr preferRelativeResize="0"/>
          <p:nvPr/>
        </p:nvPicPr>
        <p:blipFill rotWithShape="1">
          <a:blip r:embed="rId3">
            <a:alphaModFix/>
          </a:blip>
          <a:srcRect/>
          <a:stretch/>
        </p:blipFill>
        <p:spPr>
          <a:xfrm>
            <a:off x="0" y="6252210"/>
            <a:ext cx="1828800" cy="60579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7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9"/>
          <p:cNvSpPr txBox="1">
            <a:spLocks noGrp="1"/>
          </p:cNvSpPr>
          <p:nvPr>
            <p:ph type="title"/>
          </p:nvPr>
        </p:nvSpPr>
        <p:spPr>
          <a:xfrm>
            <a:off x="838200" y="365129"/>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Arial"/>
              <a:buNone/>
            </a:pPr>
            <a:r>
              <a:rPr lang="es-AR" sz="4000">
                <a:latin typeface="Arial"/>
                <a:ea typeface="Arial"/>
                <a:cs typeface="Arial"/>
                <a:sym typeface="Arial"/>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31"/>
                  </a:ext>
                </a:extLst>
              </a:rPr>
              <a:t>Metodología</a:t>
            </a:r>
            <a:endParaRPr/>
          </a:p>
        </p:txBody>
      </p:sp>
      <p:sp>
        <p:nvSpPr>
          <p:cNvPr id="179" name="Google Shape;179;p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594" lvl="0" indent="-228594" algn="l" rtl="0">
              <a:lnSpc>
                <a:spcPct val="90000"/>
              </a:lnSpc>
              <a:spcBef>
                <a:spcPts val="0"/>
              </a:spcBef>
              <a:spcAft>
                <a:spcPts val="0"/>
              </a:spcAft>
              <a:buClr>
                <a:schemeClr val="dk1"/>
              </a:buClr>
              <a:buSzPts val="2200"/>
              <a:buFont typeface="Noto Sans Symbols"/>
              <a:buChar char="⮚"/>
            </a:pPr>
            <a:r>
              <a:rPr lang="es-AR" sz="2200">
                <a:latin typeface="Arial"/>
                <a:ea typeface="Arial"/>
                <a:cs typeface="Arial"/>
                <a:sym typeface="Arial"/>
              </a:rPr>
              <a:t>Concepto: combinar la interpretabilidad de los parámetros de la función  </a:t>
            </a:r>
            <a:r>
              <a:rPr lang="es-AR" sz="2200">
                <a:latin typeface="Arial"/>
                <a:ea typeface="Arial"/>
                <a:cs typeface="Arial"/>
                <a:sym typeface="Arial"/>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32"/>
                  </a:ext>
                </a:extLst>
              </a:rPr>
              <a:t>crecimiento</a:t>
            </a:r>
            <a:r>
              <a:rPr lang="es-AR" sz="2200">
                <a:latin typeface="Arial"/>
                <a:ea typeface="Arial"/>
                <a:cs typeface="Arial"/>
                <a:sym typeface="Arial"/>
              </a:rPr>
              <a:t> con la flexibilidad de la inteligencia artificial (IA).</a:t>
            </a:r>
            <a:endParaRPr/>
          </a:p>
          <a:p>
            <a:pPr marL="228594" lvl="0" indent="-228594" algn="l" rtl="0">
              <a:lnSpc>
                <a:spcPct val="90000"/>
              </a:lnSpc>
              <a:spcBef>
                <a:spcPts val="1000"/>
              </a:spcBef>
              <a:spcAft>
                <a:spcPts val="0"/>
              </a:spcAft>
              <a:buClr>
                <a:schemeClr val="dk1"/>
              </a:buClr>
              <a:buSzPts val="2200"/>
              <a:buFont typeface="Noto Sans Symbols"/>
              <a:buChar char="⮚"/>
            </a:pPr>
            <a:r>
              <a:rPr lang="es-AR" sz="2200">
                <a:latin typeface="Arial"/>
                <a:ea typeface="Arial"/>
                <a:cs typeface="Arial"/>
                <a:sym typeface="Arial"/>
              </a:rPr>
              <a:t>Componentes: </a:t>
            </a:r>
            <a:endParaRPr/>
          </a:p>
          <a:p>
            <a:pPr marL="742950" lvl="1" indent="-285750" algn="l" rtl="0">
              <a:lnSpc>
                <a:spcPct val="90000"/>
              </a:lnSpc>
              <a:spcBef>
                <a:spcPts val="500"/>
              </a:spcBef>
              <a:spcAft>
                <a:spcPts val="0"/>
              </a:spcAft>
              <a:buClr>
                <a:schemeClr val="dk1"/>
              </a:buClr>
              <a:buSzPts val="2200"/>
              <a:buChar char="•"/>
            </a:pPr>
            <a:r>
              <a:rPr lang="es-AR" sz="2200">
                <a:latin typeface="Arial"/>
                <a:ea typeface="Arial"/>
                <a:cs typeface="Arial"/>
                <a:sym typeface="Arial"/>
              </a:rPr>
              <a:t>Datos satelitales (Sentinel-2): NDVI como indicador del </a:t>
            </a:r>
            <a:r>
              <a:rPr lang="es-AR" sz="2200">
                <a:latin typeface="Arial"/>
                <a:ea typeface="Arial"/>
                <a:cs typeface="Arial"/>
                <a:sym typeface="Arial"/>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33"/>
                  </a:ext>
                </a:extLst>
              </a:rPr>
              <a:t>vigor</a:t>
            </a:r>
            <a:r>
              <a:rPr lang="es-AR" sz="2200">
                <a:latin typeface="Arial"/>
                <a:ea typeface="Arial"/>
                <a:cs typeface="Arial"/>
                <a:sym typeface="Arial"/>
              </a:rPr>
              <a:t> y biomasa.</a:t>
            </a:r>
            <a:endParaRPr/>
          </a:p>
          <a:p>
            <a:pPr marL="742950" lvl="1" indent="-285750" algn="l" rtl="0">
              <a:lnSpc>
                <a:spcPct val="90000"/>
              </a:lnSpc>
              <a:spcBef>
                <a:spcPts val="500"/>
              </a:spcBef>
              <a:spcAft>
                <a:spcPts val="0"/>
              </a:spcAft>
              <a:buClr>
                <a:schemeClr val="dk1"/>
              </a:buClr>
              <a:buSzPts val="2200"/>
              <a:buChar char="•"/>
            </a:pPr>
            <a:r>
              <a:rPr lang="es-AR" sz="2200">
                <a:latin typeface="Arial"/>
                <a:ea typeface="Arial"/>
                <a:cs typeface="Arial"/>
                <a:sym typeface="Arial"/>
              </a:rPr>
              <a:t>Función beta (β): modela la dinámica temporal sigmoidea del NDVI.</a:t>
            </a:r>
            <a:endParaRPr/>
          </a:p>
          <a:p>
            <a:pPr marL="742950" lvl="1" indent="-285750" algn="l" rtl="0">
              <a:lnSpc>
                <a:spcPct val="90000"/>
              </a:lnSpc>
              <a:spcBef>
                <a:spcPts val="500"/>
              </a:spcBef>
              <a:spcAft>
                <a:spcPts val="0"/>
              </a:spcAft>
              <a:buClr>
                <a:schemeClr val="dk1"/>
              </a:buClr>
              <a:buSzPts val="2200"/>
              <a:buChar char="•"/>
            </a:pPr>
            <a:r>
              <a:rPr lang="es-AR" sz="2200">
                <a:latin typeface="Arial"/>
                <a:ea typeface="Arial"/>
                <a:cs typeface="Arial"/>
                <a:sym typeface="Arial"/>
              </a:rPr>
              <a:t>Inferencia bayesiana: ajusta parámetros de la función β usando datos parciales (hasta 45, 60, 75 DDS). </a:t>
            </a:r>
            <a:endParaRPr/>
          </a:p>
          <a:p>
            <a:pPr marL="742950" lvl="1" indent="-285750" algn="l" rtl="0">
              <a:lnSpc>
                <a:spcPct val="90000"/>
              </a:lnSpc>
              <a:spcBef>
                <a:spcPts val="500"/>
              </a:spcBef>
              <a:spcAft>
                <a:spcPts val="0"/>
              </a:spcAft>
              <a:buClr>
                <a:schemeClr val="dk1"/>
              </a:buClr>
              <a:buSzPts val="2200"/>
              <a:buChar char="•"/>
            </a:pPr>
            <a:r>
              <a:rPr lang="es-AR" sz="2200">
                <a:latin typeface="Arial"/>
                <a:ea typeface="Arial"/>
                <a:cs typeface="Arial"/>
                <a:sym typeface="Arial"/>
              </a:rPr>
              <a:t>Red neuronal artificial (ANN): modela los errores residuales del modelo bayesiano, usando predictores agroclimáticos (T°, PP, R, Q...) y de manejo (cultivar, dosis de nitrógeno). </a:t>
            </a:r>
            <a:endParaRPr/>
          </a:p>
          <a:p>
            <a:pPr marL="228594" lvl="0" indent="-228594" algn="l" rtl="0">
              <a:lnSpc>
                <a:spcPct val="90000"/>
              </a:lnSpc>
              <a:spcBef>
                <a:spcPts val="1000"/>
              </a:spcBef>
              <a:spcAft>
                <a:spcPts val="0"/>
              </a:spcAft>
              <a:buClr>
                <a:schemeClr val="dk1"/>
              </a:buClr>
              <a:buSzPts val="2200"/>
              <a:buFont typeface="Noto Sans Symbols"/>
              <a:buChar char="⮚"/>
            </a:pPr>
            <a:r>
              <a:rPr lang="es-AR" sz="2200">
                <a:latin typeface="Arial"/>
                <a:ea typeface="Arial"/>
                <a:cs typeface="Arial"/>
                <a:sym typeface="Arial"/>
              </a:rPr>
              <a:t>Resultado: modelo híbrido (predicción bayesiana + corrección ANN) para estimar el NVDI potencial.</a:t>
            </a:r>
            <a:endParaRPr/>
          </a:p>
          <a:p>
            <a:pPr marL="228594" lvl="0" indent="-50793" algn="l" rtl="0">
              <a:lnSpc>
                <a:spcPct val="90000"/>
              </a:lnSpc>
              <a:spcBef>
                <a:spcPts val="1000"/>
              </a:spcBef>
              <a:spcAft>
                <a:spcPts val="0"/>
              </a:spcAft>
              <a:buClr>
                <a:schemeClr val="dk1"/>
              </a:buClr>
              <a:buSzPts val="2800"/>
              <a:buNone/>
            </a:pPr>
            <a:endParaRPr/>
          </a:p>
        </p:txBody>
      </p:sp>
      <p:sp>
        <p:nvSpPr>
          <p:cNvPr id="180" name="Google Shape;180;p9"/>
          <p:cNvSpPr txBox="1">
            <a:spLocks noGrp="1"/>
          </p:cNvSpPr>
          <p:nvPr>
            <p:ph type="sldNum" idx="12"/>
          </p:nvPr>
        </p:nvSpPr>
        <p:spPr>
          <a:xfrm>
            <a:off x="8610600" y="6356356"/>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s-AR"/>
              <a:t>9</a:t>
            </a:fld>
            <a:endParaRPr/>
          </a:p>
        </p:txBody>
      </p:sp>
      <p:pic>
        <p:nvPicPr>
          <p:cNvPr id="181" name="Google Shape;181;p9" descr="Logotipo&#10;&#10;El contenido generado por IA puede ser incorrecto."/>
          <p:cNvPicPr preferRelativeResize="0"/>
          <p:nvPr/>
        </p:nvPicPr>
        <p:blipFill rotWithShape="1">
          <a:blip r:embed="rId3">
            <a:alphaModFix/>
          </a:blip>
          <a:srcRect/>
          <a:stretch/>
        </p:blipFill>
        <p:spPr>
          <a:xfrm>
            <a:off x="0" y="6252210"/>
            <a:ext cx="1828800" cy="605790"/>
          </a:xfrm>
          <a:prstGeom prst="rect">
            <a:avLst/>
          </a:prstGeom>
          <a:noFill/>
          <a:ln>
            <a:noFill/>
          </a:ln>
        </p:spPr>
      </p:pic>
    </p:spTree>
  </p:cSld>
  <p:clrMapOvr>
    <a:masterClrMapping/>
  </p:clrMapOvr>
</p:sld>
</file>

<file path=ppt/theme/theme1.xml><?xml version="1.0" encoding="utf-8"?>
<a:theme xmlns:a="http://schemas.openxmlformats.org/drawingml/2006/main" name="Tema de Office">
  <a:themeElements>
    <a:clrScheme name="Tema de 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935</Words>
  <Application>Microsoft Office PowerPoint</Application>
  <PresentationFormat>Panorámica</PresentationFormat>
  <Paragraphs>146</Paragraphs>
  <Slides>16</Slides>
  <Notes>16</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16</vt:i4>
      </vt:variant>
    </vt:vector>
  </HeadingPairs>
  <TitlesOfParts>
    <vt:vector size="20" baseType="lpstr">
      <vt:lpstr>Arial</vt:lpstr>
      <vt:lpstr>Play</vt:lpstr>
      <vt:lpstr>Noto Sans Symbols</vt:lpstr>
      <vt:lpstr>Tema de Office</vt:lpstr>
      <vt:lpstr>Proyección del índice de vegetación de diferencia normalizada satelital de cebada en crecimiento con series temporales e inteligencia artificial</vt:lpstr>
      <vt:lpstr>Introducción</vt:lpstr>
      <vt:lpstr>Introducción</vt:lpstr>
      <vt:lpstr>Introducción</vt:lpstr>
      <vt:lpstr>Interesados</vt:lpstr>
      <vt:lpstr>Propósito</vt:lpstr>
      <vt:lpstr>Alcance</vt:lpstr>
      <vt:lpstr>Requerimientos</vt:lpstr>
      <vt:lpstr>Metodología</vt:lpstr>
      <vt:lpstr>Flujo de trabajo simplificado</vt:lpstr>
      <vt:lpstr>Solución propuesta: metodología híbrida</vt:lpstr>
      <vt:lpstr>Planificación y cronograma</vt:lpstr>
      <vt:lpstr>Gestión de riesgos y calidad</vt:lpstr>
      <vt:lpstr>Equipo e interesados clave</vt:lpstr>
      <vt:lpstr>Conclusiones e Impacto Esperado</vt:lpstr>
      <vt:lpstr>Preguntas y Agradecimientos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Adrian Marcelo Lapaz Oliveira</dc:creator>
  <cp:lastModifiedBy>ADRIAN LAPAZ</cp:lastModifiedBy>
  <cp:revision>1</cp:revision>
  <dcterms:created xsi:type="dcterms:W3CDTF">2025-04-19T04:17:24Z</dcterms:created>
  <dcterms:modified xsi:type="dcterms:W3CDTF">2025-04-22T00:26:16Z</dcterms:modified>
</cp:coreProperties>
</file>