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59" r:id="rId3"/>
    <p:sldId id="260" r:id="rId4"/>
    <p:sldId id="263" r:id="rId5"/>
    <p:sldId id="262" r:id="rId6"/>
    <p:sldId id="264" r:id="rId7"/>
    <p:sldId id="271" r:id="rId8"/>
    <p:sldId id="274" r:id="rId9"/>
    <p:sldId id="273" r:id="rId10"/>
    <p:sldId id="275" r:id="rId11"/>
    <p:sldId id="265" r:id="rId12"/>
    <p:sldId id="276" r:id="rId13"/>
    <p:sldId id="266" r:id="rId14"/>
    <p:sldId id="285" r:id="rId15"/>
    <p:sldId id="284" r:id="rId16"/>
    <p:sldId id="283" r:id="rId17"/>
    <p:sldId id="267" r:id="rId18"/>
    <p:sldId id="277" r:id="rId19"/>
    <p:sldId id="268" r:id="rId20"/>
    <p:sldId id="278" r:id="rId21"/>
    <p:sldId id="269" r:id="rId22"/>
    <p:sldId id="280" r:id="rId23"/>
    <p:sldId id="270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D94ED-7912-4F45-BDF2-39C92810B677}" type="datetimeFigureOut">
              <a:rPr lang="es-ES" smtClean="0"/>
              <a:t>09/11/2023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343D0A9-9445-4941-ACDA-D20F8512C968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728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D94ED-7912-4F45-BDF2-39C92810B677}" type="datetimeFigureOut">
              <a:rPr lang="es-ES" smtClean="0"/>
              <a:t>09/11/2023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D0A9-9445-4941-ACDA-D20F8512C968}" type="slidenum">
              <a:rPr lang="es-ES" smtClean="0"/>
              <a:t>‹Nº›</a:t>
            </a:fld>
            <a:endParaRPr lang="es-E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46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D94ED-7912-4F45-BDF2-39C92810B677}" type="datetimeFigureOut">
              <a:rPr lang="es-ES" smtClean="0"/>
              <a:t>09/11/2023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D0A9-9445-4941-ACDA-D20F8512C968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25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D94ED-7912-4F45-BDF2-39C92810B677}" type="datetimeFigureOut">
              <a:rPr lang="es-ES" smtClean="0"/>
              <a:t>09/11/2023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D0A9-9445-4941-ACDA-D20F8512C968}" type="slidenum">
              <a:rPr lang="es-ES" smtClean="0"/>
              <a:t>‹Nº›</a:t>
            </a:fld>
            <a:endParaRPr lang="es-E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09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D94ED-7912-4F45-BDF2-39C92810B677}" type="datetimeFigureOut">
              <a:rPr lang="es-ES" smtClean="0"/>
              <a:t>09/11/2023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D0A9-9445-4941-ACDA-D20F8512C968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16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D94ED-7912-4F45-BDF2-39C92810B677}" type="datetimeFigureOut">
              <a:rPr lang="es-ES" smtClean="0"/>
              <a:t>09/11/2023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D0A9-9445-4941-ACDA-D20F8512C968}" type="slidenum">
              <a:rPr lang="es-ES" smtClean="0"/>
              <a:t>‹Nº›</a:t>
            </a:fld>
            <a:endParaRPr lang="es-E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0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D94ED-7912-4F45-BDF2-39C92810B677}" type="datetimeFigureOut">
              <a:rPr lang="es-ES" smtClean="0"/>
              <a:t>09/11/2023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D0A9-9445-4941-ACDA-D20F8512C968}" type="slidenum">
              <a:rPr lang="es-ES" smtClean="0"/>
              <a:t>‹Nº›</a:t>
            </a:fld>
            <a:endParaRPr lang="es-E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14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D94ED-7912-4F45-BDF2-39C92810B677}" type="datetimeFigureOut">
              <a:rPr lang="es-ES" smtClean="0"/>
              <a:t>09/11/2023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D0A9-9445-4941-ACDA-D20F8512C968}" type="slidenum">
              <a:rPr lang="es-ES" smtClean="0"/>
              <a:t>‹Nº›</a:t>
            </a:fld>
            <a:endParaRPr lang="es-E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74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D94ED-7912-4F45-BDF2-39C92810B677}" type="datetimeFigureOut">
              <a:rPr lang="es-ES" smtClean="0"/>
              <a:t>09/11/2023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D0A9-9445-4941-ACDA-D20F8512C9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3663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D94ED-7912-4F45-BDF2-39C92810B677}" type="datetimeFigureOut">
              <a:rPr lang="es-ES" smtClean="0"/>
              <a:t>09/11/2023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D0A9-9445-4941-ACDA-D20F8512C968}" type="slidenum">
              <a:rPr lang="es-ES" smtClean="0"/>
              <a:t>‹Nº›</a:t>
            </a:fld>
            <a:endParaRPr lang="es-E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813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01D94ED-7912-4F45-BDF2-39C92810B677}" type="datetimeFigureOut">
              <a:rPr lang="es-ES" smtClean="0"/>
              <a:t>09/11/2023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D0A9-9445-4941-ACDA-D20F8512C968}" type="slidenum">
              <a:rPr lang="es-ES" smtClean="0"/>
              <a:t>‹Nº›</a:t>
            </a:fld>
            <a:endParaRPr lang="es-E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100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D94ED-7912-4F45-BDF2-39C92810B677}" type="datetimeFigureOut">
              <a:rPr lang="es-ES" smtClean="0"/>
              <a:t>09/11/2023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343D0A9-9445-4941-ACDA-D20F8512C968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99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www.youtube.com/watch?v=EWDYBu8qyQs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nbeta.com/desarrollo/ecosistema-tensorflow-para-programadores-principiantes-expertos-machine-learning-cursos-lenguajes-edge-computin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ikit-learn.org/stable/" TargetMode="External"/><Relationship Id="rId5" Type="http://schemas.openxmlformats.org/officeDocument/2006/relationships/hyperlink" Target="https://photoeditor.ai/" TargetMode="External"/><Relationship Id="rId4" Type="http://schemas.openxmlformats.org/officeDocument/2006/relationships/hyperlink" Target="https://keras.io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sible.co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penwebinars.net/blog/python-para-sysadmin/" TargetMode="External"/><Relationship Id="rId4" Type="http://schemas.openxmlformats.org/officeDocument/2006/relationships/hyperlink" Target="https://www.vmware.com/support/acquisitions/saltstack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jangoproject.co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graphql-python/graphene" TargetMode="External"/><Relationship Id="rId4" Type="http://schemas.openxmlformats.org/officeDocument/2006/relationships/hyperlink" Target="https://flask-restful.readthedocs.io/en/latest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972571" y="624517"/>
            <a:ext cx="8246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b="1" dirty="0">
                <a:solidFill>
                  <a:schemeClr val="bg1"/>
                </a:solidFill>
                <a:latin typeface="Ink Free" panose="03080402000500000000" pitchFamily="66" charset="0"/>
              </a:rPr>
              <a:t>PYTHON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58"/>
          <a:stretch/>
        </p:blipFill>
        <p:spPr>
          <a:xfrm>
            <a:off x="2798423" y="1682827"/>
            <a:ext cx="6595153" cy="445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096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38B876-5707-4142-9914-4DCC8E25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Traductor - INTERMEDIOS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DA2C9B05-8DDD-4B47-B234-8DDC88B7F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s-ES" sz="3200" dirty="0"/>
              <a:t>Otros traductores producen un código intermedio entre el código fuente y el máquina. </a:t>
            </a:r>
          </a:p>
          <a:p>
            <a:pPr algn="just"/>
            <a:r>
              <a:rPr lang="es-ES" sz="3200" b="1" dirty="0"/>
              <a:t>Java</a:t>
            </a:r>
            <a:r>
              <a:rPr lang="es-ES" sz="3200" dirty="0"/>
              <a:t> por ejemplo, genera un recurso </a:t>
            </a:r>
            <a:r>
              <a:rPr lang="es-ES" sz="3200" dirty="0" err="1"/>
              <a:t>bytecode</a:t>
            </a:r>
            <a:r>
              <a:rPr lang="es-ES" sz="3200" dirty="0"/>
              <a:t>: código precompilado que necesita interpretarse por la </a:t>
            </a:r>
            <a:r>
              <a:rPr lang="es-ES" sz="3200" b="1" dirty="0"/>
              <a:t>JVM</a:t>
            </a:r>
            <a:r>
              <a:rPr lang="es-ES" sz="3200" dirty="0"/>
              <a:t> o </a:t>
            </a:r>
            <a:r>
              <a:rPr lang="es-ES" sz="3200" b="1" dirty="0"/>
              <a:t>máquina virtual de Java</a:t>
            </a:r>
            <a:r>
              <a:rPr lang="es-ES" sz="3200" dirty="0"/>
              <a:t> para ejecutarse.</a:t>
            </a:r>
          </a:p>
        </p:txBody>
      </p:sp>
    </p:spTree>
    <p:extLst>
      <p:ext uri="{BB962C8B-B14F-4D97-AF65-F5344CB8AC3E}">
        <p14:creationId xmlns:p14="http://schemas.microsoft.com/office/powerpoint/2010/main" val="1436893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AD486-A44C-42CD-9D89-A03D19D3D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s-ES" dirty="0"/>
            </a:br>
            <a:r>
              <a:rPr lang="es-ES" sz="6700" dirty="0">
                <a:solidFill>
                  <a:schemeClr val="tx2"/>
                </a:solidFill>
              </a:rPr>
              <a:t>¿Por qué utilizar Python?</a:t>
            </a:r>
          </a:p>
        </p:txBody>
      </p:sp>
    </p:spTree>
    <p:extLst>
      <p:ext uri="{BB962C8B-B14F-4D97-AF65-F5344CB8AC3E}">
        <p14:creationId xmlns:p14="http://schemas.microsoft.com/office/powerpoint/2010/main" val="137164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38B876-5707-4142-9914-4DCC8E25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3200" dirty="0">
                <a:solidFill>
                  <a:schemeClr val="tx2"/>
                </a:solidFill>
              </a:rPr>
              <a:t>¿Por qué utilizar Python?</a:t>
            </a:r>
            <a:endParaRPr lang="es-ES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DA2C9B05-8DDD-4B47-B234-8DDC88B7F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s-ES" sz="2400" dirty="0"/>
              <a:t>Python es un lenguaje que lleva por debajo C</a:t>
            </a:r>
          </a:p>
          <a:p>
            <a:pPr algn="just"/>
            <a:r>
              <a:rPr lang="es-ES" sz="2400" dirty="0"/>
              <a:t>Lenguaje de alto nivel</a:t>
            </a:r>
          </a:p>
          <a:p>
            <a:pPr algn="just"/>
            <a:r>
              <a:rPr lang="es-ES" sz="2400" dirty="0"/>
              <a:t>Lenguaje de propósito general</a:t>
            </a:r>
          </a:p>
          <a:p>
            <a:pPr algn="just"/>
            <a:r>
              <a:rPr lang="es-ES" sz="2400" dirty="0"/>
              <a:t>Librerías y frameworks</a:t>
            </a:r>
          </a:p>
          <a:p>
            <a:pPr algn="just"/>
            <a:r>
              <a:rPr lang="es-ES" sz="2400" dirty="0"/>
              <a:t>Compatible con todos los sistemas operativos</a:t>
            </a:r>
          </a:p>
          <a:p>
            <a:pPr algn="just"/>
            <a:r>
              <a:rPr lang="es-ES" sz="2400" dirty="0"/>
              <a:t>Código abierto</a:t>
            </a:r>
          </a:p>
          <a:p>
            <a:pPr algn="just"/>
            <a:r>
              <a:rPr lang="es-ES" sz="2400" dirty="0"/>
              <a:t>Baja curva de aprendizaje</a:t>
            </a:r>
          </a:p>
          <a:p>
            <a:pPr algn="just"/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950632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AD486-A44C-42CD-9D89-A03D19D3D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s-ES" dirty="0"/>
            </a:br>
            <a:r>
              <a:rPr lang="es-ES" sz="7300" dirty="0">
                <a:solidFill>
                  <a:schemeClr val="tx2"/>
                </a:solidFill>
              </a:rPr>
              <a:t>Mundo actual Python</a:t>
            </a:r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3F097F-7DDB-469D-8549-1703B388FE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Noviembre de 2023</a:t>
            </a:r>
          </a:p>
        </p:txBody>
      </p:sp>
    </p:spTree>
    <p:extLst>
      <p:ext uri="{BB962C8B-B14F-4D97-AF65-F5344CB8AC3E}">
        <p14:creationId xmlns:p14="http://schemas.microsoft.com/office/powerpoint/2010/main" val="3442085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E78691-BA56-4AD6-A83D-64275F78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Mundo actual – Aprendizaje automático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64EE59-D66D-47D7-A358-380EC343D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s-ES" sz="2400" dirty="0">
                <a:hlinkClick r:id="rId3"/>
              </a:rPr>
              <a:t>TensorFlow</a:t>
            </a:r>
            <a:r>
              <a:rPr lang="es-ES" sz="2400" dirty="0"/>
              <a:t> es la apuesta clave de Google para construir el ecosistema del futuro del Machine </a:t>
            </a:r>
            <a:r>
              <a:rPr lang="es-ES" sz="2400" dirty="0" err="1"/>
              <a:t>Learning</a:t>
            </a:r>
            <a:r>
              <a:rPr lang="es-ES" sz="2400" dirty="0"/>
              <a:t> que pueda ser ejecutado en la nube, en aplicaciones o en dispositivos hardware de todo tipo.</a:t>
            </a:r>
          </a:p>
          <a:p>
            <a:pPr algn="just"/>
            <a:r>
              <a:rPr lang="es-ES" sz="2400" dirty="0"/>
              <a:t>El carácter exploratorio del aprendizaje automático se ajusta a la perfección a Python, así nos podemos encontrar librerías como </a:t>
            </a:r>
            <a:r>
              <a:rPr lang="es-ES" sz="2400" dirty="0">
                <a:hlinkClick r:id="rId4"/>
              </a:rPr>
              <a:t>Keras</a:t>
            </a:r>
            <a:r>
              <a:rPr lang="es-ES" sz="2400" dirty="0"/>
              <a:t>, </a:t>
            </a:r>
            <a:r>
              <a:rPr lang="es-ES" sz="2400" dirty="0">
                <a:hlinkClick r:id="rId5"/>
              </a:rPr>
              <a:t>PyBrain</a:t>
            </a:r>
            <a:r>
              <a:rPr lang="es-ES" sz="2400" dirty="0"/>
              <a:t> o </a:t>
            </a:r>
            <a:r>
              <a:rPr lang="es-ES" sz="2400" dirty="0">
                <a:hlinkClick r:id="rId6"/>
              </a:rPr>
              <a:t>scikit-learn</a:t>
            </a:r>
            <a:r>
              <a:rPr lang="es-ES" sz="2400" dirty="0"/>
              <a:t> para realizar tareas de clasificaciones, regresión, </a:t>
            </a:r>
            <a:r>
              <a:rPr lang="es-ES" sz="2400" dirty="0" err="1"/>
              <a:t>clustering</a:t>
            </a:r>
            <a:r>
              <a:rPr lang="es-ES" sz="2400" dirty="0"/>
              <a:t>, preprocesamiento o generación de modelos de algoritmos.</a:t>
            </a:r>
          </a:p>
        </p:txBody>
      </p:sp>
    </p:spTree>
    <p:extLst>
      <p:ext uri="{BB962C8B-B14F-4D97-AF65-F5344CB8AC3E}">
        <p14:creationId xmlns:p14="http://schemas.microsoft.com/office/powerpoint/2010/main" val="4088747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E78691-BA56-4AD6-A83D-64275F78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Mundo actual – </a:t>
            </a:r>
            <a:r>
              <a:rPr lang="es-ES" dirty="0" err="1"/>
              <a:t>dev</a:t>
            </a:r>
            <a:r>
              <a:rPr lang="es-ES" dirty="0"/>
              <a:t> </a:t>
            </a:r>
            <a:r>
              <a:rPr lang="es-ES" dirty="0" err="1"/>
              <a:t>ops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64EE59-D66D-47D7-A358-380EC343D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s-ES" sz="2800" dirty="0"/>
              <a:t>Se utiliza para realizar scripts y automatizar procesos.</a:t>
            </a:r>
          </a:p>
          <a:p>
            <a:pPr algn="just"/>
            <a:r>
              <a:rPr lang="es-ES" sz="2800" dirty="0"/>
              <a:t>El hecho de que herramientas como </a:t>
            </a:r>
            <a:r>
              <a:rPr lang="es-ES" sz="2800" dirty="0">
                <a:hlinkClick r:id="rId3"/>
              </a:rPr>
              <a:t>Ansible</a:t>
            </a:r>
            <a:r>
              <a:rPr lang="es-ES" sz="2800" dirty="0"/>
              <a:t> y </a:t>
            </a:r>
            <a:r>
              <a:rPr lang="es-ES" sz="2800" dirty="0">
                <a:hlinkClick r:id="rId4"/>
              </a:rPr>
              <a:t>SaltStak</a:t>
            </a:r>
            <a:r>
              <a:rPr lang="es-ES" sz="2800" dirty="0"/>
              <a:t> estén escritas en Python demuestran las capacidades del lenguaje para tareas de automatización.</a:t>
            </a:r>
          </a:p>
          <a:p>
            <a:pPr algn="just"/>
            <a:r>
              <a:rPr lang="es-ES" sz="2800" dirty="0"/>
              <a:t>Cursos de Data </a:t>
            </a:r>
            <a:r>
              <a:rPr lang="es-ES" sz="2800" dirty="0" err="1"/>
              <a:t>Science</a:t>
            </a:r>
            <a:r>
              <a:rPr lang="es-ES" sz="2800" dirty="0"/>
              <a:t> o Machine </a:t>
            </a:r>
            <a:r>
              <a:rPr lang="es-ES" sz="2800" dirty="0" err="1"/>
              <a:t>Learning</a:t>
            </a:r>
            <a:r>
              <a:rPr lang="es-ES" sz="2800" dirty="0"/>
              <a:t>, también podemos destacar cursos para </a:t>
            </a:r>
            <a:r>
              <a:rPr lang="es-ES" sz="2800" dirty="0">
                <a:hlinkClick r:id="rId5"/>
              </a:rPr>
              <a:t>System </a:t>
            </a:r>
            <a:r>
              <a:rPr lang="es-ES" sz="2800" dirty="0" err="1">
                <a:hlinkClick r:id="rId5"/>
              </a:rPr>
              <a:t>Admin</a:t>
            </a:r>
            <a:r>
              <a:rPr lang="es-ES" sz="2800" dirty="0">
                <a:hlinkClick r:id="rId5"/>
              </a:rPr>
              <a:t> utilizando Python 3</a:t>
            </a:r>
            <a:r>
              <a:rPr lang="es-E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4601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38B876-5707-4142-9914-4DCC8E25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Mundo actual – Servicios web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DA2C9B05-8DDD-4B47-B234-8DDC88B7F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s-ES" sz="3200" dirty="0">
                <a:hlinkClick r:id="rId3"/>
              </a:rPr>
              <a:t>Django</a:t>
            </a:r>
            <a:r>
              <a:rPr lang="es-ES" sz="3200" dirty="0"/>
              <a:t>, el </a:t>
            </a:r>
            <a:r>
              <a:rPr lang="es-ES" sz="3200" dirty="0" err="1"/>
              <a:t>framework</a:t>
            </a:r>
            <a:r>
              <a:rPr lang="es-ES" sz="3200" dirty="0"/>
              <a:t> de aplicaciones web gratuito y open </a:t>
            </a:r>
            <a:r>
              <a:rPr lang="es-ES" sz="3200" dirty="0" err="1"/>
              <a:t>source</a:t>
            </a:r>
            <a:r>
              <a:rPr lang="es-ES" sz="3200" dirty="0"/>
              <a:t> escrito en Python.</a:t>
            </a:r>
          </a:p>
          <a:p>
            <a:pPr algn="just"/>
            <a:r>
              <a:rPr lang="es-ES" sz="3200" dirty="0"/>
              <a:t>Además de estos </a:t>
            </a:r>
            <a:r>
              <a:rPr lang="es-ES" sz="3200" dirty="0" err="1"/>
              <a:t>framework</a:t>
            </a:r>
            <a:r>
              <a:rPr lang="es-ES" sz="3200" dirty="0"/>
              <a:t> podemos destacar la importancia para crear </a:t>
            </a:r>
            <a:r>
              <a:rPr lang="es-ES" sz="3200" dirty="0">
                <a:hlinkClick r:id="rId4"/>
              </a:rPr>
              <a:t>APIs </a:t>
            </a:r>
            <a:r>
              <a:rPr lang="es-ES" sz="3200" dirty="0" err="1">
                <a:hlinkClick r:id="rId4"/>
              </a:rPr>
              <a:t>Restful</a:t>
            </a:r>
            <a:r>
              <a:rPr lang="es-ES" sz="3200" dirty="0"/>
              <a:t> o </a:t>
            </a:r>
            <a:r>
              <a:rPr lang="es-ES" sz="3200" dirty="0" err="1"/>
              <a:t>graphql</a:t>
            </a:r>
            <a:r>
              <a:rPr lang="es-ES" sz="3200" dirty="0"/>
              <a:t> con librerías como </a:t>
            </a:r>
            <a:r>
              <a:rPr lang="es-ES" sz="3200" dirty="0">
                <a:hlinkClick r:id="rId5"/>
              </a:rPr>
              <a:t>Graphene</a:t>
            </a:r>
            <a:r>
              <a:rPr lang="es-E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2964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AD486-A44C-42CD-9D89-A03D19D3D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s-ES" dirty="0"/>
            </a:br>
            <a:r>
              <a:rPr lang="es-ES" sz="4900" dirty="0">
                <a:solidFill>
                  <a:schemeClr val="tx2"/>
                </a:solidFill>
              </a:rPr>
              <a:t>¿Cuál es el número real de desarrolladores en Python?</a:t>
            </a:r>
            <a:endParaRPr lang="es-E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689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16BDEC6-79A0-40F2-BF6A-541EED8C8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Desarrolladores en GitHub</a:t>
            </a:r>
          </a:p>
        </p:txBody>
      </p:sp>
      <p:pic>
        <p:nvPicPr>
          <p:cNvPr id="1026" name="Picture 2" descr="Un gráfico que muestra el uso de idiomas de GitHub entre 2014 y 2022">
            <a:extLst>
              <a:ext uri="{FF2B5EF4-FFF2-40B4-BE49-F238E27FC236}">
                <a16:creationId xmlns:a16="http://schemas.microsoft.com/office/drawing/2014/main" id="{5289E46E-B558-4DA9-9461-95E4F34F73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291" y="2036444"/>
            <a:ext cx="8687417" cy="3886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701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AD486-A44C-42CD-9D89-A03D19D3D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s-ES" dirty="0"/>
            </a:br>
            <a:r>
              <a:rPr lang="es-ES" sz="7300" dirty="0">
                <a:solidFill>
                  <a:schemeClr val="tx2"/>
                </a:solidFill>
              </a:rPr>
              <a:t>Informe tiobe</a:t>
            </a:r>
            <a:endParaRPr lang="es-E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075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AD486-A44C-42CD-9D89-A03D19D3D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s-ES" dirty="0"/>
            </a:br>
            <a:r>
              <a:rPr lang="es-ES" sz="7300" dirty="0">
                <a:solidFill>
                  <a:schemeClr val="tx2"/>
                </a:solidFill>
              </a:rPr>
              <a:t>¿Qué ES UN LENGUAJE DE PROGRAMACIÓN?</a:t>
            </a:r>
            <a:endParaRPr lang="es-E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367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16BDEC6-79A0-40F2-BF6A-541EED8C8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Informe tiobe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8DE2D6EF-DFF3-4528-B648-50DA76C710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46687" y="2006600"/>
            <a:ext cx="6898625" cy="3860800"/>
          </a:xfrm>
        </p:spPr>
      </p:pic>
    </p:spTree>
    <p:extLst>
      <p:ext uri="{BB962C8B-B14F-4D97-AF65-F5344CB8AC3E}">
        <p14:creationId xmlns:p14="http://schemas.microsoft.com/office/powerpoint/2010/main" val="354365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AD486-A44C-42CD-9D89-A03D19D3D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s-ES" dirty="0"/>
            </a:br>
            <a:r>
              <a:rPr lang="es-ES" sz="6700" dirty="0">
                <a:solidFill>
                  <a:schemeClr val="tx2"/>
                </a:solidFill>
              </a:rPr>
              <a:t>Infraestructura como código</a:t>
            </a:r>
            <a:endParaRPr lang="es-E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833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16BDEC6-79A0-40F2-BF6A-541EED8C8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3200" dirty="0">
                <a:solidFill>
                  <a:schemeClr val="tx2"/>
                </a:solidFill>
              </a:rPr>
              <a:t>Infraestructura como código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EFE461-35EA-4A43-8E88-CC41D0798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s-ES" sz="2800" dirty="0"/>
              <a:t>La infraestructura como código ayuda a la </a:t>
            </a:r>
            <a:r>
              <a:rPr lang="es-ES" sz="2800" b="1" dirty="0"/>
              <a:t>transición</a:t>
            </a:r>
            <a:r>
              <a:rPr lang="es-ES" sz="2800" dirty="0"/>
              <a:t> de la gestión de infraestructura </a:t>
            </a:r>
            <a:r>
              <a:rPr lang="es-ES" sz="2800" b="1" dirty="0"/>
              <a:t>desde</a:t>
            </a:r>
            <a:r>
              <a:rPr lang="es-ES" sz="2800" dirty="0"/>
              <a:t> el </a:t>
            </a:r>
            <a:r>
              <a:rPr lang="es-ES" sz="2800" b="1" dirty="0"/>
              <a:t>hardware físico</a:t>
            </a:r>
            <a:r>
              <a:rPr lang="es-ES" sz="2800" dirty="0"/>
              <a:t> de los centros de datos </a:t>
            </a:r>
            <a:r>
              <a:rPr lang="es-ES" sz="2800" b="1" dirty="0"/>
              <a:t>a la virtualización</a:t>
            </a:r>
            <a:r>
              <a:rPr lang="es-ES" sz="2800" dirty="0"/>
              <a:t>, </a:t>
            </a:r>
            <a:r>
              <a:rPr lang="es-ES" sz="2800" b="1" dirty="0"/>
              <a:t>los contenedores </a:t>
            </a:r>
            <a:r>
              <a:rPr lang="es-ES" sz="2800" dirty="0"/>
              <a:t>y la </a:t>
            </a:r>
            <a:r>
              <a:rPr lang="es-ES" sz="2800" b="1" dirty="0"/>
              <a:t>computación en la nube</a:t>
            </a:r>
            <a:r>
              <a:rPr lang="es-ES" sz="2800" dirty="0"/>
              <a:t>.</a:t>
            </a:r>
          </a:p>
          <a:p>
            <a:pPr algn="just"/>
            <a:r>
              <a:rPr lang="es-ES" sz="2800" dirty="0"/>
              <a:t>Permite </a:t>
            </a:r>
            <a:r>
              <a:rPr lang="es-ES" sz="2800" b="1" dirty="0"/>
              <a:t>automatizar</a:t>
            </a:r>
            <a:r>
              <a:rPr lang="es-ES" sz="2800" dirty="0"/>
              <a:t> y </a:t>
            </a:r>
            <a:r>
              <a:rPr lang="es-ES" sz="2800" b="1" dirty="0"/>
              <a:t>estandarizar</a:t>
            </a:r>
            <a:r>
              <a:rPr lang="es-ES" sz="2800" dirty="0"/>
              <a:t> el aprovisionamiento y la </a:t>
            </a:r>
            <a:r>
              <a:rPr lang="es-ES" sz="2800" b="1" dirty="0"/>
              <a:t>gestión de recursos</a:t>
            </a:r>
            <a:r>
              <a:rPr lang="es-ES" sz="2800" dirty="0"/>
              <a:t> de infraestructura, como </a:t>
            </a:r>
            <a:r>
              <a:rPr lang="es-ES" sz="2800" b="1" dirty="0"/>
              <a:t>servidores</a:t>
            </a:r>
            <a:r>
              <a:rPr lang="es-ES" sz="2800" dirty="0"/>
              <a:t>, </a:t>
            </a:r>
            <a:r>
              <a:rPr lang="es-ES" sz="2800" b="1" dirty="0"/>
              <a:t>redes</a:t>
            </a:r>
            <a:r>
              <a:rPr lang="es-ES" sz="2800" dirty="0"/>
              <a:t> y </a:t>
            </a:r>
            <a:r>
              <a:rPr lang="es-ES" sz="2800" b="1" dirty="0"/>
              <a:t>bases de datos</a:t>
            </a:r>
            <a:r>
              <a:rPr lang="es-E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4150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AD486-A44C-42CD-9D89-A03D19D3D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s-ES" dirty="0"/>
            </a:br>
            <a:r>
              <a:rPr lang="es-ES" sz="6700" dirty="0">
                <a:solidFill>
                  <a:schemeClr val="tx2"/>
                </a:solidFill>
              </a:rPr>
              <a:t>Mundo de la salud en Python</a:t>
            </a:r>
            <a:endParaRPr lang="es-E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526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16BDEC6-79A0-40F2-BF6A-541EED8C8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3200" dirty="0">
                <a:solidFill>
                  <a:schemeClr val="tx2"/>
                </a:solidFill>
              </a:rPr>
              <a:t>Mundo de la salud en Python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EFE461-35EA-4A43-8E88-CC41D0798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s-ES" sz="2300" b="1" dirty="0"/>
              <a:t>Análisis de datos médicos</a:t>
            </a:r>
            <a:r>
              <a:rPr lang="es-ES" sz="2300" dirty="0"/>
              <a:t>: Analizar grandes conjuntos de datos de pacientes, ensayos clínicos… Bibliotecas: </a:t>
            </a:r>
            <a:r>
              <a:rPr lang="es-ES" sz="2300" b="1" dirty="0"/>
              <a:t>NumPy</a:t>
            </a:r>
            <a:r>
              <a:rPr lang="es-ES" sz="2300" dirty="0"/>
              <a:t> y </a:t>
            </a:r>
            <a:r>
              <a:rPr lang="es-ES" sz="2300" b="1" dirty="0"/>
              <a:t>Panda</a:t>
            </a:r>
          </a:p>
          <a:p>
            <a:pPr algn="just"/>
            <a:r>
              <a:rPr lang="es-ES" sz="2300" b="1" dirty="0"/>
              <a:t>Visualización de datos</a:t>
            </a:r>
            <a:r>
              <a:rPr lang="es-ES" sz="2300" dirty="0"/>
              <a:t>: Se utilizan para crear gráficos y visualizaciones de datos médicos. Bibliotecas: </a:t>
            </a:r>
            <a:r>
              <a:rPr lang="es-ES" sz="2300" b="1" dirty="0"/>
              <a:t>Matplotlib</a:t>
            </a:r>
            <a:r>
              <a:rPr lang="es-ES" sz="2300" dirty="0"/>
              <a:t> y </a:t>
            </a:r>
            <a:r>
              <a:rPr lang="es-ES" sz="2300" b="1" dirty="0"/>
              <a:t>Seaborn</a:t>
            </a:r>
          </a:p>
          <a:p>
            <a:pPr algn="just"/>
            <a:r>
              <a:rPr lang="es-ES" sz="2300" b="1" dirty="0"/>
              <a:t>Aprendizaje automático e inteligencia artificial</a:t>
            </a:r>
            <a:r>
              <a:rPr lang="es-ES" sz="2300" dirty="0"/>
              <a:t>: Aprendizaje automático en diagnóstico médico, pronóstico de enfermedades y detección de patrones en imágenes médica.</a:t>
            </a:r>
            <a:endParaRPr lang="es-ES" sz="2300" b="1" dirty="0"/>
          </a:p>
        </p:txBody>
      </p:sp>
    </p:spTree>
    <p:extLst>
      <p:ext uri="{BB962C8B-B14F-4D97-AF65-F5344CB8AC3E}">
        <p14:creationId xmlns:p14="http://schemas.microsoft.com/office/powerpoint/2010/main" val="2157064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16BDEC6-79A0-40F2-BF6A-541EED8C8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3200" dirty="0">
                <a:solidFill>
                  <a:schemeClr val="tx2"/>
                </a:solidFill>
              </a:rPr>
              <a:t>Mundo de la salud en Python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EFE461-35EA-4A43-8E88-CC41D0798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s-ES" sz="2800" b="1" dirty="0"/>
              <a:t>Desarrollo de aplicaciones médicas</a:t>
            </a:r>
            <a:r>
              <a:rPr lang="es-ES" sz="2800" dirty="0"/>
              <a:t>: Se utiliza para el desarrollo aplicaciones médicas, sistemas de gestión de registros de pacientes, herramientas de telemedicina…</a:t>
            </a:r>
            <a:endParaRPr lang="es-ES" sz="2800" b="1" dirty="0"/>
          </a:p>
          <a:p>
            <a:pPr algn="just"/>
            <a:r>
              <a:rPr lang="es-ES" sz="2800" b="1" dirty="0"/>
              <a:t>Simulación y modelado</a:t>
            </a:r>
            <a:r>
              <a:rPr lang="es-ES" sz="2800" dirty="0"/>
              <a:t>: Se utiliza para realizar simulaciones y modelado de sistemas biológicos y médicos.</a:t>
            </a:r>
            <a:endParaRPr lang="es-ES" sz="2800" b="1" dirty="0"/>
          </a:p>
          <a:p>
            <a:pPr algn="just"/>
            <a:r>
              <a:rPr lang="es-ES" sz="2800" b="1" dirty="0"/>
              <a:t>Genómica y bioinformática</a:t>
            </a:r>
            <a:r>
              <a:rPr lang="es-ES" sz="2800" dirty="0"/>
              <a:t>: es ampliamente utilizado en genómica para analizar secuencias de ADN, ARN y proteínas, así como en la investigación en biología computacional.</a:t>
            </a:r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val="2109933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819CC76-A824-40EE-B750-A53531429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sz="4400" dirty="0"/>
              <a:t>Lenguajes de programación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55C8995-94D8-4A9B-95B7-CD203A55D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ES" sz="3000" dirty="0"/>
              <a:t>Aplicaciones diseñadas para crear tareas u otras aplicaciones.</a:t>
            </a:r>
          </a:p>
          <a:p>
            <a:pPr algn="just"/>
            <a:r>
              <a:rPr lang="es-ES" sz="3000" dirty="0"/>
              <a:t>Se basan en un </a:t>
            </a:r>
            <a:r>
              <a:rPr lang="es-ES" sz="3000" b="1" dirty="0"/>
              <a:t>conjunto de instrucciones.</a:t>
            </a:r>
          </a:p>
          <a:p>
            <a:pPr algn="just"/>
            <a:r>
              <a:rPr lang="es-ES" sz="3000" dirty="0"/>
              <a:t>Son </a:t>
            </a:r>
            <a:r>
              <a:rPr lang="es-ES" sz="3000" b="1" dirty="0"/>
              <a:t>códigos integrados</a:t>
            </a:r>
            <a:r>
              <a:rPr lang="es-ES" sz="3000" dirty="0"/>
              <a:t> con un </a:t>
            </a:r>
            <a:r>
              <a:rPr lang="es-ES" sz="3000" b="1" dirty="0"/>
              <a:t>vocabulario</a:t>
            </a:r>
            <a:r>
              <a:rPr lang="es-ES" sz="3000" dirty="0"/>
              <a:t>, una </a:t>
            </a:r>
            <a:r>
              <a:rPr lang="es-ES" sz="3000" b="1" dirty="0"/>
              <a:t>sintaxis</a:t>
            </a:r>
            <a:r>
              <a:rPr lang="es-ES" sz="3000" dirty="0"/>
              <a:t> y una </a:t>
            </a:r>
            <a:r>
              <a:rPr lang="es-ES" sz="3000" b="1" dirty="0"/>
              <a:t>semántica</a:t>
            </a:r>
            <a:r>
              <a:rPr lang="es-ES" sz="3000" dirty="0"/>
              <a:t> especificas para cada lenguaje.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6272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AD486-A44C-42CD-9D89-A03D19D3D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s-ES" dirty="0"/>
            </a:br>
            <a:r>
              <a:rPr lang="es-ES" sz="7300" dirty="0">
                <a:solidFill>
                  <a:schemeClr val="tx2"/>
                </a:solidFill>
              </a:rPr>
              <a:t>¿Qué ES UN PROGRAMA?</a:t>
            </a:r>
            <a:endParaRPr lang="es-E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081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C76176-A604-4DEE-9362-A50341274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Programa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CF7024-0381-4D77-A685-ADED18EE4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ES" sz="3200" b="1" dirty="0"/>
              <a:t>Conjunto de instrucciones ordenadas </a:t>
            </a:r>
            <a:r>
              <a:rPr lang="es-ES" sz="3200" dirty="0"/>
              <a:t>que indican al ordenador qué procesos y tareas debe seguir. </a:t>
            </a:r>
          </a:p>
          <a:p>
            <a:pPr algn="just"/>
            <a:r>
              <a:rPr lang="es-ES" sz="3200" dirty="0"/>
              <a:t>Cada una de las </a:t>
            </a:r>
            <a:r>
              <a:rPr lang="es-ES" sz="3200" b="1" dirty="0"/>
              <a:t>instrucciones</a:t>
            </a:r>
            <a:r>
              <a:rPr lang="es-ES" sz="3200" dirty="0"/>
              <a:t> tiene una </a:t>
            </a:r>
            <a:r>
              <a:rPr lang="es-ES" sz="3200" b="1" dirty="0"/>
              <a:t>función específica</a:t>
            </a:r>
            <a:r>
              <a:rPr lang="es-ES" sz="3200" dirty="0"/>
              <a:t> y está escrita en un lenguaje que el ordenador entienda.</a:t>
            </a:r>
          </a:p>
        </p:txBody>
      </p:sp>
    </p:spTree>
    <p:extLst>
      <p:ext uri="{BB962C8B-B14F-4D97-AF65-F5344CB8AC3E}">
        <p14:creationId xmlns:p14="http://schemas.microsoft.com/office/powerpoint/2010/main" val="1983359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AD486-A44C-42CD-9D89-A03D19D3D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s-ES" dirty="0"/>
            </a:br>
            <a:r>
              <a:rPr lang="es-ES" sz="7300" dirty="0">
                <a:solidFill>
                  <a:schemeClr val="tx2"/>
                </a:solidFill>
              </a:rPr>
              <a:t>¿Qué ES UN traductor?</a:t>
            </a:r>
            <a:endParaRPr lang="es-E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599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C76176-A604-4DEE-9362-A50341274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Traductor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CF7024-0381-4D77-A685-ADED18EE4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3200" dirty="0"/>
              <a:t>Herramienta encargada de convertir el código fuente de un determinado lenguaje de programación a código máquina que pueda «entender» el ordenador.</a:t>
            </a:r>
          </a:p>
        </p:txBody>
      </p:sp>
    </p:spTree>
    <p:extLst>
      <p:ext uri="{BB962C8B-B14F-4D97-AF65-F5344CB8AC3E}">
        <p14:creationId xmlns:p14="http://schemas.microsoft.com/office/powerpoint/2010/main" val="432135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C76176-A604-4DEE-9362-A50341274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Traductor - interpretes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CF7024-0381-4D77-A685-ADED18EE4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s-ES" sz="3200" dirty="0"/>
              <a:t>Un intérprete es un traductor que </a:t>
            </a:r>
            <a:r>
              <a:rPr lang="es-ES" sz="3200" b="1" dirty="0"/>
              <a:t>ejecuta las líneas de código</a:t>
            </a:r>
            <a:r>
              <a:rPr lang="es-ES" sz="3200" dirty="0"/>
              <a:t> que conforman un programa </a:t>
            </a:r>
            <a:r>
              <a:rPr lang="es-ES" sz="3200" b="1" dirty="0"/>
              <a:t>una a una </a:t>
            </a:r>
            <a:r>
              <a:rPr lang="es-ES" sz="3200" dirty="0"/>
              <a:t>y directamente. </a:t>
            </a:r>
          </a:p>
          <a:p>
            <a:pPr algn="just"/>
            <a:r>
              <a:rPr lang="es-ES" sz="3200" dirty="0"/>
              <a:t>Es un programa que va leyendo el código fuente de otro programa y lo va ejecutando según lo lee.</a:t>
            </a:r>
          </a:p>
          <a:p>
            <a:pPr algn="just"/>
            <a:r>
              <a:rPr lang="es-ES" sz="3200" dirty="0"/>
              <a:t>Ejemplo: </a:t>
            </a:r>
            <a:r>
              <a:rPr lang="es-ES" sz="3200" b="1" dirty="0"/>
              <a:t>Python</a:t>
            </a:r>
            <a:r>
              <a:rPr lang="es-ES" sz="3200" dirty="0"/>
              <a:t>, </a:t>
            </a:r>
            <a:r>
              <a:rPr lang="es-ES" sz="3200" b="1" dirty="0"/>
              <a:t>JavaScript</a:t>
            </a:r>
            <a:r>
              <a:rPr lang="es-ES" sz="3200" dirty="0"/>
              <a:t>, </a:t>
            </a:r>
            <a:r>
              <a:rPr lang="es-ES" sz="3200" b="1" dirty="0"/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3727234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38B876-5707-4142-9914-4DCC8E25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Traductor - compiladores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DA2C9B05-8DDD-4B47-B234-8DDC88B7F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s-ES" sz="4100" dirty="0"/>
              <a:t>El </a:t>
            </a:r>
            <a:r>
              <a:rPr lang="es-ES" sz="4100" b="1" dirty="0"/>
              <a:t>programa</a:t>
            </a:r>
            <a:r>
              <a:rPr lang="es-ES" sz="4100" dirty="0"/>
              <a:t> fuente </a:t>
            </a:r>
            <a:r>
              <a:rPr lang="es-ES" sz="4100" b="1" dirty="0"/>
              <a:t>será convertido</a:t>
            </a:r>
            <a:r>
              <a:rPr lang="es-ES" sz="4100" dirty="0"/>
              <a:t>, </a:t>
            </a:r>
            <a:r>
              <a:rPr lang="es-ES" sz="4100" b="1" dirty="0"/>
              <a:t>sentencia a sentencia</a:t>
            </a:r>
            <a:r>
              <a:rPr lang="es-ES" sz="4100" dirty="0"/>
              <a:t>, a código máquina, creando un programa objeto o código objeto.</a:t>
            </a:r>
          </a:p>
          <a:p>
            <a:pPr algn="just"/>
            <a:r>
              <a:rPr lang="es-ES" sz="4100" dirty="0"/>
              <a:t>Para </a:t>
            </a:r>
            <a:r>
              <a:rPr lang="es-ES" sz="4100" b="1" dirty="0"/>
              <a:t>crear</a:t>
            </a:r>
            <a:r>
              <a:rPr lang="es-ES" sz="4100" dirty="0"/>
              <a:t> el programa final, </a:t>
            </a:r>
            <a:r>
              <a:rPr lang="es-ES" sz="4100" b="1" dirty="0"/>
              <a:t>autoejecutable</a:t>
            </a:r>
            <a:r>
              <a:rPr lang="es-ES" sz="4100" dirty="0"/>
              <a:t>, será </a:t>
            </a:r>
            <a:r>
              <a:rPr lang="es-ES" sz="4100" b="1" dirty="0"/>
              <a:t>necesario</a:t>
            </a:r>
            <a:r>
              <a:rPr lang="es-ES" sz="4100" dirty="0"/>
              <a:t> un proceso adicional: el enlazado o montaje (realizado por el programa montador, </a:t>
            </a:r>
            <a:r>
              <a:rPr lang="es-ES" sz="4100" b="1" dirty="0"/>
              <a:t>enlazador</a:t>
            </a:r>
            <a:r>
              <a:rPr lang="es-ES" sz="4100" dirty="0"/>
              <a:t> o linker).</a:t>
            </a:r>
          </a:p>
          <a:p>
            <a:pPr algn="just"/>
            <a:r>
              <a:rPr lang="es-ES" sz="4100" dirty="0"/>
              <a:t>Ejemplo: </a:t>
            </a:r>
            <a:r>
              <a:rPr lang="es-ES" sz="4100" b="1" dirty="0"/>
              <a:t>C</a:t>
            </a:r>
            <a:r>
              <a:rPr lang="es-ES" sz="4100" dirty="0"/>
              <a:t>, </a:t>
            </a:r>
            <a:r>
              <a:rPr lang="es-ES" sz="4100" b="1" dirty="0"/>
              <a:t>C++</a:t>
            </a:r>
            <a:r>
              <a:rPr lang="es-ES" sz="4100" dirty="0"/>
              <a:t>, </a:t>
            </a:r>
            <a:r>
              <a:rPr lang="es-ES" sz="4100" b="1" dirty="0" err="1"/>
              <a:t>Rust</a:t>
            </a:r>
            <a:endParaRPr lang="es-ES" sz="4100" b="1" dirty="0"/>
          </a:p>
          <a:p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4139740549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423</TotalTime>
  <Words>743</Words>
  <Application>Microsoft Office PowerPoint</Application>
  <PresentationFormat>Panorámica</PresentationFormat>
  <Paragraphs>62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9" baseType="lpstr">
      <vt:lpstr>Arial</vt:lpstr>
      <vt:lpstr>Century Schoolbook</vt:lpstr>
      <vt:lpstr>Ink Free</vt:lpstr>
      <vt:lpstr>Galería</vt:lpstr>
      <vt:lpstr>Presentación de PowerPoint</vt:lpstr>
      <vt:lpstr> ¿Qué ES UN LENGUAJE DE PROGRAMACIÓN?</vt:lpstr>
      <vt:lpstr>Lenguajes de programación</vt:lpstr>
      <vt:lpstr> ¿Qué ES UN PROGRAMA?</vt:lpstr>
      <vt:lpstr>Programa</vt:lpstr>
      <vt:lpstr> ¿Qué ES UN traductor?</vt:lpstr>
      <vt:lpstr>Traductor</vt:lpstr>
      <vt:lpstr>Traductor - interpretes</vt:lpstr>
      <vt:lpstr>Traductor - compiladores</vt:lpstr>
      <vt:lpstr>Traductor - INTERMEDIOS</vt:lpstr>
      <vt:lpstr> ¿Por qué utilizar Python?</vt:lpstr>
      <vt:lpstr>¿Por qué utilizar Python?</vt:lpstr>
      <vt:lpstr> Mundo actual Python</vt:lpstr>
      <vt:lpstr>Mundo actual – Aprendizaje automático</vt:lpstr>
      <vt:lpstr>Mundo actual – dev ops</vt:lpstr>
      <vt:lpstr>Mundo actual – Servicios web</vt:lpstr>
      <vt:lpstr> ¿Cuál es el número real de desarrolladores en Python?</vt:lpstr>
      <vt:lpstr>Desarrolladores en GitHub</vt:lpstr>
      <vt:lpstr> Informe tiobe</vt:lpstr>
      <vt:lpstr>Informe tiobe</vt:lpstr>
      <vt:lpstr> Infraestructura como código</vt:lpstr>
      <vt:lpstr>Infraestructura como código</vt:lpstr>
      <vt:lpstr> Mundo de la salud en Python</vt:lpstr>
      <vt:lpstr>Mundo de la salud en Python</vt:lpstr>
      <vt:lpstr>Mundo de la salud en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Adrian Delgado</dc:creator>
  <cp:lastModifiedBy>Adrian Delgado</cp:lastModifiedBy>
  <cp:revision>21</cp:revision>
  <dcterms:created xsi:type="dcterms:W3CDTF">2023-11-08T16:27:21Z</dcterms:created>
  <dcterms:modified xsi:type="dcterms:W3CDTF">2023-11-09T09:18:56Z</dcterms:modified>
</cp:coreProperties>
</file>