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1"/>
  </p:notesMasterIdLst>
  <p:sldIdLst>
    <p:sldId id="256" r:id="rId2"/>
    <p:sldId id="286" r:id="rId3"/>
    <p:sldId id="258" r:id="rId4"/>
    <p:sldId id="337" r:id="rId5"/>
    <p:sldId id="338" r:id="rId6"/>
    <p:sldId id="291" r:id="rId7"/>
    <p:sldId id="260" r:id="rId8"/>
    <p:sldId id="261" r:id="rId9"/>
    <p:sldId id="267" r:id="rId10"/>
    <p:sldId id="352" r:id="rId11"/>
    <p:sldId id="355" r:id="rId12"/>
    <p:sldId id="263" r:id="rId13"/>
    <p:sldId id="353" r:id="rId14"/>
    <p:sldId id="292" r:id="rId15"/>
    <p:sldId id="264" r:id="rId16"/>
    <p:sldId id="296" r:id="rId17"/>
    <p:sldId id="313" r:id="rId18"/>
    <p:sldId id="314" r:id="rId19"/>
    <p:sldId id="268" r:id="rId20"/>
    <p:sldId id="310" r:id="rId21"/>
    <p:sldId id="262" r:id="rId22"/>
    <p:sldId id="293" r:id="rId23"/>
    <p:sldId id="326" r:id="rId24"/>
    <p:sldId id="315" r:id="rId25"/>
    <p:sldId id="259" r:id="rId26"/>
    <p:sldId id="339" r:id="rId27"/>
    <p:sldId id="340" r:id="rId28"/>
    <p:sldId id="276" r:id="rId29"/>
    <p:sldId id="325" r:id="rId30"/>
    <p:sldId id="269" r:id="rId31"/>
    <p:sldId id="307" r:id="rId32"/>
    <p:sldId id="343" r:id="rId33"/>
    <p:sldId id="319" r:id="rId34"/>
    <p:sldId id="303" r:id="rId35"/>
    <p:sldId id="322" r:id="rId36"/>
    <p:sldId id="323" r:id="rId37"/>
    <p:sldId id="278" r:id="rId38"/>
    <p:sldId id="345" r:id="rId39"/>
    <p:sldId id="320" r:id="rId40"/>
    <p:sldId id="330" r:id="rId41"/>
    <p:sldId id="342" r:id="rId42"/>
    <p:sldId id="351" r:id="rId43"/>
    <p:sldId id="270" r:id="rId44"/>
    <p:sldId id="354" r:id="rId45"/>
    <p:sldId id="311" r:id="rId46"/>
    <p:sldId id="272" r:id="rId47"/>
    <p:sldId id="336" r:id="rId48"/>
    <p:sldId id="349" r:id="rId49"/>
    <p:sldId id="347" r:id="rId50"/>
  </p:sldIdLst>
  <p:sldSz cx="9144000" cy="5143500" type="screen16x9"/>
  <p:notesSz cx="6858000" cy="9144000"/>
  <p:embeddedFontLst>
    <p:embeddedFont>
      <p:font typeface="Bangers" charset="0"/>
      <p:regular r:id="rId52"/>
    </p:embeddedFont>
    <p:embeddedFont>
      <p:font typeface="Sniglet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8D14C8F-96AA-472B-9869-F91102E9E8FF}">
  <a:tblStyle styleId="{E8D14C8F-96AA-472B-9869-F91102E9E8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7772" autoAdjust="0"/>
  </p:normalViewPr>
  <p:slideViewPr>
    <p:cSldViewPr>
      <p:cViewPr>
        <p:scale>
          <a:sx n="101" d="100"/>
          <a:sy n="101" d="100"/>
        </p:scale>
        <p:origin x="-450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231763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1045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535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4908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3351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3351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err="1" smtClean="0"/>
              <a:t>LibUV</a:t>
            </a:r>
            <a:r>
              <a:rPr lang="pt-BR" dirty="0" smtClean="0"/>
              <a:t> – Biblioteca </a:t>
            </a:r>
            <a:r>
              <a:rPr lang="pt-BR" dirty="0" err="1" smtClean="0"/>
              <a:t>cross</a:t>
            </a:r>
            <a:r>
              <a:rPr lang="pt-BR" dirty="0" smtClean="0"/>
              <a:t> </a:t>
            </a:r>
            <a:r>
              <a:rPr lang="pt-BR" dirty="0" err="1" smtClean="0"/>
              <a:t>platform</a:t>
            </a:r>
            <a:r>
              <a:rPr lang="pt-BR" dirty="0" smtClean="0"/>
              <a:t> de alta </a:t>
            </a:r>
            <a:r>
              <a:rPr lang="pt-BR" dirty="0" err="1" smtClean="0"/>
              <a:t>perfomance</a:t>
            </a:r>
            <a:r>
              <a:rPr lang="pt-BR" dirty="0" smtClean="0"/>
              <a:t> orientada a eventos.</a:t>
            </a:r>
            <a:r>
              <a:rPr lang="pt-BR" baseline="0" dirty="0" smtClean="0"/>
              <a:t> Foi feita para portar </a:t>
            </a:r>
            <a:r>
              <a:rPr lang="pt-BR" baseline="0" dirty="0" err="1" smtClean="0"/>
              <a:t>NodeJS</a:t>
            </a:r>
            <a:r>
              <a:rPr lang="pt-BR" baseline="0" dirty="0" smtClean="0"/>
              <a:t> em ambiente </a:t>
            </a:r>
            <a:r>
              <a:rPr lang="pt-BR" baseline="0" dirty="0" err="1" smtClean="0"/>
              <a:t>windows</a:t>
            </a: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pt-BR" baseline="0" dirty="0" smtClean="0"/>
              <a:t>V8 – </a:t>
            </a:r>
            <a:r>
              <a:rPr lang="pt-BR" baseline="0" dirty="0" err="1" smtClean="0"/>
              <a:t>Engine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 feita pelo </a:t>
            </a:r>
            <a:r>
              <a:rPr lang="pt-BR" baseline="0" dirty="0" err="1" smtClean="0"/>
              <a:t>google</a:t>
            </a:r>
            <a:r>
              <a:rPr lang="pt-BR" baseline="0" dirty="0" smtClean="0"/>
              <a:t>, é a mesma </a:t>
            </a:r>
            <a:r>
              <a:rPr lang="pt-BR" baseline="0" dirty="0" err="1" smtClean="0"/>
              <a:t>engine</a:t>
            </a:r>
            <a:r>
              <a:rPr lang="pt-BR" baseline="0" dirty="0" smtClean="0"/>
              <a:t> encontrada no </a:t>
            </a:r>
            <a:r>
              <a:rPr lang="pt-BR" baseline="0" dirty="0" err="1" smtClean="0"/>
              <a:t>Chrome</a:t>
            </a: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pt-BR" baseline="0" dirty="0" smtClean="0"/>
              <a:t>JS, C++ -&gt; código feito nessas linguagens para plataforma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3610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46015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6070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Falar sobre o ~ dos</a:t>
            </a:r>
            <a:r>
              <a:rPr lang="pt-BR" baseline="0" dirty="0" smtClean="0"/>
              <a:t> </a:t>
            </a:r>
            <a:r>
              <a:rPr lang="pt-BR" baseline="0" smtClean="0"/>
              <a:t>packages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36103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33510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9148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998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9533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66122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9533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6070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91485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9533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46724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9533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66122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9148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8475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484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46015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6070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76512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0436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46015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66122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0436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80202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48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2892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76512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043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3351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5988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4908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289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53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481" y="4236205"/>
            <a:ext cx="8226720" cy="85761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456481" y="3657265"/>
            <a:ext cx="2128320" cy="353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7680" y="3657265"/>
            <a:ext cx="2897280" cy="353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6556321" y="3657265"/>
            <a:ext cx="2128320" cy="353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7273F-741B-4FCA-862B-28A5A390708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xmlns="" val="30328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555776" y="1779662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600" dirty="0" smtClean="0"/>
              <a:t>Introdução ao</a:t>
            </a:r>
            <a:endParaRPr lang="en" sz="6600" dirty="0"/>
          </a:p>
        </p:txBody>
      </p:sp>
      <p:pic>
        <p:nvPicPr>
          <p:cNvPr id="1026" name="Picture 2" descr="C:\Users\adrian.caetano\Downloads\Node.js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55725"/>
            <a:ext cx="2160240" cy="13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O Que é?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755576" y="1563638"/>
            <a:ext cx="7416824" cy="3303600"/>
          </a:xfrm>
        </p:spPr>
        <p:txBody>
          <a:bodyPr/>
          <a:lstStyle/>
          <a:p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Plataforma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de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Desenvolvimento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Javascript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para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aplicações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em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rede</a:t>
            </a:r>
            <a:endParaRPr lang="en-IN" altLang="en-US" sz="3200" dirty="0" smtClean="0"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Ideal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para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muitas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conexões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simultâneas</a:t>
            </a:r>
            <a:endParaRPr lang="en-IN" altLang="en-US" sz="3200" dirty="0" smtClean="0"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None/>
            </a:pPr>
            <a:endParaRPr lang="en-IN" altLang="en-US" sz="3200" dirty="0"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420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endParaRPr lang="en-IN" altLang="en-US" sz="2800" b="1" dirty="0" smtClean="0">
              <a:solidFill>
                <a:schemeClr val="tx1"/>
              </a:solidFill>
              <a:latin typeface="Sniglet" charset="0"/>
            </a:endParaRPr>
          </a:p>
          <a:p>
            <a:pPr>
              <a:buNone/>
            </a:pP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“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NodeJS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tem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como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rgbClr val="FF0000"/>
                </a:solidFill>
                <a:latin typeface="Sniglet" charset="0"/>
              </a:rPr>
              <a:t>objetivo</a:t>
            </a:r>
            <a:r>
              <a:rPr lang="en-IN" altLang="en-US" sz="2800" b="1" dirty="0" smtClean="0">
                <a:solidFill>
                  <a:srgbClr val="FF0000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fornecer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um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meio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“</a:t>
            </a:r>
            <a:r>
              <a:rPr lang="en-IN" altLang="en-US" sz="2800" b="1" dirty="0" err="1" smtClean="0">
                <a:solidFill>
                  <a:srgbClr val="FF0000"/>
                </a:solidFill>
                <a:latin typeface="Sniglet" charset="0"/>
              </a:rPr>
              <a:t>fácil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”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para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criar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aplicações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web </a:t>
            </a:r>
            <a:r>
              <a:rPr lang="en-IN" altLang="en-US" sz="2800" b="1" dirty="0" err="1" smtClean="0">
                <a:solidFill>
                  <a:srgbClr val="FF0000"/>
                </a:solidFill>
                <a:latin typeface="Sniglet" charset="0"/>
              </a:rPr>
              <a:t>escaláveis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”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161729">
            <a:off x="985585" y="7204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Historias de sucesso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rcRect l="15833" t="23128" r="14169" b="12105"/>
          <a:stretch>
            <a:fillRect/>
          </a:stretch>
        </p:blipFill>
        <p:spPr bwMode="auto">
          <a:xfrm rot="60000">
            <a:off x="1356118" y="1408347"/>
            <a:ext cx="6984776" cy="286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caetano\Desktop\Apresentação\netflix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3939902"/>
            <a:ext cx="1296144" cy="34995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641158" y="62927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´</a:t>
            </a:r>
            <a:endParaRPr lang="pt-BR" sz="3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161729">
            <a:off x="985585" y="7204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Patrocinadores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2" name="Picture 2" descr="C:\Users\advia.LAPTOP-7CRAP5J7\Downloads\Linux-Found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447" y="1350492"/>
            <a:ext cx="2388241" cy="14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via.LAPTOP-7CRAP5J7\Downloads\IBM-SWOT-ANALY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3838"/>
            <a:ext cx="1656184" cy="89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via.LAPTOP-7CRAP5J7\Downloads\lrn-share-site-m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9582"/>
            <a:ext cx="1749574" cy="17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via.LAPTOP-7CRAP5J7\Downloads\paypal-784404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3911" y="3354702"/>
            <a:ext cx="2090514" cy="10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via.LAPTOP-7CRAP5J7\Downloads\aLLNFxDSjixwI4gvAdIGUg-joyent_logo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43758"/>
            <a:ext cx="2267744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02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NodeJS = 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259632" y="2211710"/>
            <a:ext cx="1440160" cy="1556936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Sniglet"/>
                <a:ea typeface="Sniglet"/>
                <a:cs typeface="Sniglet"/>
                <a:sym typeface="Sniglet"/>
              </a:rPr>
              <a:t>libuv</a:t>
            </a:r>
            <a:endParaRPr lang="en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Shape 148"/>
          <p:cNvSpPr/>
          <p:nvPr/>
        </p:nvSpPr>
        <p:spPr>
          <a:xfrm>
            <a:off x="3923928" y="2211710"/>
            <a:ext cx="1440160" cy="1556936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Sniglet"/>
                <a:ea typeface="Sniglet"/>
                <a:cs typeface="Sniglet"/>
                <a:sym typeface="Sniglet"/>
              </a:rPr>
              <a:t>V8</a:t>
            </a:r>
            <a:endParaRPr lang="en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8"/>
          <p:cNvSpPr/>
          <p:nvPr/>
        </p:nvSpPr>
        <p:spPr>
          <a:xfrm>
            <a:off x="6444208" y="2139702"/>
            <a:ext cx="1440160" cy="1556936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Sniglet"/>
                <a:ea typeface="Sniglet"/>
                <a:cs typeface="Sniglet"/>
                <a:sym typeface="Sniglet"/>
              </a:rPr>
              <a:t>Js, C++</a:t>
            </a:r>
            <a:endParaRPr lang="en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Mais 7"/>
          <p:cNvSpPr/>
          <p:nvPr/>
        </p:nvSpPr>
        <p:spPr>
          <a:xfrm>
            <a:off x="2915816" y="2499742"/>
            <a:ext cx="792088" cy="79208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5508104" y="2499742"/>
            <a:ext cx="792088" cy="79208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dobrada para cima 11"/>
          <p:cNvSpPr/>
          <p:nvPr/>
        </p:nvSpPr>
        <p:spPr>
          <a:xfrm rot="5019934">
            <a:off x="4725579" y="3697157"/>
            <a:ext cx="468746" cy="583732"/>
          </a:xfrm>
          <a:prstGeom prst="bentUpArrow">
            <a:avLst>
              <a:gd name="adj1" fmla="val 25000"/>
              <a:gd name="adj2" fmla="val 22518"/>
              <a:gd name="adj3" fmla="val 25000"/>
            </a:avLst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292080" y="386789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Sniglet" charset="0"/>
              </a:rPr>
              <a:t>Google’s</a:t>
            </a:r>
            <a:r>
              <a:rPr lang="pt-BR" dirty="0" smtClean="0">
                <a:latin typeface="Sniglet" charset="0"/>
              </a:rPr>
              <a:t> </a:t>
            </a:r>
            <a:r>
              <a:rPr lang="pt-BR" dirty="0" err="1" smtClean="0">
                <a:latin typeface="Sniglet" charset="0"/>
              </a:rPr>
              <a:t>JavaScript</a:t>
            </a:r>
            <a:r>
              <a:rPr lang="pt-BR" dirty="0" smtClean="0">
                <a:latin typeface="Sniglet" charset="0"/>
              </a:rPr>
              <a:t> </a:t>
            </a:r>
            <a:r>
              <a:rPr lang="pt-BR" dirty="0" err="1" smtClean="0">
                <a:latin typeface="Sniglet" charset="0"/>
              </a:rPr>
              <a:t>engine</a:t>
            </a:r>
            <a:endParaRPr lang="pt-BR" dirty="0"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49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161729">
            <a:off x="987799" y="698311"/>
            <a:ext cx="3027873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Porque usar Node?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9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99592" y="1419622"/>
            <a:ext cx="3884736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000" dirty="0" smtClean="0"/>
              <a:t> I/O </a:t>
            </a:r>
            <a:r>
              <a:rPr lang="en-US" altLang="en-US" sz="2000" dirty="0" err="1" smtClean="0"/>
              <a:t>Não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bloqueante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pt-BR" sz="2000" dirty="0" smtClean="0"/>
              <a:t> Just-In-Time </a:t>
            </a:r>
            <a:r>
              <a:rPr lang="pt-BR" sz="2000" dirty="0" err="1" smtClean="0"/>
              <a:t>Compilation</a:t>
            </a:r>
            <a:r>
              <a:rPr lang="pt-BR" sz="2000" dirty="0" smtClean="0"/>
              <a:t> </a:t>
            </a:r>
            <a:r>
              <a:rPr lang="pt-BR" sz="2000" dirty="0" err="1" smtClean="0"/>
              <a:t>Using</a:t>
            </a:r>
            <a:r>
              <a:rPr lang="pt-BR" sz="2000" dirty="0" smtClean="0"/>
              <a:t> V8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 </a:t>
            </a:r>
            <a:r>
              <a:rPr lang="en-US" altLang="en-US" sz="2000" dirty="0"/>
              <a:t>Single Thread </a:t>
            </a:r>
            <a:r>
              <a:rPr lang="en-US" altLang="en-US" sz="2000" dirty="0" smtClean="0"/>
              <a:t>e </a:t>
            </a:r>
            <a:r>
              <a:rPr lang="en-US" altLang="en-US" sz="2000" dirty="0"/>
              <a:t>Event Loop</a:t>
            </a:r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40,025 </a:t>
            </a:r>
            <a:r>
              <a:rPr lang="en-US" altLang="en-US" sz="2000" dirty="0" err="1" smtClean="0"/>
              <a:t>módulos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Windows</a:t>
            </a:r>
            <a:r>
              <a:rPr lang="en-US" altLang="en-US" sz="2000" dirty="0"/>
              <a:t>, Linux, Mac</a:t>
            </a:r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1  </a:t>
            </a:r>
            <a:r>
              <a:rPr lang="en-US" altLang="en-US" sz="2000" dirty="0" err="1" smtClean="0"/>
              <a:t>Linguagem</a:t>
            </a:r>
            <a:r>
              <a:rPr lang="en-US" altLang="en-US" sz="2000" dirty="0" smtClean="0"/>
              <a:t> frontend  e backend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 err="1" smtClean="0"/>
              <a:t>Comunidade</a:t>
            </a:r>
            <a:r>
              <a:rPr lang="en-US" altLang="en-US" sz="2000" dirty="0" smtClean="0"/>
              <a:t>  </a:t>
            </a:r>
            <a:r>
              <a:rPr lang="en-US" altLang="en-US" sz="2000" dirty="0" err="1" smtClean="0"/>
              <a:t>ativa</a:t>
            </a:r>
            <a:endParaRPr lang="en-US" altLang="en-US" sz="2000" dirty="0"/>
          </a:p>
        </p:txBody>
      </p:sp>
      <p:sp>
        <p:nvSpPr>
          <p:cNvPr id="11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42292" y="1491630"/>
            <a:ext cx="3884736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/>
            <a:r>
              <a:rPr lang="pt-BR" dirty="0" smtClean="0"/>
              <a:t>Aplicações em tempo real (chat, games multiplayer, monitoramento)</a:t>
            </a:r>
          </a:p>
          <a:p>
            <a:pPr fontAlgn="base"/>
            <a:r>
              <a:rPr lang="pt-BR" dirty="0" smtClean="0"/>
              <a:t>Aplicações web/</a:t>
            </a:r>
            <a:r>
              <a:rPr lang="pt-BR" dirty="0" err="1" smtClean="0"/>
              <a:t>mobile</a:t>
            </a:r>
            <a:endParaRPr lang="pt-BR" dirty="0" smtClean="0"/>
          </a:p>
          <a:p>
            <a:pPr fontAlgn="base"/>
            <a:r>
              <a:rPr lang="pt-BR" dirty="0" smtClean="0"/>
              <a:t>API de serviços REST / web </a:t>
            </a:r>
            <a:r>
              <a:rPr lang="pt-BR" dirty="0" err="1" smtClean="0"/>
              <a:t>Services</a:t>
            </a:r>
            <a:endParaRPr lang="pt-BR" dirty="0" smtClean="0"/>
          </a:p>
          <a:p>
            <a:pPr fontAlgn="base"/>
            <a:r>
              <a:rPr lang="pt-BR" dirty="0" err="1" smtClean="0"/>
              <a:t>Arduíno</a:t>
            </a:r>
            <a:r>
              <a:rPr lang="pt-BR" dirty="0" smtClean="0"/>
              <a:t> e Internet das Coisas</a:t>
            </a:r>
          </a:p>
          <a:p>
            <a:pPr fontAlgn="base"/>
            <a:r>
              <a:rPr lang="pt-BR" dirty="0" smtClean="0"/>
              <a:t>Processos de build</a:t>
            </a:r>
          </a:p>
          <a:p>
            <a:pPr fontAlgn="base"/>
            <a:r>
              <a:rPr lang="pt-BR" dirty="0" smtClean="0"/>
              <a:t>Automações de </a:t>
            </a:r>
            <a:r>
              <a:rPr lang="pt-BR" dirty="0" err="1" smtClean="0"/>
              <a:t>builds</a:t>
            </a:r>
            <a:r>
              <a:rPr lang="pt-BR" dirty="0" smtClean="0"/>
              <a:t>/</a:t>
            </a:r>
            <a:r>
              <a:rPr lang="pt-BR" dirty="0" err="1" smtClean="0"/>
              <a:t>deploy</a:t>
            </a:r>
            <a:endParaRPr lang="pt-BR" dirty="0" smtClean="0"/>
          </a:p>
          <a:p>
            <a:pPr fontAlgn="base"/>
            <a:r>
              <a:rPr lang="pt-BR" dirty="0" smtClean="0"/>
              <a:t>Programas Desktop(NW, </a:t>
            </a:r>
            <a:r>
              <a:rPr lang="pt-BR" dirty="0" err="1" smtClean="0"/>
              <a:t>Electron</a:t>
            </a:r>
            <a:r>
              <a:rPr lang="pt-BR" dirty="0" smtClean="0"/>
              <a:t>), por exemplo </a:t>
            </a:r>
            <a:r>
              <a:rPr lang="pt-BR" dirty="0" err="1" smtClean="0"/>
              <a:t>Popcorn</a:t>
            </a:r>
            <a:r>
              <a:rPr lang="pt-BR" dirty="0" smtClean="0"/>
              <a:t> Time, </a:t>
            </a:r>
            <a:r>
              <a:rPr lang="pt-BR" dirty="0" err="1" smtClean="0"/>
              <a:t>Atom</a:t>
            </a:r>
            <a:r>
              <a:rPr lang="pt-BR" dirty="0" smtClean="0"/>
              <a:t> Editor, Visual Studio </a:t>
            </a:r>
            <a:r>
              <a:rPr lang="pt-BR" dirty="0" err="1" smtClean="0"/>
              <a:t>Code</a:t>
            </a:r>
            <a:r>
              <a:rPr lang="pt-BR" dirty="0" smtClean="0"/>
              <a:t>, Vivaldi Browser e outros</a:t>
            </a:r>
            <a:endParaRPr lang="pt-BR" dirty="0"/>
          </a:p>
        </p:txBody>
      </p:sp>
      <p:sp>
        <p:nvSpPr>
          <p:cNvPr id="12" name="Shape 126"/>
          <p:cNvSpPr txBox="1">
            <a:spLocks/>
          </p:cNvSpPr>
          <p:nvPr/>
        </p:nvSpPr>
        <p:spPr>
          <a:xfrm rot="161729">
            <a:off x="1203823" y="698310"/>
            <a:ext cx="3027873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ngers"/>
                <a:ea typeface="Bangers"/>
                <a:cs typeface="Bangers"/>
                <a:sym typeface="Bangers"/>
              </a:rPr>
              <a:t>Quando usar?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050" name="Picture 2" descr="C:\Users\acaetano\Desktop\Apresentação\Screen-Shot-2013-11-06-at-12.05.36-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47614"/>
            <a:ext cx="3559456" cy="28228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/>
      <p:bldP spid="9" grpId="1" uiExpand="1" build="p"/>
      <p:bldP spid="11" grpId="0" uiExpand="1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acaetano\Desktop\Apresentação\Npm-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1635646"/>
            <a:ext cx="3831558" cy="1490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NPM 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99592" y="1563638"/>
            <a:ext cx="617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Sniglet" charset="0"/>
              </a:rPr>
              <a:t>Gerenciador de dependências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Sniglet" charset="0"/>
              </a:rPr>
              <a:t>Contém informações do Projeto</a:t>
            </a:r>
          </a:p>
          <a:p>
            <a:pPr lvl="6">
              <a:buFont typeface="Arial" pitchFamily="34" charset="0"/>
              <a:buChar char="•"/>
            </a:pPr>
            <a:endParaRPr lang="pt-BR" sz="2400" dirty="0" smtClean="0">
              <a:latin typeface="Sniglet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331640" y="2427734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Nome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Versão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Dependências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Licença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Apontar arquivo principal</a:t>
            </a:r>
            <a:endParaRPr lang="pt-BR" sz="2400" dirty="0"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4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161729">
            <a:off x="985585" y="7204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NPM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rcRect l="14999" t="31125" r="17503" b="42197"/>
          <a:stretch>
            <a:fillRect/>
          </a:stretch>
        </p:blipFill>
        <p:spPr bwMode="auto">
          <a:xfrm>
            <a:off x="755576" y="2859782"/>
            <a:ext cx="7405836" cy="134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3507854"/>
            <a:ext cx="7344816" cy="74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259632" y="1923678"/>
            <a:ext cx="3866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IN" altLang="en-US" sz="3200" dirty="0" smtClean="0">
                <a:latin typeface="Sniglet"/>
                <a:sym typeface="Sniglet"/>
              </a:rPr>
              <a:t>● https://npmjs.org/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en-US" altLang="en-US" sz="4000" dirty="0" err="1" smtClean="0">
                <a:solidFill>
                  <a:srgbClr val="00B050"/>
                </a:solidFill>
              </a:rPr>
              <a:t>Usando</a:t>
            </a:r>
            <a:r>
              <a:rPr lang="en-US" altLang="en-US" sz="4000" dirty="0" smtClean="0">
                <a:solidFill>
                  <a:srgbClr val="00B050"/>
                </a:solidFill>
              </a:rPr>
              <a:t> um </a:t>
            </a:r>
            <a:r>
              <a:rPr lang="en-US" altLang="en-US" sz="4000" dirty="0" err="1" smtClean="0">
                <a:solidFill>
                  <a:srgbClr val="00B050"/>
                </a:solidFill>
              </a:rPr>
              <a:t>módulo</a:t>
            </a:r>
            <a:endParaRPr lang="en-US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583483"/>
            <a:ext cx="8007374" cy="330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2800" dirty="0" err="1" smtClean="0">
                <a:latin typeface="Sniglet" charset="0"/>
              </a:rPr>
              <a:t>var</a:t>
            </a:r>
            <a:r>
              <a:rPr lang="en-IN" altLang="en-US" sz="2800" dirty="0" smtClean="0">
                <a:latin typeface="Sniglet" charset="0"/>
              </a:rPr>
              <a:t> http = require(‘http’);</a:t>
            </a:r>
          </a:p>
          <a:p>
            <a:r>
              <a:rPr lang="en-IN" altLang="en-US" sz="2800" dirty="0" err="1" smtClean="0">
                <a:latin typeface="Sniglet" charset="0"/>
              </a:rPr>
              <a:t>var</a:t>
            </a:r>
            <a:r>
              <a:rPr lang="en-IN" altLang="en-US" sz="2800" dirty="0" smtClean="0">
                <a:latin typeface="Sniglet" charset="0"/>
              </a:rPr>
              <a:t> </a:t>
            </a:r>
            <a:r>
              <a:rPr lang="en-IN" altLang="en-US" sz="2800" dirty="0" err="1" smtClean="0">
                <a:latin typeface="Sniglet" charset="0"/>
              </a:rPr>
              <a:t>fs</a:t>
            </a:r>
            <a:r>
              <a:rPr lang="en-IN" altLang="en-US" sz="2800" dirty="0" smtClean="0">
                <a:latin typeface="Sniglet" charset="0"/>
              </a:rPr>
              <a:t> = require(‘</a:t>
            </a:r>
            <a:r>
              <a:rPr lang="en-IN" altLang="en-US" sz="2800" dirty="0" err="1" smtClean="0">
                <a:latin typeface="Sniglet" charset="0"/>
              </a:rPr>
              <a:t>fs</a:t>
            </a:r>
            <a:r>
              <a:rPr lang="en-IN" altLang="en-US" sz="2800" dirty="0" smtClean="0">
                <a:latin typeface="Sniglet" charset="0"/>
              </a:rPr>
              <a:t>’);</a:t>
            </a:r>
          </a:p>
          <a:p>
            <a:r>
              <a:rPr lang="en-IN" altLang="en-US" sz="2800" dirty="0" err="1" smtClean="0">
                <a:latin typeface="Sniglet" charset="0"/>
              </a:rPr>
              <a:t>var</a:t>
            </a:r>
            <a:r>
              <a:rPr lang="en-IN" altLang="en-US" sz="2800" dirty="0" smtClean="0">
                <a:latin typeface="Sniglet" charset="0"/>
              </a:rPr>
              <a:t> express = require(‘express’);</a:t>
            </a:r>
          </a:p>
          <a:p>
            <a:endParaRPr lang="en-IN" altLang="en-US" sz="2800" dirty="0">
              <a:latin typeface="Sniglet" charset="0"/>
            </a:endParaRPr>
          </a:p>
          <a:p>
            <a:r>
              <a:rPr lang="en-US" altLang="en-US" sz="2800" dirty="0" err="1">
                <a:latin typeface="Sniglet" charset="0"/>
              </a:rPr>
              <a:t>var</a:t>
            </a:r>
            <a:r>
              <a:rPr lang="en-US" altLang="en-US" sz="2800" dirty="0">
                <a:latin typeface="Sniglet" charset="0"/>
              </a:rPr>
              <a:t> </a:t>
            </a:r>
            <a:r>
              <a:rPr lang="en-US" altLang="en-US" sz="2800" dirty="0" err="1">
                <a:latin typeface="Sniglet" charset="0"/>
              </a:rPr>
              <a:t>nomeDoModulo</a:t>
            </a:r>
            <a:r>
              <a:rPr lang="en-US" altLang="en-US" sz="2800" dirty="0">
                <a:latin typeface="Sniglet" charset="0"/>
              </a:rPr>
              <a:t> = require("./</a:t>
            </a:r>
            <a:r>
              <a:rPr lang="en-US" altLang="en-US" sz="2800" dirty="0" err="1">
                <a:latin typeface="Sniglet" charset="0"/>
              </a:rPr>
              <a:t>teste</a:t>
            </a:r>
            <a:r>
              <a:rPr lang="en-US" altLang="en-US" sz="2800" dirty="0">
                <a:latin typeface="Sniglet" charset="0"/>
              </a:rPr>
              <a:t>/teste2/</a:t>
            </a:r>
            <a:r>
              <a:rPr lang="en-US" altLang="en-US" sz="2800" dirty="0" err="1">
                <a:latin typeface="Sniglet" charset="0"/>
              </a:rPr>
              <a:t>nomeDoModulo</a:t>
            </a:r>
            <a:r>
              <a:rPr lang="en-US" altLang="en-US" sz="2800" dirty="0">
                <a:latin typeface="Sniglet" charset="0"/>
              </a:rPr>
              <a:t>");</a:t>
            </a:r>
            <a:endParaRPr lang="en-US" altLang="en-US" sz="2800" dirty="0" smtClean="0">
              <a:latin typeface="Snigle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5"/>
          <p:cNvSpPr txBox="1">
            <a:spLocks/>
          </p:cNvSpPr>
          <p:nvPr/>
        </p:nvSpPr>
        <p:spPr>
          <a:xfrm>
            <a:off x="762000" y="2471150"/>
            <a:ext cx="42294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" sz="12000" smtClean="0">
                <a:solidFill>
                  <a:srgbClr val="000000"/>
                </a:solidFill>
              </a:rPr>
              <a:t>Olá!</a:t>
            </a:r>
            <a:endParaRPr lang="en" sz="12000" dirty="0">
              <a:solidFill>
                <a:srgbClr val="000000"/>
              </a:solidFill>
            </a:endParaRPr>
          </a:p>
        </p:txBody>
      </p:sp>
      <p:sp>
        <p:nvSpPr>
          <p:cNvPr id="9" name="Shape 76"/>
          <p:cNvSpPr txBox="1">
            <a:spLocks/>
          </p:cNvSpPr>
          <p:nvPr/>
        </p:nvSpPr>
        <p:spPr>
          <a:xfrm>
            <a:off x="762000" y="3296868"/>
            <a:ext cx="6593700" cy="14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Meu nome é A</a:t>
            </a:r>
            <a:r>
              <a:rPr lang="pt-BR" sz="1800" b="1" dirty="0" smtClean="0">
                <a:solidFill>
                  <a:srgbClr val="FFFFFF"/>
                </a:solidFill>
              </a:rPr>
              <a:t>d</a:t>
            </a:r>
            <a:r>
              <a:rPr lang="en" sz="1800" b="1" dirty="0" smtClean="0">
                <a:solidFill>
                  <a:srgbClr val="FFFFFF"/>
                </a:solidFill>
              </a:rPr>
              <a:t>rian Lemes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Desenvolvedor MEAN Stack no Centro de Inovação Microsoft. 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Contato: 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         adrianlemess@gmail.com |        @adrianlemess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10" name="Shape 7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9300" y="627534"/>
            <a:ext cx="2515200" cy="2092166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" name="Picture 4" descr="C:\Users\adrian.caetano\Downloads\download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75977"/>
            <a:ext cx="305058" cy="1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rian.caetano\Downloads\github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2464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93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Comandos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419622"/>
            <a:ext cx="7710900" cy="3303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err="1" smtClean="0"/>
              <a:t>Iniciar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projeto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$</a:t>
            </a:r>
            <a:r>
              <a:rPr lang="en-US" altLang="en-US" sz="2400" dirty="0" err="1" smtClean="0"/>
              <a:t>npm</a:t>
            </a:r>
            <a:r>
              <a:rPr lang="en-US" altLang="en-US" sz="2400" dirty="0" smtClean="0"/>
              <a:t> init</a:t>
            </a:r>
          </a:p>
          <a:p>
            <a:pPr marL="0" indent="0">
              <a:buFontTx/>
              <a:buNone/>
            </a:pP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err="1" smtClean="0"/>
              <a:t>Instalar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dependência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módulo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$</a:t>
            </a:r>
            <a:r>
              <a:rPr lang="en-US" altLang="en-US" sz="2400" dirty="0" err="1" smtClean="0"/>
              <a:t>npm</a:t>
            </a:r>
            <a:r>
              <a:rPr lang="en-US" altLang="en-US" sz="2400" dirty="0" smtClean="0"/>
              <a:t> install &lt;module name&gt; (--save, -g)</a:t>
            </a:r>
          </a:p>
          <a:p>
            <a:pPr marL="0" indent="0">
              <a:buFontTx/>
              <a:buNone/>
            </a:pP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err="1" smtClean="0"/>
              <a:t>Iniciar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arquivo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js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$node arquivo.js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via.LAPTOP-7CRAP5J7\Downloads\keep-calm-and-vamos-praticar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9582"/>
            <a:ext cx="2614347" cy="305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3436709" y="887194"/>
            <a:ext cx="1873633" cy="760138"/>
          </a:xfrm>
        </p:spPr>
        <p:txBody>
          <a:bodyPr/>
          <a:lstStyle/>
          <a:p>
            <a:r>
              <a:rPr lang="pt-BR" dirty="0" err="1" smtClean="0">
                <a:solidFill>
                  <a:srgbClr val="00B050"/>
                </a:solidFill>
              </a:rPr>
              <a:t>Hello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WOrld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15616" y="177966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console.log(“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World”);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15616" y="1784707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console.log(“World”);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},1000);</a:t>
            </a:r>
          </a:p>
          <a:p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console.log(“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987574"/>
            <a:ext cx="5112568" cy="352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/>
          <p:cNvSpPr txBox="1"/>
          <p:nvPr/>
        </p:nvSpPr>
        <p:spPr>
          <a:xfrm>
            <a:off x="755576" y="67979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solidFill>
                <a:schemeClr val="bg1"/>
              </a:solidFill>
              <a:latin typeface="Bangers" charset="0"/>
            </a:endParaRPr>
          </a:p>
        </p:txBody>
      </p:sp>
      <p:pic>
        <p:nvPicPr>
          <p:cNvPr id="4" name="Imagem 3" descr="BTm1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Bloqueante x Não-bloqueante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COdigo Sincrono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7584" y="1563638"/>
            <a:ext cx="7344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("foo.txt"))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IOUtils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fileContent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     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IOUtils.toString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59632" y="793616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00B050"/>
                </a:solidFill>
                <a:latin typeface="Bangers" charset="0"/>
              </a:rPr>
              <a:t>´</a:t>
            </a:r>
            <a:endParaRPr lang="pt-BR" sz="3000" dirty="0">
              <a:solidFill>
                <a:srgbClr val="00B050"/>
              </a:solidFill>
              <a:latin typeface="Banger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491630"/>
            <a:ext cx="5544616" cy="34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CaixaDeTexto 24"/>
          <p:cNvSpPr txBox="1"/>
          <p:nvPr/>
        </p:nvSpPr>
        <p:spPr>
          <a:xfrm>
            <a:off x="755576" y="67979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ngers" charset="0"/>
              </a:rPr>
              <a:t>Funcionamento </a:t>
            </a:r>
            <a:r>
              <a:rPr lang="pt-BR" sz="2400" dirty="0" err="1" smtClean="0">
                <a:solidFill>
                  <a:schemeClr val="bg1"/>
                </a:solidFill>
                <a:latin typeface="Bangers" charset="0"/>
              </a:rPr>
              <a:t>Bloqueante</a:t>
            </a:r>
            <a:endParaRPr lang="pt-BR" sz="2400" dirty="0">
              <a:solidFill>
                <a:schemeClr val="bg1"/>
              </a:solidFill>
              <a:latin typeface="Banger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73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"/>
          <p:cNvSpPr txBox="1">
            <a:spLocks/>
          </p:cNvSpPr>
          <p:nvPr/>
        </p:nvSpPr>
        <p:spPr>
          <a:xfrm rot="161729">
            <a:off x="1057592" y="792413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" dirty="0" smtClean="0">
                <a:solidFill>
                  <a:srgbClr val="00B050"/>
                </a:solidFill>
              </a:rPr>
              <a:t>InteraçOes não bloqueantes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8" name="Shape 68"/>
          <p:cNvSpPr txBox="1">
            <a:spLocks/>
          </p:cNvSpPr>
          <p:nvPr/>
        </p:nvSpPr>
        <p:spPr>
          <a:xfrm>
            <a:off x="899592" y="1491630"/>
            <a:ext cx="7110809" cy="22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800" indent="-323850">
              <a:buClr>
                <a:srgbClr val="FF0000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Sniglet" charset="0"/>
              </a:rPr>
              <a:t>Ao</a:t>
            </a:r>
            <a:r>
              <a:rPr lang="en-US" dirty="0" smtClean="0">
                <a:latin typeface="Sniglet" charset="0"/>
              </a:rPr>
              <a:t> </a:t>
            </a:r>
            <a:r>
              <a:rPr lang="en-US" dirty="0" err="1" smtClean="0">
                <a:latin typeface="Sniglet" charset="0"/>
              </a:rPr>
              <a:t>invés</a:t>
            </a:r>
            <a:r>
              <a:rPr lang="en-US" dirty="0" smtClean="0">
                <a:latin typeface="Sniglet" charset="0"/>
              </a:rPr>
              <a:t> de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</a:rPr>
              <a:t> data = </a:t>
            </a:r>
            <a:r>
              <a:rPr lang="en-US" dirty="0" err="1" smtClean="0">
                <a:latin typeface="Courier New" pitchFamily="49" charset="0"/>
              </a:rPr>
              <a:t>fs.readFile</a:t>
            </a:r>
            <a:r>
              <a:rPr lang="en-US" dirty="0" smtClean="0">
                <a:latin typeface="Courier New" pitchFamily="49" charset="0"/>
              </a:rPr>
              <a:t>('foo.txt')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ourier New" pitchFamily="49" charset="0"/>
              </a:rPr>
              <a:t>console.log(data);</a:t>
            </a:r>
          </a:p>
          <a:p>
            <a:pPr marL="431800" indent="-323850">
              <a:buClr>
                <a:srgbClr val="FF0000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Sniglet" charset="0"/>
              </a:rPr>
              <a:t>Temos</a:t>
            </a:r>
            <a:r>
              <a:rPr lang="en-US" dirty="0" smtClean="0">
                <a:latin typeface="Sniglet" charset="0"/>
              </a:rPr>
              <a:t> </a:t>
            </a:r>
            <a:r>
              <a:rPr lang="en-US" dirty="0" err="1" smtClean="0">
                <a:latin typeface="Sniglet" charset="0"/>
              </a:rPr>
              <a:t>isto</a:t>
            </a:r>
            <a:r>
              <a:rPr lang="en-US" dirty="0" smtClean="0">
                <a:latin typeface="Sniglet" charset="0"/>
              </a:rPr>
              <a:t>: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Courier New" pitchFamily="49" charset="0"/>
              </a:rPr>
              <a:t>fs.readFile</a:t>
            </a:r>
            <a:r>
              <a:rPr lang="en-US" dirty="0" smtClean="0">
                <a:latin typeface="Courier New" pitchFamily="49" charset="0"/>
              </a:rPr>
              <a:t>('foo.txt', function(data){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ourier New" pitchFamily="49" charset="0"/>
              </a:rPr>
              <a:t>     console.log(data);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ourier New" pitchFamily="49" charset="0"/>
              </a:rPr>
              <a:t>});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95736" y="77155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~</a:t>
            </a:r>
            <a:endParaRPr lang="pt-B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err="1" smtClean="0"/>
              <a:t>blocking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data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fs.readFileSync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('input.txt'); console.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()); console.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(“Fim do Programa");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59632" y="82439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ngers" charset="0"/>
              </a:rPr>
              <a:t>´</a:t>
            </a:r>
            <a:endParaRPr lang="pt-BR" sz="2800" dirty="0">
              <a:latin typeface="Banger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717468" y="2483900"/>
            <a:ext cx="4229100" cy="11588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dirty="0" smtClean="0">
                <a:solidFill>
                  <a:srgbClr val="000000"/>
                </a:solidFill>
              </a:rPr>
              <a:t>Olá!</a:t>
            </a:r>
            <a:endParaRPr lang="en" sz="12000" dirty="0">
              <a:solidFill>
                <a:srgbClr val="000000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698698" y="3287743"/>
            <a:ext cx="6594475" cy="1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Meu nome é </a:t>
            </a:r>
            <a:r>
              <a:rPr lang="pt-BR" sz="1800" b="1" dirty="0" smtClean="0">
                <a:solidFill>
                  <a:srgbClr val="FFFFFF"/>
                </a:solidFill>
              </a:rPr>
              <a:t>Renan Bastos</a:t>
            </a:r>
            <a:endParaRPr lang="en" sz="18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Desenvolvedor MEAN Stack no Centro de Inovação Microsoft. </a:t>
            </a:r>
            <a:endParaRPr lang="en" sz="18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Contato: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 </a:t>
            </a:r>
            <a:r>
              <a:rPr lang="en" sz="1800" dirty="0" smtClean="0">
                <a:solidFill>
                  <a:srgbClr val="FFFFFF"/>
                </a:solidFill>
              </a:rPr>
              <a:t>        renanbastos@gmail.com |          @renanbastos93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44008" y="483518"/>
            <a:ext cx="2880320" cy="2376264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052" name="Picture 4" descr="C:\Users\adrian.caetano\Downloads\download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75977"/>
            <a:ext cx="305058" cy="1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rian.caetano\Downloads\github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2464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err="1" smtClean="0"/>
              <a:t>non-blocking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>
          <a:xfrm>
            <a:off x="755576" y="1563638"/>
            <a:ext cx="8151390" cy="3303600"/>
          </a:xfrm>
        </p:spPr>
        <p:txBody>
          <a:bodyPr/>
          <a:lstStyle/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fs.readFile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('input.txt',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data) {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console.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 	console.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(data.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161729">
            <a:off x="985585" y="656027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Callbacks</a:t>
            </a:r>
            <a:endParaRPr lang="en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1203598"/>
            <a:ext cx="69127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asyncOperation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a, b, c,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callback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// ...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lots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hard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/*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occurs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*/ 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callback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has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occured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// ... more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callback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d, e, f);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asyncOperation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..,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returnValues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.. 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//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after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async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run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});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2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Manipulação de Arquivo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9372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 rot="161729">
            <a:off x="913577" y="648397"/>
            <a:ext cx="7029878" cy="760138"/>
          </a:xfrm>
        </p:spPr>
        <p:txBody>
          <a:bodyPr/>
          <a:lstStyle/>
          <a:p>
            <a:r>
              <a:rPr lang="pt-BR" dirty="0" smtClean="0"/>
              <a:t>Interagindo com o File System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683568" y="1203598"/>
            <a:ext cx="7704856" cy="3303600"/>
          </a:xfrm>
        </p:spPr>
        <p:txBody>
          <a:bodyPr/>
          <a:lstStyle/>
          <a:p>
            <a:r>
              <a:rPr lang="pt-BR" sz="2400" dirty="0" smtClean="0"/>
              <a:t>Módulo FS prove funções do POSIX </a:t>
            </a:r>
          </a:p>
          <a:p>
            <a:r>
              <a:rPr lang="pt-BR" sz="2400" dirty="0" smtClean="0"/>
              <a:t>Funções: </a:t>
            </a:r>
            <a:r>
              <a:rPr lang="pt-BR" sz="2000" i="1" dirty="0" err="1" smtClean="0"/>
              <a:t>rename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truncate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chown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fchown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ichown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chmod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fchmod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lchmod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stat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fstat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lstat</a:t>
            </a:r>
            <a:r>
              <a:rPr lang="pt-BR" sz="2000" i="1" dirty="0" smtClean="0"/>
              <a:t>, link, </a:t>
            </a:r>
            <a:r>
              <a:rPr lang="pt-BR" sz="2000" i="1" dirty="0" err="1" smtClean="0"/>
              <a:t>symlink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readlink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realpath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unlink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rmdir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mdir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readdir</a:t>
            </a:r>
            <a:r>
              <a:rPr lang="pt-BR" sz="2000" i="1" dirty="0" smtClean="0"/>
              <a:t>, close, open, </a:t>
            </a:r>
            <a:r>
              <a:rPr lang="pt-BR" sz="2000" i="1" dirty="0" err="1" smtClean="0"/>
              <a:t>utimes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futimes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fsync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write</a:t>
            </a:r>
            <a:r>
              <a:rPr lang="pt-BR" sz="2000" i="1" dirty="0" smtClean="0"/>
              <a:t>, read, </a:t>
            </a:r>
            <a:r>
              <a:rPr lang="pt-BR" sz="2000" i="1" dirty="0" err="1" smtClean="0"/>
              <a:t>readFile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writeFile</a:t>
            </a:r>
            <a:r>
              <a:rPr lang="pt-BR" sz="2000" i="1" dirty="0" smtClean="0"/>
              <a:t> e </a:t>
            </a:r>
            <a:r>
              <a:rPr lang="pt-BR" sz="2000" i="1" dirty="0" err="1" smtClean="0"/>
              <a:t>appendFile</a:t>
            </a:r>
            <a:endParaRPr lang="pt-BR" sz="2400" i="1" dirty="0" smtClean="0"/>
          </a:p>
          <a:p>
            <a:r>
              <a:rPr lang="pt-BR" sz="2400" dirty="0" smtClean="0"/>
              <a:t>Exemplos: </a:t>
            </a:r>
            <a:r>
              <a:rPr lang="pt-BR" sz="2400" dirty="0" err="1" smtClean="0"/>
              <a:t>fs.readdir</a:t>
            </a:r>
            <a:r>
              <a:rPr lang="pt-BR" sz="2400" dirty="0" smtClean="0"/>
              <a:t>(path, callback) e </a:t>
            </a:r>
            <a:r>
              <a:rPr lang="pt-BR" sz="2400" dirty="0" err="1" smtClean="0"/>
              <a:t>fs.readdirSync</a:t>
            </a:r>
            <a:r>
              <a:rPr lang="pt-BR" sz="2400" dirty="0" smtClean="0"/>
              <a:t>(path)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Interagindo com o File System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899592" y="1556175"/>
            <a:ext cx="7124743" cy="282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2400" dirty="0" smtClean="0"/>
              <a:t>Possui funções síncronas e </a:t>
            </a:r>
            <a:r>
              <a:rPr lang="pt-BR" sz="2400" dirty="0" err="1" smtClean="0"/>
              <a:t>assincronas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Função </a:t>
            </a:r>
            <a:r>
              <a:rPr lang="pt-BR" sz="2400" dirty="0" err="1" smtClean="0"/>
              <a:t>Watch</a:t>
            </a:r>
            <a:r>
              <a:rPr lang="pt-BR" sz="2400" dirty="0" smtClean="0"/>
              <a:t> ou esperando mudanças de diretório</a:t>
            </a:r>
          </a:p>
          <a:p>
            <a:pPr lvl="4">
              <a:buFont typeface="Wingdings" pitchFamily="2" charset="2"/>
              <a:buChar char="Ø"/>
            </a:pPr>
            <a:r>
              <a:rPr lang="pt-BR" sz="2400" dirty="0" err="1" smtClean="0"/>
              <a:t>fs.watch</a:t>
            </a:r>
            <a:r>
              <a:rPr lang="pt-BR" sz="2400" dirty="0" smtClean="0"/>
              <a:t>() -&gt;  retorna um evento com o tipo da mudança e o nome do arquivo que mudou. </a:t>
            </a:r>
          </a:p>
          <a:p>
            <a:pPr lvl="4">
              <a:buFont typeface="Wingdings" pitchFamily="2" charset="2"/>
              <a:buChar char="Ø"/>
            </a:pPr>
            <a:r>
              <a:rPr lang="pt-BR" sz="2400" dirty="0" smtClean="0"/>
              <a:t>Retorna “</a:t>
            </a:r>
            <a:r>
              <a:rPr lang="pt-BR" sz="2400" dirty="0" err="1" smtClean="0"/>
              <a:t>error</a:t>
            </a:r>
            <a:r>
              <a:rPr lang="pt-BR" sz="2400" dirty="0" smtClean="0"/>
              <a:t>” quando ocorre um.</a:t>
            </a:r>
          </a:p>
          <a:p>
            <a:pPr lvl="5">
              <a:buFont typeface="Wingdings" pitchFamily="2" charset="2"/>
              <a:buChar char="Ø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via.LAPTOP-7CRAP5J7\Downloads\278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-236562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51920" y="1563638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latin typeface="Sniglet" charset="0"/>
              </a:rPr>
              <a:t>Sync</a:t>
            </a:r>
            <a:r>
              <a:rPr lang="pt-BR" sz="4800" dirty="0" smtClean="0">
                <a:latin typeface="Sniglet" charset="0"/>
              </a:rPr>
              <a:t> e </a:t>
            </a:r>
            <a:r>
              <a:rPr lang="pt-BR" sz="4800" dirty="0" err="1" smtClean="0">
                <a:latin typeface="Sniglet" charset="0"/>
              </a:rPr>
              <a:t>Async</a:t>
            </a:r>
            <a:endParaRPr lang="pt-BR" sz="4800" dirty="0">
              <a:latin typeface="Snigle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Web Server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8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27584" y="1419622"/>
            <a:ext cx="7488832" cy="3303600"/>
          </a:xfrm>
        </p:spPr>
        <p:txBody>
          <a:bodyPr/>
          <a:lstStyle/>
          <a:p>
            <a:r>
              <a:rPr lang="pt-BR" sz="2400" dirty="0" smtClean="0"/>
              <a:t> Framework para aplicação web</a:t>
            </a:r>
          </a:p>
          <a:p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configurar</a:t>
            </a:r>
            <a:r>
              <a:rPr lang="en-US" sz="2400" dirty="0" smtClean="0"/>
              <a:t> middleware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responder a </a:t>
            </a:r>
            <a:r>
              <a:rPr lang="en-US" sz="2400" dirty="0" err="1" smtClean="0"/>
              <a:t>requisições</a:t>
            </a:r>
            <a:r>
              <a:rPr lang="en-US" sz="2400" dirty="0" smtClean="0"/>
              <a:t> HTTP</a:t>
            </a:r>
          </a:p>
          <a:p>
            <a:r>
              <a:rPr lang="en-US" sz="2400" dirty="0" smtClean="0"/>
              <a:t>Define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tabela</a:t>
            </a:r>
            <a:r>
              <a:rPr lang="en-US" sz="2400" dirty="0" smtClean="0"/>
              <a:t> de </a:t>
            </a:r>
            <a:r>
              <a:rPr lang="en-US" sz="2400" dirty="0" err="1" smtClean="0"/>
              <a:t>roteamento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é </a:t>
            </a:r>
            <a:r>
              <a:rPr lang="en-US" sz="2400" dirty="0" err="1" smtClean="0"/>
              <a:t>usada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responder com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baseados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metodos</a:t>
            </a:r>
            <a:r>
              <a:rPr lang="en-US" sz="2400" dirty="0" smtClean="0"/>
              <a:t> HTTP e </a:t>
            </a:r>
            <a:r>
              <a:rPr lang="en-US" sz="2400" dirty="0" err="1" smtClean="0"/>
              <a:t>na</a:t>
            </a:r>
            <a:r>
              <a:rPr lang="en-US" sz="2400" dirty="0" smtClean="0"/>
              <a:t> URL </a:t>
            </a:r>
            <a:r>
              <a:rPr lang="en-US" sz="2400" dirty="0" err="1" smtClean="0"/>
              <a:t>recebida</a:t>
            </a:r>
            <a:endParaRPr lang="en-US" sz="2400" dirty="0" smtClean="0"/>
          </a:p>
          <a:p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renderizar</a:t>
            </a:r>
            <a:r>
              <a:rPr lang="en-US" sz="2400" dirty="0" smtClean="0"/>
              <a:t> </a:t>
            </a:r>
            <a:r>
              <a:rPr lang="en-US" sz="2400" dirty="0" err="1" smtClean="0"/>
              <a:t>páginas</a:t>
            </a:r>
            <a:r>
              <a:rPr lang="en-US" sz="2400" dirty="0" smtClean="0"/>
              <a:t> HTML </a:t>
            </a:r>
            <a:r>
              <a:rPr lang="en-US" sz="2400" dirty="0" err="1" smtClean="0"/>
              <a:t>baseadas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argumentos</a:t>
            </a:r>
            <a:r>
              <a:rPr lang="en-US" sz="2400" dirty="0" smtClean="0"/>
              <a:t> </a:t>
            </a:r>
            <a:r>
              <a:rPr lang="en-US" sz="2400" dirty="0" err="1" smtClean="0"/>
              <a:t>passados</a:t>
            </a:r>
            <a:r>
              <a:rPr lang="en-US" sz="2400" dirty="0" smtClean="0"/>
              <a:t> a um template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Complementos ao Express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52050" y="1545941"/>
            <a:ext cx="7048342" cy="3303600"/>
          </a:xfrm>
        </p:spPr>
        <p:txBody>
          <a:bodyPr/>
          <a:lstStyle/>
          <a:p>
            <a:r>
              <a:rPr lang="pt-BR" sz="2400" b="1" dirty="0" err="1"/>
              <a:t>body-parser</a:t>
            </a:r>
            <a:r>
              <a:rPr lang="pt-BR" sz="2400" dirty="0"/>
              <a:t> − </a:t>
            </a:r>
            <a:r>
              <a:rPr lang="pt-BR" sz="2400" dirty="0" err="1" smtClean="0"/>
              <a:t>NodeJS</a:t>
            </a:r>
            <a:r>
              <a:rPr lang="pt-BR" sz="2400" dirty="0" smtClean="0"/>
              <a:t> middleware que manipula JSON, RAW, </a:t>
            </a:r>
            <a:r>
              <a:rPr lang="pt-BR" sz="2400" dirty="0" err="1" smtClean="0"/>
              <a:t>Text</a:t>
            </a:r>
            <a:r>
              <a:rPr lang="pt-BR" sz="2400" dirty="0" smtClean="0"/>
              <a:t> e URL para dados</a:t>
            </a:r>
            <a:endParaRPr lang="pt-BR" sz="2400" dirty="0"/>
          </a:p>
          <a:p>
            <a:r>
              <a:rPr lang="pt-BR" sz="2400" b="1" dirty="0"/>
              <a:t>cookie-</a:t>
            </a:r>
            <a:r>
              <a:rPr lang="pt-BR" sz="2400" b="1" dirty="0" err="1"/>
              <a:t>parser</a:t>
            </a:r>
            <a:r>
              <a:rPr lang="pt-BR" sz="2400" dirty="0"/>
              <a:t> − </a:t>
            </a:r>
            <a:r>
              <a:rPr lang="pt-BR" sz="2400" dirty="0" smtClean="0"/>
              <a:t> faz o parse de um cabeçalho do cookie e </a:t>
            </a:r>
            <a:r>
              <a:rPr lang="pt-BR" sz="2400" dirty="0" err="1" smtClean="0"/>
              <a:t>popula</a:t>
            </a:r>
            <a:r>
              <a:rPr lang="pt-BR" sz="2400" dirty="0" smtClean="0"/>
              <a:t> o </a:t>
            </a:r>
            <a:r>
              <a:rPr lang="pt-BR" sz="2400" dirty="0" err="1" smtClean="0"/>
              <a:t>req.cookies</a:t>
            </a:r>
            <a:r>
              <a:rPr lang="pt-BR" sz="2400" dirty="0" smtClean="0"/>
              <a:t> com um objeto chave </a:t>
            </a:r>
          </a:p>
          <a:p>
            <a:r>
              <a:rPr lang="pt-BR" sz="2400" b="1" dirty="0" err="1" smtClean="0"/>
              <a:t>multer</a:t>
            </a:r>
            <a:r>
              <a:rPr lang="pt-BR" sz="2400" dirty="0"/>
              <a:t> − </a:t>
            </a:r>
            <a:r>
              <a:rPr lang="pt-BR" sz="2400" dirty="0" smtClean="0"/>
              <a:t>Middleware para manipular </a:t>
            </a:r>
            <a:r>
              <a:rPr lang="pt-BR" sz="2400" dirty="0" err="1" smtClean="0"/>
              <a:t>multipart</a:t>
            </a:r>
            <a:r>
              <a:rPr lang="pt-BR" sz="2400" dirty="0" smtClean="0"/>
              <a:t>/</a:t>
            </a:r>
            <a:r>
              <a:rPr lang="pt-BR" sz="2400" dirty="0" err="1" smtClean="0"/>
              <a:t>form-data</a:t>
            </a:r>
            <a:r>
              <a:rPr lang="pt-BR" sz="24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533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Hello world web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1187624" y="1563638"/>
            <a:ext cx="7560840" cy="282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http.createServer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res){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res.writeHead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(200, {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':'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plain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'});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res.end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World\n');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}).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listen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(1337, '127.0.0.1');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console.log("Server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Running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!");</a:t>
            </a:r>
            <a:endParaRPr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é MEAN </a:t>
            </a:r>
            <a:r>
              <a:rPr lang="pt-BR" dirty="0" err="1"/>
              <a:t>Stack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4208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solidFill>
                  <a:srgbClr val="00B050"/>
                </a:solidFill>
              </a:rPr>
              <a:t>REST……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83568" y="1419622"/>
            <a:ext cx="7710900" cy="3303600"/>
          </a:xfrm>
        </p:spPr>
        <p:txBody>
          <a:bodyPr/>
          <a:lstStyle/>
          <a:p>
            <a:r>
              <a:rPr lang="pt-BR" dirty="0" smtClean="0"/>
              <a:t>REST = </a:t>
            </a:r>
            <a:r>
              <a:rPr lang="pt-BR" dirty="0" err="1" smtClean="0"/>
              <a:t>Representational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endParaRPr lang="pt-BR" dirty="0" smtClean="0"/>
          </a:p>
          <a:p>
            <a:pPr>
              <a:spcBef>
                <a:spcPct val="20000"/>
              </a:spcBef>
            </a:pPr>
            <a:r>
              <a:rPr lang="en-IN" altLang="en-US" sz="3200" dirty="0" smtClean="0"/>
              <a:t> </a:t>
            </a:r>
            <a:r>
              <a:rPr lang="en-IN" altLang="en-US" sz="3200" dirty="0" err="1" smtClean="0"/>
              <a:t>Não</a:t>
            </a:r>
            <a:r>
              <a:rPr lang="en-IN" altLang="en-US" sz="3200" dirty="0" smtClean="0"/>
              <a:t> é </a:t>
            </a:r>
            <a:r>
              <a:rPr lang="en-IN" altLang="en-US" sz="3200" dirty="0" err="1" smtClean="0"/>
              <a:t>uma</a:t>
            </a:r>
            <a:r>
              <a:rPr lang="en-IN" altLang="en-US" sz="3200" dirty="0" smtClean="0"/>
              <a:t> </a:t>
            </a:r>
            <a:r>
              <a:rPr lang="en-IN" altLang="en-US" sz="3200" dirty="0" err="1" smtClean="0"/>
              <a:t>tecnologia</a:t>
            </a:r>
            <a:r>
              <a:rPr lang="en-IN" altLang="en-US" sz="3200" dirty="0" smtClean="0"/>
              <a:t> nova </a:t>
            </a:r>
            <a:endParaRPr lang="en-IN" altLang="en-US" sz="3200" dirty="0"/>
          </a:p>
          <a:p>
            <a:pPr>
              <a:spcBef>
                <a:spcPct val="20000"/>
              </a:spcBef>
            </a:pPr>
            <a:r>
              <a:rPr lang="pt-BR" altLang="en-US" sz="3200" dirty="0" smtClean="0"/>
              <a:t> Arquitetura estilo Cliente-Servidor</a:t>
            </a:r>
            <a:endParaRPr lang="en-US" altLang="en-US" sz="3200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541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 smtClean="0">
                <a:solidFill>
                  <a:srgbClr val="00B050"/>
                </a:solidFill>
              </a:rPr>
              <a:t>Métodos</a:t>
            </a:r>
            <a:r>
              <a:rPr lang="en-US" altLang="en-US" sz="4000" dirty="0" smtClean="0">
                <a:solidFill>
                  <a:srgbClr val="00B050"/>
                </a:solidFill>
              </a:rPr>
              <a:t> HTTP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IN" altLang="en-US" sz="3200" dirty="0"/>
              <a:t> GET</a:t>
            </a:r>
          </a:p>
          <a:p>
            <a:pPr>
              <a:spcBef>
                <a:spcPct val="20000"/>
              </a:spcBef>
            </a:pPr>
            <a:r>
              <a:rPr lang="en-IN" altLang="en-US" sz="3200" dirty="0"/>
              <a:t> POST</a:t>
            </a:r>
          </a:p>
          <a:p>
            <a:pPr>
              <a:spcBef>
                <a:spcPct val="20000"/>
              </a:spcBef>
            </a:pPr>
            <a:r>
              <a:rPr lang="en-IN" altLang="en-US" sz="3200" dirty="0"/>
              <a:t> PUT</a:t>
            </a:r>
          </a:p>
          <a:p>
            <a:pPr>
              <a:spcBef>
                <a:spcPct val="20000"/>
              </a:spcBef>
            </a:pPr>
            <a:r>
              <a:rPr lang="en-IN" altLang="en-US" sz="3200" dirty="0"/>
              <a:t> DELETE</a:t>
            </a:r>
            <a:endParaRPr lang="en-US" altLang="en-US" sz="32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Espaço Reservado para Texto 1"/>
          <p:cNvSpPr txBox="1">
            <a:spLocks/>
          </p:cNvSpPr>
          <p:nvPr/>
        </p:nvSpPr>
        <p:spPr>
          <a:xfrm rot="-120000">
            <a:off x="827584" y="1635646"/>
            <a:ext cx="7710900" cy="3015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13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en-US" altLang="en-US" sz="4000" dirty="0" err="1" smtClean="0">
                <a:solidFill>
                  <a:srgbClr val="00B050"/>
                </a:solidFill>
              </a:rPr>
              <a:t>Métodos</a:t>
            </a:r>
            <a:r>
              <a:rPr lang="en-US" altLang="en-US" sz="4000" dirty="0" smtClean="0">
                <a:solidFill>
                  <a:srgbClr val="00B050"/>
                </a:solidFill>
              </a:rPr>
              <a:t> HTTP </a:t>
            </a:r>
            <a:r>
              <a:rPr lang="en-US" altLang="en-US" sz="4000" dirty="0" err="1" smtClean="0">
                <a:solidFill>
                  <a:srgbClr val="00B050"/>
                </a:solidFill>
              </a:rPr>
              <a:t>num</a:t>
            </a:r>
            <a:r>
              <a:rPr lang="en-US" altLang="en-US" sz="4000" dirty="0" smtClean="0">
                <a:solidFill>
                  <a:srgbClr val="00B050"/>
                </a:solidFill>
              </a:rPr>
              <a:t> crud</a:t>
            </a:r>
          </a:p>
        </p:txBody>
      </p:sp>
      <p:sp>
        <p:nvSpPr>
          <p:cNvPr id="13" name="Espaço Reservado para Texto 1"/>
          <p:cNvSpPr>
            <a:spLocks noGrp="1"/>
          </p:cNvSpPr>
          <p:nvPr>
            <p:ph type="body" idx="1"/>
          </p:nvPr>
        </p:nvSpPr>
        <p:spPr>
          <a:xfrm rot="-120000">
            <a:off x="827584" y="1635646"/>
            <a:ext cx="7710900" cy="3015568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N" altLang="en-US" sz="2800" dirty="0" smtClean="0"/>
              <a:t> GET - Read </a:t>
            </a:r>
            <a:endParaRPr lang="en-IN" altLang="en-US" sz="2800" dirty="0"/>
          </a:p>
          <a:p>
            <a:pPr>
              <a:spcBef>
                <a:spcPct val="20000"/>
              </a:spcBef>
            </a:pPr>
            <a:r>
              <a:rPr lang="en-IN" altLang="en-US" sz="2800" dirty="0"/>
              <a:t> </a:t>
            </a:r>
            <a:r>
              <a:rPr lang="en-IN" altLang="en-US" sz="2800" dirty="0" smtClean="0"/>
              <a:t>POST - Create</a:t>
            </a:r>
            <a:endParaRPr lang="en-IN" altLang="en-US" sz="2800" dirty="0"/>
          </a:p>
          <a:p>
            <a:pPr>
              <a:spcBef>
                <a:spcPct val="20000"/>
              </a:spcBef>
            </a:pPr>
            <a:r>
              <a:rPr lang="en-IN" altLang="en-US" sz="2800" dirty="0"/>
              <a:t> </a:t>
            </a:r>
            <a:r>
              <a:rPr lang="en-IN" altLang="en-US" sz="2800" dirty="0" smtClean="0"/>
              <a:t>PUT - Update</a:t>
            </a:r>
            <a:endParaRPr lang="en-IN" altLang="en-US" sz="2800" dirty="0"/>
          </a:p>
          <a:p>
            <a:pPr>
              <a:spcBef>
                <a:spcPct val="20000"/>
              </a:spcBef>
            </a:pPr>
            <a:r>
              <a:rPr lang="en-IN" altLang="en-US" sz="2800" dirty="0" smtClean="0"/>
              <a:t> DELETE - Delete</a:t>
            </a:r>
            <a:endParaRPr lang="en-US" altLang="en-US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414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Prática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52050" y="1545941"/>
            <a:ext cx="7048342" cy="3303600"/>
          </a:xfrm>
        </p:spPr>
        <p:txBody>
          <a:bodyPr/>
          <a:lstStyle/>
          <a:p>
            <a:r>
              <a:rPr lang="pt-BR" dirty="0" smtClean="0"/>
              <a:t> Fazer uma requisição a um webservice</a:t>
            </a:r>
          </a:p>
          <a:p>
            <a:r>
              <a:rPr lang="pt-BR" dirty="0"/>
              <a:t> </a:t>
            </a:r>
            <a:r>
              <a:rPr lang="pt-BR" dirty="0" smtClean="0"/>
              <a:t>Criar um web </a:t>
            </a:r>
            <a:r>
              <a:rPr lang="pt-BR" dirty="0" err="1" smtClean="0"/>
              <a:t>service</a:t>
            </a:r>
            <a:r>
              <a:rPr lang="pt-BR" dirty="0" smtClean="0"/>
              <a:t> com métodos HTTP</a:t>
            </a:r>
          </a:p>
          <a:p>
            <a:r>
              <a:rPr lang="pt-BR" dirty="0"/>
              <a:t> </a:t>
            </a:r>
            <a:r>
              <a:rPr lang="pt-BR" dirty="0" smtClean="0"/>
              <a:t>Iniciar uma estrutura padrão pra uma API Simples com modularização de arquivos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1021175" y="720405"/>
            <a:ext cx="7029878" cy="760138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Criação de </a:t>
            </a:r>
            <a:r>
              <a:rPr lang="pt-BR" dirty="0" err="1" smtClean="0">
                <a:solidFill>
                  <a:srgbClr val="00B050"/>
                </a:solidFill>
              </a:rPr>
              <a:t>mOdulos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63706" y="1563638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 {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fazAlgo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(){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exports.fazAlgo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(){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35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populares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83568" y="1563638"/>
            <a:ext cx="7710900" cy="3303600"/>
          </a:xfrm>
        </p:spPr>
        <p:txBody>
          <a:bodyPr/>
          <a:lstStyle/>
          <a:p>
            <a:r>
              <a:rPr lang="en-US" dirty="0" smtClean="0"/>
              <a:t>Socket.io – Serve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 real-time</a:t>
            </a:r>
          </a:p>
          <a:p>
            <a:r>
              <a:rPr lang="en-US" dirty="0" smtClean="0"/>
              <a:t>Mongoose – ORM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ade – Template engine </a:t>
            </a:r>
            <a:endParaRPr lang="en-US" dirty="0"/>
          </a:p>
          <a:p>
            <a:r>
              <a:rPr lang="en-US" dirty="0" err="1" smtClean="0"/>
              <a:t>restify</a:t>
            </a:r>
            <a:r>
              <a:rPr lang="en-US" dirty="0" smtClean="0"/>
              <a:t> – REST API framework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4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/>
              <a:t>Módulos populares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27584" y="1563638"/>
            <a:ext cx="7488832" cy="3303600"/>
          </a:xfrm>
        </p:spPr>
        <p:txBody>
          <a:bodyPr/>
          <a:lstStyle/>
          <a:p>
            <a:r>
              <a:rPr lang="en-US" dirty="0" err="1" smtClean="0"/>
              <a:t>Nodemon</a:t>
            </a:r>
            <a:r>
              <a:rPr lang="en-US" dirty="0" smtClean="0"/>
              <a:t> – </a:t>
            </a:r>
            <a:r>
              <a:rPr lang="en-US" dirty="0" err="1" smtClean="0"/>
              <a:t>Reinicia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modificação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Morgan e Logger – </a:t>
            </a:r>
            <a:r>
              <a:rPr lang="en-US" dirty="0" err="1" smtClean="0"/>
              <a:t>Fornece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API REST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– lib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Síncronas</a:t>
            </a:r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para seguir estudando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err="1" smtClean="0"/>
              <a:t>Events</a:t>
            </a:r>
            <a:r>
              <a:rPr lang="pt-BR" dirty="0" smtClean="0"/>
              <a:t> e </a:t>
            </a:r>
            <a:r>
              <a:rPr lang="pt-BR" dirty="0" err="1" smtClean="0"/>
              <a:t>Streams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err="1" smtClean="0"/>
              <a:t>Proccess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err="1" smtClean="0"/>
              <a:t>MongoDB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Express</a:t>
            </a:r>
          </a:p>
          <a:p>
            <a:r>
              <a:rPr lang="pt-BR" dirty="0"/>
              <a:t> </a:t>
            </a:r>
            <a:r>
              <a:rPr lang="pt-BR" dirty="0" err="1" smtClean="0"/>
              <a:t>Async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err="1" smtClean="0"/>
              <a:t>Promises</a:t>
            </a:r>
            <a:r>
              <a:rPr lang="pt-BR" dirty="0" smtClean="0"/>
              <a:t> ao invés de </a:t>
            </a:r>
            <a:r>
              <a:rPr lang="pt-BR" dirty="0" err="1" smtClean="0"/>
              <a:t>callbacks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70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/>
              <a:t>Sites e Livros </a:t>
            </a:r>
            <a:endParaRPr lang="pt-BR" dirty="0"/>
          </a:p>
        </p:txBody>
      </p:sp>
      <p:sp>
        <p:nvSpPr>
          <p:cNvPr id="8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27584" y="1563638"/>
            <a:ext cx="7488832" cy="3303600"/>
          </a:xfrm>
        </p:spPr>
        <p:txBody>
          <a:bodyPr/>
          <a:lstStyle/>
          <a:p>
            <a:r>
              <a:rPr lang="pt-BR" sz="2400" dirty="0" smtClean="0"/>
              <a:t> Livro</a:t>
            </a:r>
            <a:r>
              <a:rPr lang="pt-BR" sz="2400" dirty="0"/>
              <a:t>: </a:t>
            </a:r>
            <a:r>
              <a:rPr lang="pt-BR" sz="2400" dirty="0" err="1"/>
              <a:t>Node.Js</a:t>
            </a:r>
            <a:r>
              <a:rPr lang="pt-BR" sz="2400" dirty="0"/>
              <a:t>: Aplicações Web Real-Time Com </a:t>
            </a:r>
            <a:r>
              <a:rPr lang="pt-BR" sz="2400" dirty="0" err="1" smtClean="0"/>
              <a:t>Node.Js</a:t>
            </a:r>
            <a:endParaRPr lang="pt-BR" sz="2400" dirty="0" smtClean="0"/>
          </a:p>
          <a:p>
            <a:r>
              <a:rPr lang="pt-BR" sz="2400" dirty="0"/>
              <a:t> http://tableless.com.br/o-que-nodejs-primeiros-passos-com-node-js/ </a:t>
            </a:r>
            <a:endParaRPr lang="pt-BR" sz="2400" dirty="0" smtClean="0"/>
          </a:p>
          <a:p>
            <a:r>
              <a:rPr lang="pt-BR" sz="2400" dirty="0" smtClean="0"/>
              <a:t> http</a:t>
            </a:r>
            <a:r>
              <a:rPr lang="pt-BR" sz="2400" dirty="0"/>
              <a:t>://</a:t>
            </a:r>
            <a:r>
              <a:rPr lang="pt-BR" sz="2400" dirty="0" smtClean="0"/>
              <a:t>www.tutorialspoint.com/nodejs/index.htm</a:t>
            </a:r>
          </a:p>
          <a:p>
            <a:r>
              <a:rPr lang="pt-BR" sz="2400" dirty="0"/>
              <a:t>http://nodebr.com/como-evitar-o-inferno-de-callbacks/ </a:t>
            </a:r>
          </a:p>
        </p:txBody>
      </p:sp>
    </p:spTree>
    <p:extLst>
      <p:ext uri="{BB962C8B-B14F-4D97-AF65-F5344CB8AC3E}">
        <p14:creationId xmlns:p14="http://schemas.microsoft.com/office/powerpoint/2010/main" xmlns="" val="30154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6"/>
          <p:cNvSpPr txBox="1">
            <a:spLocks/>
          </p:cNvSpPr>
          <p:nvPr/>
        </p:nvSpPr>
        <p:spPr>
          <a:xfrm>
            <a:off x="0" y="2471738"/>
            <a:ext cx="4776788" cy="115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" sz="12000" smtClean="0">
                <a:solidFill>
                  <a:srgbClr val="FFFFFF"/>
                </a:solidFill>
              </a:rPr>
              <a:t>THANKS!</a:t>
            </a:r>
            <a:endParaRPr lang="en" sz="12000">
              <a:solidFill>
                <a:srgbClr val="FFFFFF"/>
              </a:solidFill>
            </a:endParaRPr>
          </a:p>
        </p:txBody>
      </p:sp>
      <p:sp>
        <p:nvSpPr>
          <p:cNvPr id="7" name="Shape 247"/>
          <p:cNvSpPr txBox="1">
            <a:spLocks/>
          </p:cNvSpPr>
          <p:nvPr/>
        </p:nvSpPr>
        <p:spPr>
          <a:xfrm>
            <a:off x="0" y="3297238"/>
            <a:ext cx="6594475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" sz="1800" b="1" smtClean="0">
                <a:solidFill>
                  <a:srgbClr val="FFFFFF"/>
                </a:solidFill>
              </a:rPr>
              <a:t>Dúvidas?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smtClean="0">
                <a:solidFill>
                  <a:srgbClr val="FFFFFF"/>
                </a:solidFill>
              </a:rPr>
              <a:t>Mande para adrianlemess@gmail.com ou renanbastos@gmail.com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8" name="Shape 248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Shape 249"/>
          <p:cNvSpPr/>
          <p:nvPr/>
        </p:nvSpPr>
        <p:spPr>
          <a:xfrm>
            <a:off x="6156176" y="915566"/>
            <a:ext cx="1648181" cy="16422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58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41158" y="62927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´</a:t>
            </a:r>
            <a:endParaRPr lang="pt-BR" sz="3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411510"/>
            <a:ext cx="8458087" cy="421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64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161729">
            <a:off x="697553" y="2220601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M</a:t>
            </a:r>
            <a:r>
              <a:rPr lang="pt-BR" dirty="0" smtClean="0">
                <a:solidFill>
                  <a:srgbClr val="00B050"/>
                </a:solidFill>
              </a:rPr>
              <a:t>e</a:t>
            </a:r>
            <a:r>
              <a:rPr lang="en" dirty="0" smtClean="0">
                <a:solidFill>
                  <a:srgbClr val="00B050"/>
                </a:solidFill>
              </a:rPr>
              <a:t>an Stack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0000">
            <a:off x="2680518" y="1083376"/>
            <a:ext cx="5544616" cy="311884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508104" y="29317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chemeClr val="bg1"/>
                </a:solidFill>
                <a:latin typeface="Sniglet" charset="0"/>
              </a:rPr>
              <a:t>{  JSON   }</a:t>
            </a:r>
            <a:endParaRPr lang="pt-BR" sz="1800" b="1" dirty="0">
              <a:solidFill>
                <a:schemeClr val="bg1"/>
              </a:solidFill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6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7574"/>
            <a:ext cx="5688632" cy="36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75856" y="195486"/>
            <a:ext cx="2863689" cy="7601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4000" dirty="0" err="1" smtClean="0">
                <a:solidFill>
                  <a:schemeClr val="bg1"/>
                </a:solidFill>
                <a:latin typeface="Bangers" charset="0"/>
              </a:rPr>
              <a:t>JavaScript</a:t>
            </a:r>
            <a:endParaRPr lang="pt-BR" sz="4000" dirty="0">
              <a:solidFill>
                <a:schemeClr val="bg1"/>
              </a:solidFill>
              <a:latin typeface="Banger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1552466" y="1543176"/>
            <a:ext cx="2246820" cy="760138"/>
          </a:xfrm>
        </p:spPr>
        <p:txBody>
          <a:bodyPr/>
          <a:lstStyle/>
          <a:p>
            <a:r>
              <a:rPr lang="pt-BR" sz="3600" dirty="0" err="1" smtClean="0"/>
              <a:t>INtrodução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911012"/>
            <a:ext cx="3466356" cy="3466356"/>
          </a:xfrm>
          <a:prstGeom prst="rect">
            <a:avLst/>
          </a:prstGeom>
        </p:spPr>
      </p:pic>
      <p:pic>
        <p:nvPicPr>
          <p:cNvPr id="6" name="Picture 2" descr="C:\Users\adrian.caetano\Downloads\Node.js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5835" y="2427734"/>
            <a:ext cx="2160240" cy="13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916110" y="1980845"/>
            <a:ext cx="2449060" cy="760138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Sobre o </a:t>
            </a:r>
            <a:r>
              <a:rPr lang="pt-BR" dirty="0" err="1" smtClean="0">
                <a:solidFill>
                  <a:srgbClr val="00B050"/>
                </a:solidFill>
              </a:rPr>
              <a:t>NodeJS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 rot="120000">
            <a:off x="3410820" y="1055924"/>
            <a:ext cx="48965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Criado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por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Ryan </a:t>
            </a: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Dahl 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e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introduzido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em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2009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na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JSConf.EU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Desenvolvido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&amp;&amp;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Mantido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pela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Joyent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, GitHub e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comunidade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Licença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MIT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Last release: 0.12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Baseado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na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Engine Google </a:t>
            </a: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V8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999</Words>
  <Application>Microsoft Office PowerPoint</Application>
  <PresentationFormat>Apresentação na tela (16:9)</PresentationFormat>
  <Paragraphs>210</Paragraphs>
  <Slides>49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6" baseType="lpstr">
      <vt:lpstr>Arial</vt:lpstr>
      <vt:lpstr>Bangers</vt:lpstr>
      <vt:lpstr>Sniglet</vt:lpstr>
      <vt:lpstr>Wingdings</vt:lpstr>
      <vt:lpstr>Courier New</vt:lpstr>
      <vt:lpstr>Symbol</vt:lpstr>
      <vt:lpstr>Jachimo template</vt:lpstr>
      <vt:lpstr>Introdução ao</vt:lpstr>
      <vt:lpstr>Slide 2</vt:lpstr>
      <vt:lpstr>Olá!</vt:lpstr>
      <vt:lpstr>O que é MEAN Stack?</vt:lpstr>
      <vt:lpstr>Slide 5</vt:lpstr>
      <vt:lpstr>Mean Stack</vt:lpstr>
      <vt:lpstr>Slide 7</vt:lpstr>
      <vt:lpstr>INtrodução</vt:lpstr>
      <vt:lpstr>Sobre o NodeJS</vt:lpstr>
      <vt:lpstr>O Que é?</vt:lpstr>
      <vt:lpstr>Slide 11</vt:lpstr>
      <vt:lpstr>Historias de sucesso</vt:lpstr>
      <vt:lpstr>Patrocinadores</vt:lpstr>
      <vt:lpstr>NodeJS = </vt:lpstr>
      <vt:lpstr>Porque usar Node?</vt:lpstr>
      <vt:lpstr>Slide 16</vt:lpstr>
      <vt:lpstr>NPM </vt:lpstr>
      <vt:lpstr>NPM</vt:lpstr>
      <vt:lpstr>Usando um módulo</vt:lpstr>
      <vt:lpstr>Comandos</vt:lpstr>
      <vt:lpstr>Slide 21</vt:lpstr>
      <vt:lpstr>Hello WOrld</vt:lpstr>
      <vt:lpstr>Slide 23</vt:lpstr>
      <vt:lpstr>Slide 24</vt:lpstr>
      <vt:lpstr>Bloqueante x Não-bloqueante</vt:lpstr>
      <vt:lpstr>COdigo Sincrono</vt:lpstr>
      <vt:lpstr>Slide 27</vt:lpstr>
      <vt:lpstr>Slide 28</vt:lpstr>
      <vt:lpstr>Codigo blocking</vt:lpstr>
      <vt:lpstr>Codigo non-blocking</vt:lpstr>
      <vt:lpstr>Callbacks</vt:lpstr>
      <vt:lpstr>Manipulação de Arquivo</vt:lpstr>
      <vt:lpstr>Interagindo com o File System</vt:lpstr>
      <vt:lpstr>Interagindo com o File System</vt:lpstr>
      <vt:lpstr>Slide 35</vt:lpstr>
      <vt:lpstr>Web Server</vt:lpstr>
      <vt:lpstr>Express</vt:lpstr>
      <vt:lpstr>Complementos ao Express</vt:lpstr>
      <vt:lpstr>Hello world web</vt:lpstr>
      <vt:lpstr>REST……</vt:lpstr>
      <vt:lpstr>Métodos HTTP</vt:lpstr>
      <vt:lpstr>Métodos HTTP num crud</vt:lpstr>
      <vt:lpstr>Prática</vt:lpstr>
      <vt:lpstr>Criação de mOdulos</vt:lpstr>
      <vt:lpstr>Módulos populares</vt:lpstr>
      <vt:lpstr>Módulos populares</vt:lpstr>
      <vt:lpstr>Tópicos para seguir estudando</vt:lpstr>
      <vt:lpstr>Sites e Livros 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</dc:title>
  <cp:lastModifiedBy>acaetano</cp:lastModifiedBy>
  <cp:revision>100</cp:revision>
  <dcterms:modified xsi:type="dcterms:W3CDTF">2016-10-26T18:03:59Z</dcterms:modified>
</cp:coreProperties>
</file>