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huggingface.co/mistralai/Mistral-7B-Instruct-v0.2" TargetMode="External"/><Relationship Id="rId5" Type="http://schemas.openxmlformats.org/officeDocument/2006/relationships/hyperlink" Target="https://huggingface.co/mistralai/Mistral-7B-Instruct-v0.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floridabusinessguru.netlify.app/" TargetMode="External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Project Proposal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677334" y="139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0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The State of Florida is one of the nation’s fastest growing states, with 1,000 people moving here every day. </a:t>
            </a:r>
            <a:endParaRPr sz="2100"/>
          </a:p>
          <a:p>
            <a:pPr indent="-3390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People are attracted to the great </a:t>
            </a:r>
            <a:r>
              <a:rPr lang="en-US" sz="2100"/>
              <a:t>quality</a:t>
            </a:r>
            <a:r>
              <a:rPr lang="en-US" sz="2100"/>
              <a:t> of life and its pro-business environment.</a:t>
            </a:r>
            <a:endParaRPr sz="2100"/>
          </a:p>
          <a:p>
            <a:pPr indent="-3390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The problem is that it is very difficult to find clear answers and a clear guide on how to open a business in Florida.</a:t>
            </a:r>
            <a:endParaRPr sz="2100"/>
          </a:p>
          <a:p>
            <a:pPr indent="-3390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Our proposed solution will provide clear answers to the typical questions that are asked when someone is </a:t>
            </a:r>
            <a:r>
              <a:rPr lang="en-US" sz="2100"/>
              <a:t>starting</a:t>
            </a:r>
            <a:r>
              <a:rPr lang="en-US" sz="2100"/>
              <a:t> a business.</a:t>
            </a:r>
            <a:endParaRPr sz="2100"/>
          </a:p>
          <a:p>
            <a:pPr indent="-35179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100"/>
              <a:t>How do I register my business with the State of Florida?</a:t>
            </a:r>
            <a:endParaRPr sz="2100"/>
          </a:p>
          <a:p>
            <a:pPr indent="-35179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100"/>
              <a:t>What structure </a:t>
            </a:r>
            <a:r>
              <a:rPr lang="en-US" sz="2100"/>
              <a:t>should</a:t>
            </a:r>
            <a:r>
              <a:rPr lang="en-US" sz="2100"/>
              <a:t> I use: </a:t>
            </a:r>
            <a:r>
              <a:rPr lang="en-US" sz="2100"/>
              <a:t>Limited</a:t>
            </a:r>
            <a:r>
              <a:rPr lang="en-US" sz="2100"/>
              <a:t> Liability Corporation, Sole Proprietorship, Partnership, Corporation, etc.</a:t>
            </a:r>
            <a:endParaRPr sz="2100"/>
          </a:p>
          <a:p>
            <a:pPr indent="-35179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100"/>
              <a:t>What permits and licenses are required?</a:t>
            </a:r>
            <a:endParaRPr sz="2100"/>
          </a:p>
          <a:p>
            <a:pPr indent="-3390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We will create a helpful assistant or Chatbot that will  respond to inquiries in a friendly manner.</a:t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183775" y="1324825"/>
            <a:ext cx="64959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Collection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Government/Federal government websites.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Business structure | Fees | Minimal Wages | Market Research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PromptsDataSet.slsx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Stores the set of prompts for the AI Model.</a:t>
            </a:r>
            <a:endParaRPr sz="2100"/>
          </a:p>
          <a:p>
            <a:pPr indent="-361950" lvl="3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Prompts will give context to the AI.</a:t>
            </a:r>
            <a:endParaRPr sz="21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375" y="1930400"/>
            <a:ext cx="1894825" cy="1894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2" name="Google Shape;152;p19"/>
          <p:cNvSpPr txBox="1"/>
          <p:nvPr/>
        </p:nvSpPr>
        <p:spPr>
          <a:xfrm>
            <a:off x="807900" y="4047375"/>
            <a:ext cx="6349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Data</a:t>
            </a:r>
            <a:endParaRPr b="1" sz="23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1066375" y="4556125"/>
            <a:ext cx="30762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State Licenses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Federal Licenses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Business Classification Structure</a:t>
            </a:r>
            <a:endParaRPr sz="2100"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787475" y="4556125"/>
            <a:ext cx="5183700" cy="2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Miami Dade County database for Local Business Tax &amp; Fees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Miami-Dade Zip codes &amp; Municipalities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Employee estimate for wages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Census bureau establishments by county and zip code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77325" y="1575100"/>
            <a:ext cx="90081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Data preparation step does not apply in the traditional sense.</a:t>
            </a:r>
            <a:endParaRPr sz="2100"/>
          </a:p>
          <a:p>
            <a:pPr indent="-339089" lvl="2" marL="1371600" rtl="0" algn="l">
              <a:spcBef>
                <a:spcPts val="0"/>
              </a:spcBef>
              <a:spcAft>
                <a:spcPts val="0"/>
              </a:spcAft>
              <a:buSzPts val="1740"/>
              <a:buChar char="■"/>
            </a:pPr>
            <a:r>
              <a:rPr lang="en-US" sz="2100"/>
              <a:t>No need to find missing or duplicated values.</a:t>
            </a:r>
            <a:endParaRPr sz="2100"/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Data was extracted in the data collection phase from various websites/datasets and </a:t>
            </a:r>
            <a:r>
              <a:rPr lang="en-US" sz="2100"/>
              <a:t>compiled</a:t>
            </a:r>
            <a:r>
              <a:rPr lang="en-US" sz="2100"/>
              <a:t> into text files.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The text files contained question &amp; answer paragraphs with the purpose of guiding the LLM.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00" y="4022045"/>
            <a:ext cx="9696792" cy="7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49209" y="794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Modeling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175" y="354350"/>
            <a:ext cx="4322325" cy="16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393100" y="820200"/>
            <a:ext cx="4116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Large Language Models (LLMs)</a:t>
            </a:r>
            <a:r>
              <a:rPr lang="en-US" sz="2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0" y="1400350"/>
            <a:ext cx="69396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Needs to be open source.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don’t want to deal with tokens.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100"/>
              <a:buFont typeface="Noto Sans Symbol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don’t want to deal with hosting, equipment, or allocation of the model.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93100" y="3524650"/>
            <a:ext cx="661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Model &amp; Testing phase</a:t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70300" y="4032550"/>
            <a:ext cx="101880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-"/>
            </a:pPr>
            <a:r>
              <a:rPr lang="en-US" sz="210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Hugging Face: </a:t>
            </a:r>
            <a:r>
              <a:rPr lang="en-US" sz="2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mistralai/Mistral-7B-Instruct-v0.2 · Hugging Face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idn't hallucinate answers. 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Good at looking at the context and answering within context.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100"/>
              <a:buFont typeface="Noto Sans Symbol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Speed of response was optimal.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9346000" y="820200"/>
            <a:ext cx="1102800" cy="551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175" y="5139750"/>
            <a:ext cx="2484875" cy="20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>
            <p:ph type="title"/>
          </p:nvPr>
        </p:nvSpPr>
        <p:spPr>
          <a:xfrm>
            <a:off x="677325" y="609600"/>
            <a:ext cx="8596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Production</a:t>
            </a:r>
            <a:endParaRPr/>
          </a:p>
        </p:txBody>
      </p:sp>
      <p:pic>
        <p:nvPicPr>
          <p:cNvPr descr="A screenshot of a computer&#10;&#10;Description automatically generated"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400" y="1894350"/>
            <a:ext cx="5693800" cy="48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352200" y="1776450"/>
            <a:ext cx="56937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asked on why to start a business in Miami, answer with: Miami-Dade County has so much to offer. With its great location, it's uniquely positioned for regional and global investments. Plus, it offers a diverse and skilled workforce and much more. More information can be found on https://www.miamidade.gov/business/why-miami-dade.asp</a:t>
            </a:r>
            <a:endParaRPr sz="27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71750" y="1311219"/>
            <a:ext cx="5498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 Text. Found on file context.txt</a:t>
            </a:r>
            <a:endParaRPr b="1" sz="23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388400" y="1311219"/>
            <a:ext cx="3658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Answer from the Chatbot</a:t>
            </a:r>
            <a:endParaRPr b="1" sz="23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430575" y="4674825"/>
            <a:ext cx="5801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Site Link</a:t>
            </a:r>
            <a:endParaRPr b="1" sz="21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floridabusinessguru.netlify.app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850" y="5578800"/>
            <a:ext cx="2827325" cy="11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Model Output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677325" y="1575100"/>
            <a:ext cx="9634200" cy="5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accent2"/>
                </a:solidFill>
              </a:rPr>
              <a:t>LLM </a:t>
            </a:r>
            <a:r>
              <a:rPr b="1" lang="en-US" sz="2300">
                <a:solidFill>
                  <a:schemeClr val="accent2"/>
                </a:solidFill>
              </a:rPr>
              <a:t>Model Observations</a:t>
            </a:r>
            <a:endParaRPr sz="2100"/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Our model answers correctly as long as the question is present in the context. </a:t>
            </a:r>
            <a:endParaRPr sz="2100"/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Sometimes the model may take 3 </a:t>
            </a:r>
            <a:r>
              <a:rPr lang="en-US" sz="2100"/>
              <a:t>seconds</a:t>
            </a:r>
            <a:r>
              <a:rPr lang="en-US" sz="2100"/>
              <a:t> to answer due to the Hugging Face server getting too many requests.</a:t>
            </a:r>
            <a:endParaRPr sz="2100"/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b="1" lang="en-US" sz="2100"/>
              <a:t>Possible solution:</a:t>
            </a:r>
            <a:r>
              <a:rPr lang="en-US" sz="2100"/>
              <a:t> </a:t>
            </a:r>
            <a:r>
              <a:rPr lang="en-US" sz="2100"/>
              <a:t>Upgrading</a:t>
            </a:r>
            <a:r>
              <a:rPr lang="en-US" sz="2100"/>
              <a:t> to a paid tier with more dedicated resources.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accent2"/>
                </a:solidFill>
              </a:rPr>
              <a:t>Context Optimization</a:t>
            </a:r>
            <a:endParaRPr b="1" sz="2300">
              <a:solidFill>
                <a:schemeClr val="accent2"/>
              </a:solidFill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The context file may get very big. Thousands of possible questions and answers. Making the model slow and inaccurate.</a:t>
            </a:r>
            <a:endParaRPr sz="2100"/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b="1" lang="en-US" sz="2100"/>
              <a:t>Solution:</a:t>
            </a:r>
            <a:r>
              <a:rPr lang="en-US" sz="2100"/>
              <a:t> We implemented a technique called Retrieval Augmentation Generation (RAG). Only a subset of the context that is most relevant to the question will be passed to the LLM model. </a:t>
            </a:r>
            <a:endParaRPr sz="2100"/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100"/>
              <a:t>RAG may impact the performance. Consider upgrading to a paid tier with more dedicated resources.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