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17" r:id="rId2"/>
    <p:sldId id="401" r:id="rId3"/>
    <p:sldId id="421" r:id="rId4"/>
    <p:sldId id="418" r:id="rId5"/>
    <p:sldId id="419" r:id="rId6"/>
    <p:sldId id="420" r:id="rId7"/>
    <p:sldId id="422" r:id="rId8"/>
    <p:sldId id="423" r:id="rId9"/>
    <p:sldId id="424" r:id="rId10"/>
    <p:sldId id="425" r:id="rId11"/>
    <p:sldId id="42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DAB20-6C6D-CA5B-B181-10D74FDE6187}" v="12" dt="2022-09-07T07:54:09.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111" d="100"/>
          <a:sy n="111"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Wang Hei" userId="S::ad37li5@connect.hku.hk::55dfd205-af85-4d6f-9352-9738f02c5a91" providerId="AD" clId="Web-{3D3DAB20-6C6D-CA5B-B181-10D74FDE6187}"/>
    <pc:docChg chg="modSld">
      <pc:chgData name="Li Wang Hei" userId="S::ad37li5@connect.hku.hk::55dfd205-af85-4d6f-9352-9738f02c5a91" providerId="AD" clId="Web-{3D3DAB20-6C6D-CA5B-B181-10D74FDE6187}" dt="2022-09-07T07:54:09.632" v="5" actId="20577"/>
      <pc:docMkLst>
        <pc:docMk/>
      </pc:docMkLst>
      <pc:sldChg chg="modSp">
        <pc:chgData name="Li Wang Hei" userId="S::ad37li5@connect.hku.hk::55dfd205-af85-4d6f-9352-9738f02c5a91" providerId="AD" clId="Web-{3D3DAB20-6C6D-CA5B-B181-10D74FDE6187}" dt="2022-09-07T07:54:09.632" v="5" actId="20577"/>
        <pc:sldMkLst>
          <pc:docMk/>
          <pc:sldMk cId="4270353699" sldId="423"/>
        </pc:sldMkLst>
        <pc:spChg chg="mod">
          <ac:chgData name="Li Wang Hei" userId="S::ad37li5@connect.hku.hk::55dfd205-af85-4d6f-9352-9738f02c5a91" providerId="AD" clId="Web-{3D3DAB20-6C6D-CA5B-B181-10D74FDE6187}" dt="2022-09-07T07:54:09.632" v="5" actId="20577"/>
          <ac:spMkLst>
            <pc:docMk/>
            <pc:sldMk cId="4270353699" sldId="423"/>
            <ac:spMk id="10" creationId="{06C8BFBF-8710-4CB2-8B4A-C49BC2ECE6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98F79-C77C-4445-A493-2238A38EE244}" type="datetimeFigureOut">
              <a:rPr lang="zh-CN" altLang="en-US" smtClean="0"/>
              <a:t>2022/9/7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8A0E2-EB88-4FEF-BD1A-456A35D2802A}" type="slidenum">
              <a:rPr lang="zh-CN" altLang="en-US" smtClean="0"/>
              <a:t>‹#›</a:t>
            </a:fld>
            <a:endParaRPr lang="zh-CN" altLang="en-US"/>
          </a:p>
        </p:txBody>
      </p:sp>
    </p:spTree>
    <p:extLst>
      <p:ext uri="{BB962C8B-B14F-4D97-AF65-F5344CB8AC3E}">
        <p14:creationId xmlns:p14="http://schemas.microsoft.com/office/powerpoint/2010/main" val="116317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F9743-7B5E-4C53-A46A-63445D7B2E5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F368A7-0272-4588-9517-2FA39BC1A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AC3AC7-F424-4F4D-8A9B-A2F1F4352362}"/>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5" name="页脚占位符 4">
            <a:extLst>
              <a:ext uri="{FF2B5EF4-FFF2-40B4-BE49-F238E27FC236}">
                <a16:creationId xmlns:a16="http://schemas.microsoft.com/office/drawing/2014/main" id="{A635C9E1-5A92-4CBE-A099-C411A1FE9D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4466EF-2AF9-4CB2-86AD-AFDDBB1FDE23}"/>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255698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8BA43-7221-4C8E-9CD0-BCAC7C1553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AA7155-856F-4067-8C28-82316DF4E3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B50DD1-C97B-4D0D-B7FB-436BC9C17A6E}"/>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5" name="页脚占位符 4">
            <a:extLst>
              <a:ext uri="{FF2B5EF4-FFF2-40B4-BE49-F238E27FC236}">
                <a16:creationId xmlns:a16="http://schemas.microsoft.com/office/drawing/2014/main" id="{59055B91-F323-4A19-BEB4-D51FD093EF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E4DAD0-F16C-457A-B38D-575F65FE132C}"/>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944779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904C20-EE33-4C5C-B831-440D6EC805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7DBC19-73A8-42F1-B7CE-96CF7CBCE2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C4470E-9712-49B8-89FB-41AB14D7528A}"/>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5" name="页脚占位符 4">
            <a:extLst>
              <a:ext uri="{FF2B5EF4-FFF2-40B4-BE49-F238E27FC236}">
                <a16:creationId xmlns:a16="http://schemas.microsoft.com/office/drawing/2014/main" id="{F9CEE27D-8CE9-4A40-B48F-A634F61B11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BC6AE7-6C0A-4350-B71D-1E554977AA8F}"/>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1052329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幻灯片" userDrawn="1">
  <p:cSld name="1_标题幻灯片">
    <p:spTree>
      <p:nvGrpSpPr>
        <p:cNvPr id="1" name="Shape 11"/>
        <p:cNvGrpSpPr/>
        <p:nvPr/>
      </p:nvGrpSpPr>
      <p:grpSpPr>
        <a:xfrm>
          <a:off x="0" y="0"/>
          <a:ext cx="0" cy="0"/>
          <a:chOff x="0" y="0"/>
          <a:chExt cx="0" cy="0"/>
        </a:xfrm>
      </p:grpSpPr>
      <p:sp>
        <p:nvSpPr>
          <p:cNvPr id="2" name="Rectangle 1">
            <a:extLst>
              <a:ext uri="{FF2B5EF4-FFF2-40B4-BE49-F238E27FC236}">
                <a16:creationId xmlns:a16="http://schemas.microsoft.com/office/drawing/2014/main" id="{4726CFF2-6560-D745-95BB-1F73A8750C73}"/>
              </a:ext>
            </a:extLst>
          </p:cNvPr>
          <p:cNvSpPr/>
          <p:nvPr userDrawn="1"/>
        </p:nvSpPr>
        <p:spPr>
          <a:xfrm>
            <a:off x="1270800" y="6476400"/>
            <a:ext cx="64800" cy="381600"/>
          </a:xfrm>
          <a:prstGeom prst="rect">
            <a:avLst/>
          </a:prstGeom>
          <a:solidFill>
            <a:srgbClr val="5C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D7D9434-106A-2044-AC28-16DF16AAFB21}"/>
              </a:ext>
            </a:extLst>
          </p:cNvPr>
          <p:cNvPicPr>
            <a:picLocks noChangeAspect="1"/>
          </p:cNvPicPr>
          <p:nvPr userDrawn="1"/>
        </p:nvPicPr>
        <p:blipFill>
          <a:blip r:embed="rId2"/>
          <a:srcRect/>
          <a:stretch/>
        </p:blipFill>
        <p:spPr>
          <a:xfrm>
            <a:off x="10185196" y="5652000"/>
            <a:ext cx="1676840" cy="824399"/>
          </a:xfrm>
          <a:prstGeom prst="rect">
            <a:avLst/>
          </a:prstGeom>
        </p:spPr>
      </p:pic>
      <p:sp>
        <p:nvSpPr>
          <p:cNvPr id="5" name="TextBox 4">
            <a:extLst>
              <a:ext uri="{FF2B5EF4-FFF2-40B4-BE49-F238E27FC236}">
                <a16:creationId xmlns:a16="http://schemas.microsoft.com/office/drawing/2014/main" id="{48A44672-125E-4F4B-B2C5-E4A9597A024C}"/>
              </a:ext>
            </a:extLst>
          </p:cNvPr>
          <p:cNvSpPr txBox="1"/>
          <p:nvPr userDrawn="1"/>
        </p:nvSpPr>
        <p:spPr>
          <a:xfrm>
            <a:off x="1592827" y="6466568"/>
            <a:ext cx="3932903" cy="184666"/>
          </a:xfrm>
          <a:prstGeom prst="rect">
            <a:avLst/>
          </a:prstGeom>
          <a:noFill/>
        </p:spPr>
        <p:txBody>
          <a:bodyPr wrap="square" lIns="0" tIns="0" rIns="0" bIns="0" rtlCol="0">
            <a:spAutoFit/>
          </a:bodyPr>
          <a:lstStyle/>
          <a:p>
            <a:r>
              <a:rPr lang="en-US" sz="1200" dirty="0">
                <a:solidFill>
                  <a:schemeClr val="tx1"/>
                </a:solidFill>
              </a:rPr>
              <a:t>COMP3340 Applied Deep Learning</a:t>
            </a:r>
          </a:p>
        </p:txBody>
      </p:sp>
      <p:sp>
        <p:nvSpPr>
          <p:cNvPr id="6" name="Rectangle 5">
            <a:extLst>
              <a:ext uri="{FF2B5EF4-FFF2-40B4-BE49-F238E27FC236}">
                <a16:creationId xmlns:a16="http://schemas.microsoft.com/office/drawing/2014/main" id="{5CDED940-4811-A14C-B191-9D622D10D012}"/>
              </a:ext>
            </a:extLst>
          </p:cNvPr>
          <p:cNvSpPr/>
          <p:nvPr userDrawn="1"/>
        </p:nvSpPr>
        <p:spPr>
          <a:xfrm>
            <a:off x="0" y="2730312"/>
            <a:ext cx="1321200" cy="723900"/>
          </a:xfrm>
          <a:prstGeom prst="rect">
            <a:avLst/>
          </a:prstGeom>
          <a:solidFill>
            <a:srgbClr val="5C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903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幻灯片" userDrawn="1">
  <p:cSld name="1_标题幻灯片">
    <p:spTree>
      <p:nvGrpSpPr>
        <p:cNvPr id="1" name="Shape 11"/>
        <p:cNvGrpSpPr/>
        <p:nvPr/>
      </p:nvGrpSpPr>
      <p:grpSpPr>
        <a:xfrm>
          <a:off x="0" y="0"/>
          <a:ext cx="0" cy="0"/>
          <a:chOff x="0" y="0"/>
          <a:chExt cx="0" cy="0"/>
        </a:xfrm>
      </p:grpSpPr>
      <p:sp>
        <p:nvSpPr>
          <p:cNvPr id="19" name="Rectangle 18">
            <a:extLst>
              <a:ext uri="{FF2B5EF4-FFF2-40B4-BE49-F238E27FC236}">
                <a16:creationId xmlns:a16="http://schemas.microsoft.com/office/drawing/2014/main" id="{EE2216E9-2F48-D346-A404-077DF0A3C8AE}"/>
              </a:ext>
            </a:extLst>
          </p:cNvPr>
          <p:cNvSpPr/>
          <p:nvPr userDrawn="1"/>
        </p:nvSpPr>
        <p:spPr>
          <a:xfrm>
            <a:off x="1270800" y="6476400"/>
            <a:ext cx="64800" cy="381600"/>
          </a:xfrm>
          <a:prstGeom prst="rect">
            <a:avLst/>
          </a:prstGeom>
          <a:solidFill>
            <a:srgbClr val="5C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0C68417-9A15-C940-A9C8-9DFC0CA4BE21}"/>
              </a:ext>
            </a:extLst>
          </p:cNvPr>
          <p:cNvSpPr txBox="1"/>
          <p:nvPr userDrawn="1"/>
        </p:nvSpPr>
        <p:spPr>
          <a:xfrm>
            <a:off x="1592827" y="6466568"/>
            <a:ext cx="3932903" cy="184666"/>
          </a:xfrm>
          <a:prstGeom prst="rect">
            <a:avLst/>
          </a:prstGeom>
          <a:noFill/>
        </p:spPr>
        <p:txBody>
          <a:bodyPr wrap="square" lIns="0" tIns="0" rIns="0" bIns="0" rtlCol="0">
            <a:spAutoFit/>
          </a:bodyPr>
          <a:lstStyle/>
          <a:p>
            <a:r>
              <a:rPr lang="en-US" sz="1200" dirty="0">
                <a:solidFill>
                  <a:schemeClr val="tx1"/>
                </a:solidFill>
              </a:rPr>
              <a:t>COMP3340 Applied Deep Learning</a:t>
            </a:r>
          </a:p>
        </p:txBody>
      </p:sp>
      <p:pic>
        <p:nvPicPr>
          <p:cNvPr id="21" name="Picture 20">
            <a:extLst>
              <a:ext uri="{FF2B5EF4-FFF2-40B4-BE49-F238E27FC236}">
                <a16:creationId xmlns:a16="http://schemas.microsoft.com/office/drawing/2014/main" id="{CE04923B-4A2F-2347-95CE-AE181CDE237E}"/>
              </a:ext>
            </a:extLst>
          </p:cNvPr>
          <p:cNvPicPr>
            <a:picLocks noChangeAspect="1"/>
          </p:cNvPicPr>
          <p:nvPr userDrawn="1"/>
        </p:nvPicPr>
        <p:blipFill>
          <a:blip r:embed="rId2"/>
          <a:stretch>
            <a:fillRect/>
          </a:stretch>
        </p:blipFill>
        <p:spPr>
          <a:xfrm>
            <a:off x="11239736" y="381600"/>
            <a:ext cx="622300" cy="571500"/>
          </a:xfrm>
          <a:prstGeom prst="rect">
            <a:avLst/>
          </a:prstGeom>
        </p:spPr>
      </p:pic>
      <p:sp>
        <p:nvSpPr>
          <p:cNvPr id="22" name="Rectangle 21">
            <a:extLst>
              <a:ext uri="{FF2B5EF4-FFF2-40B4-BE49-F238E27FC236}">
                <a16:creationId xmlns:a16="http://schemas.microsoft.com/office/drawing/2014/main" id="{A4C48225-777B-0749-B072-76194764D5B8}"/>
              </a:ext>
            </a:extLst>
          </p:cNvPr>
          <p:cNvSpPr/>
          <p:nvPr userDrawn="1"/>
        </p:nvSpPr>
        <p:spPr>
          <a:xfrm>
            <a:off x="11502036" y="6440875"/>
            <a:ext cx="360000" cy="432000"/>
          </a:xfrm>
          <a:prstGeom prst="rect">
            <a:avLst/>
          </a:prstGeom>
          <a:solidFill>
            <a:srgbClr val="5C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F84E7473-77B9-6942-B5AE-2474B6F02DC3}"/>
              </a:ext>
            </a:extLst>
          </p:cNvPr>
          <p:cNvSpPr/>
          <p:nvPr userDrawn="1"/>
        </p:nvSpPr>
        <p:spPr>
          <a:xfrm>
            <a:off x="12090957" y="1652400"/>
            <a:ext cx="100800" cy="4316400"/>
          </a:xfrm>
          <a:prstGeom prst="rect">
            <a:avLst/>
          </a:prstGeom>
          <a:solidFill>
            <a:srgbClr val="5C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7C14C44-1432-4742-98B7-F1FA4CDC4711}"/>
              </a:ext>
            </a:extLst>
          </p:cNvPr>
          <p:cNvSpPr/>
          <p:nvPr userDrawn="1"/>
        </p:nvSpPr>
        <p:spPr>
          <a:xfrm>
            <a:off x="1270800" y="0"/>
            <a:ext cx="64800" cy="1015200"/>
          </a:xfrm>
          <a:prstGeom prst="rect">
            <a:avLst/>
          </a:prstGeom>
          <a:solidFill>
            <a:srgbClr val="5C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内容占位符 4">
            <a:extLst>
              <a:ext uri="{FF2B5EF4-FFF2-40B4-BE49-F238E27FC236}">
                <a16:creationId xmlns:a16="http://schemas.microsoft.com/office/drawing/2014/main" id="{D6D89FBF-40B4-4734-9DE6-DA1B394BA6A9}"/>
              </a:ext>
            </a:extLst>
          </p:cNvPr>
          <p:cNvSpPr>
            <a:spLocks noGrp="1"/>
          </p:cNvSpPr>
          <p:nvPr>
            <p:ph sz="quarter" idx="22" hasCustomPrompt="1"/>
          </p:nvPr>
        </p:nvSpPr>
        <p:spPr>
          <a:xfrm>
            <a:off x="4098055" y="6455518"/>
            <a:ext cx="7137545" cy="391432"/>
          </a:xfrm>
        </p:spPr>
        <p:txBody>
          <a:bodyPr>
            <a:normAutofit/>
          </a:bodyPr>
          <a:lstStyle>
            <a:lvl1pPr marL="0" marR="0" indent="0" algn="l" defTabSz="914400" rtl="0" eaLnBrk="1" fontAlgn="auto" latinLnBrk="0" hangingPunct="1">
              <a:lnSpc>
                <a:spcPct val="90000"/>
              </a:lnSpc>
              <a:spcBef>
                <a:spcPts val="0"/>
              </a:spcBef>
              <a:spcAft>
                <a:spcPts val="0"/>
              </a:spcAft>
              <a:buClr>
                <a:schemeClr val="dk1"/>
              </a:buClr>
              <a:buSzPts val="2800"/>
              <a:buFont typeface="+mj-lt"/>
              <a:buNone/>
              <a:tabLst/>
              <a:defRPr sz="1000" baseline="0">
                <a:solidFill>
                  <a:schemeClr val="tx1"/>
                </a:solidFill>
                <a:latin typeface="Arial" panose="020B0604020202020204" pitchFamily="34" charset="0"/>
              </a:defRPr>
            </a:lvl1pPr>
          </a:lstStyle>
          <a:p>
            <a:pPr lvl="0"/>
            <a:r>
              <a:rPr lang="en-US" altLang="zh-CN" dirty="0"/>
              <a:t>[1]</a:t>
            </a:r>
            <a:r>
              <a:rPr lang="zh-CN" altLang="en-US" dirty="0"/>
              <a:t> </a:t>
            </a:r>
            <a:r>
              <a:rPr lang="en-US" altLang="zh-CN" dirty="0"/>
              <a:t>Reference</a:t>
            </a:r>
          </a:p>
          <a:p>
            <a:pPr marL="0" marR="0" lvl="0" indent="0" algn="l" defTabSz="914400" rtl="0" eaLnBrk="1" fontAlgn="auto" latinLnBrk="0" hangingPunct="1">
              <a:lnSpc>
                <a:spcPct val="90000"/>
              </a:lnSpc>
              <a:spcBef>
                <a:spcPts val="0"/>
              </a:spcBef>
              <a:spcAft>
                <a:spcPts val="0"/>
              </a:spcAft>
              <a:buClr>
                <a:schemeClr val="dk1"/>
              </a:buClr>
              <a:buSzPts val="2800"/>
              <a:buFont typeface="+mj-lt"/>
              <a:buNone/>
              <a:tabLst/>
              <a:defRPr/>
            </a:pPr>
            <a:r>
              <a:rPr lang="en-US" altLang="zh-CN" dirty="0"/>
              <a:t>[2]</a:t>
            </a:r>
            <a:r>
              <a:rPr lang="zh-CN" altLang="en-US" dirty="0"/>
              <a:t> </a:t>
            </a:r>
            <a:r>
              <a:rPr lang="en-US" altLang="zh-CN" dirty="0"/>
              <a:t>Reference</a:t>
            </a:r>
          </a:p>
        </p:txBody>
      </p:sp>
    </p:spTree>
    <p:extLst>
      <p:ext uri="{BB962C8B-B14F-4D97-AF65-F5344CB8AC3E}">
        <p14:creationId xmlns:p14="http://schemas.microsoft.com/office/powerpoint/2010/main" val="395633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EEEAB-E6C7-453A-8C1D-41A08C2B3D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B659F1-634F-4DA8-807F-ACDBF76698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51B667-71B8-4230-8F95-BE75BF2BAF05}"/>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5" name="页脚占位符 4">
            <a:extLst>
              <a:ext uri="{FF2B5EF4-FFF2-40B4-BE49-F238E27FC236}">
                <a16:creationId xmlns:a16="http://schemas.microsoft.com/office/drawing/2014/main" id="{D382607C-283E-4E7E-9B00-4231A0178A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194832-ECE6-45BA-970D-BA9709122130}"/>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148825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A7E1C-5B44-4727-AB91-B50A3B35BA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FDA650-8737-4AD8-B890-768BA30937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1B5E8A-172C-41DD-8492-071392A5792D}"/>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5" name="页脚占位符 4">
            <a:extLst>
              <a:ext uri="{FF2B5EF4-FFF2-40B4-BE49-F238E27FC236}">
                <a16:creationId xmlns:a16="http://schemas.microsoft.com/office/drawing/2014/main" id="{766F8AB6-0A46-4647-A31A-DD7DB5EAEF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893ED6-2A14-4ADF-B998-D0F2953F97CA}"/>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12798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FB000-A1AB-4778-9238-9D97E4FFAB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1035DB-497A-4169-B87B-30C0243D02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8E2F81C-6B1A-491E-BC13-98961DDF1E0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C85D51-4E83-428A-B39D-72B48F890AEC}"/>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6" name="页脚占位符 5">
            <a:extLst>
              <a:ext uri="{FF2B5EF4-FFF2-40B4-BE49-F238E27FC236}">
                <a16:creationId xmlns:a16="http://schemas.microsoft.com/office/drawing/2014/main" id="{C276699E-86C0-45D2-9E65-5B2D60F344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4B0E92-F0EF-4530-88CB-CE361CDDC593}"/>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191577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3B910-A027-4FBB-9ECA-1984F78948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EB229E-2582-4026-91D7-BDF831C7E5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A1FB633-7D2D-4822-A099-E175FA3CFC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5359D99-7DD8-46A4-B995-9D2D0D842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F3FFD0-F28E-419D-BA4A-743B2F36B5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8E2421E-AA77-4CD7-9509-E342B486416C}"/>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8" name="页脚占位符 7">
            <a:extLst>
              <a:ext uri="{FF2B5EF4-FFF2-40B4-BE49-F238E27FC236}">
                <a16:creationId xmlns:a16="http://schemas.microsoft.com/office/drawing/2014/main" id="{BDA9BCC8-D987-4733-9BF0-D29182E05D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90E8C3-CED0-4801-9CC7-A114198A3136}"/>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152072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6AC7D-9ACB-4682-B3B3-0B1B8E5B798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3F012C8-2F1A-4C35-AAC2-26AE77823AC3}"/>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4" name="页脚占位符 3">
            <a:extLst>
              <a:ext uri="{FF2B5EF4-FFF2-40B4-BE49-F238E27FC236}">
                <a16:creationId xmlns:a16="http://schemas.microsoft.com/office/drawing/2014/main" id="{E84626F8-9D21-4C88-89DA-BCA248B1A0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4E1DBB-2285-4157-B48B-9ED8CAC81DBD}"/>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155055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60DE54-E6CE-451C-8EDB-F4EBB3EDA03C}"/>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3" name="页脚占位符 2">
            <a:extLst>
              <a:ext uri="{FF2B5EF4-FFF2-40B4-BE49-F238E27FC236}">
                <a16:creationId xmlns:a16="http://schemas.microsoft.com/office/drawing/2014/main" id="{B8834B6F-87D9-4993-99BA-0332B907DE9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C98EFD-719C-4BAD-A7B0-634406F5B5F8}"/>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81705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C12F3-B3AA-445C-9E97-513C5CA36D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4B6C6F-A6C6-4A02-98DA-3BF328660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844AA7B-06CA-422E-A5A1-D74DA94AA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00EC61-8C01-461F-A17B-D763B907F746}"/>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6" name="页脚占位符 5">
            <a:extLst>
              <a:ext uri="{FF2B5EF4-FFF2-40B4-BE49-F238E27FC236}">
                <a16:creationId xmlns:a16="http://schemas.microsoft.com/office/drawing/2014/main" id="{65753085-7BB0-4B64-82EC-380D1851E8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7B1FBB-46D1-4527-B3D7-50B504AFB84C}"/>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353154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F28C5-49A3-48AF-A684-CCAA1A963C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B618EF-B0CA-4BE6-BC35-5F1EC7711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A6EB05-4D20-4BC9-A386-F0F40232D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75FB47-DA18-49B8-9297-A6AE464594B3}"/>
              </a:ext>
            </a:extLst>
          </p:cNvPr>
          <p:cNvSpPr>
            <a:spLocks noGrp="1"/>
          </p:cNvSpPr>
          <p:nvPr>
            <p:ph type="dt" sz="half" idx="10"/>
          </p:nvPr>
        </p:nvSpPr>
        <p:spPr/>
        <p:txBody>
          <a:bodyPr/>
          <a:lstStyle/>
          <a:p>
            <a:fld id="{ADE7DC95-32ED-4ECC-9B4D-D71A409AE427}" type="datetimeFigureOut">
              <a:rPr lang="zh-CN" altLang="en-US" smtClean="0"/>
              <a:t>2022/9/7</a:t>
            </a:fld>
            <a:endParaRPr lang="zh-CN" altLang="en-US"/>
          </a:p>
        </p:txBody>
      </p:sp>
      <p:sp>
        <p:nvSpPr>
          <p:cNvPr id="6" name="页脚占位符 5">
            <a:extLst>
              <a:ext uri="{FF2B5EF4-FFF2-40B4-BE49-F238E27FC236}">
                <a16:creationId xmlns:a16="http://schemas.microsoft.com/office/drawing/2014/main" id="{AA458A59-5F27-41D6-8B6D-01A35B5F4B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71EF2A-B0AF-4218-B231-90DDB12DEF2F}"/>
              </a:ext>
            </a:extLst>
          </p:cNvPr>
          <p:cNvSpPr>
            <a:spLocks noGrp="1"/>
          </p:cNvSpPr>
          <p:nvPr>
            <p:ph type="sldNum" sz="quarter" idx="12"/>
          </p:nvPr>
        </p:nvSpPr>
        <p:spPr/>
        <p:txBody>
          <a:body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380125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F73ACC-3045-441E-A934-645A7F44B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DC437D4-5439-480B-B11C-41BA9541A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374E07-843C-4343-9504-65A5BBED5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7DC95-32ED-4ECC-9B4D-D71A409AE427}" type="datetimeFigureOut">
              <a:rPr lang="zh-CN" altLang="en-US" smtClean="0"/>
              <a:t>2022/9/7</a:t>
            </a:fld>
            <a:endParaRPr lang="zh-CN" altLang="en-US"/>
          </a:p>
        </p:txBody>
      </p:sp>
      <p:sp>
        <p:nvSpPr>
          <p:cNvPr id="5" name="页脚占位符 4">
            <a:extLst>
              <a:ext uri="{FF2B5EF4-FFF2-40B4-BE49-F238E27FC236}">
                <a16:creationId xmlns:a16="http://schemas.microsoft.com/office/drawing/2014/main" id="{E8479B3E-8DCA-4222-8A15-B93CD71BC4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9D2139-654C-4599-8E09-5E630ABF8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F0D49-56B7-447C-B16D-A23CDD760BA6}" type="slidenum">
              <a:rPr lang="zh-CN" altLang="en-US" smtClean="0"/>
              <a:t>‹#›</a:t>
            </a:fld>
            <a:endParaRPr lang="zh-CN" altLang="en-US"/>
          </a:p>
        </p:txBody>
      </p:sp>
    </p:spTree>
    <p:extLst>
      <p:ext uri="{BB962C8B-B14F-4D97-AF65-F5344CB8AC3E}">
        <p14:creationId xmlns:p14="http://schemas.microsoft.com/office/powerpoint/2010/main" val="1835612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pytorch.org/tutorials/beginner/pytorch_with_examples.html" TargetMode="External"/><Relationship Id="rId2" Type="http://schemas.openxmlformats.org/officeDocument/2006/relationships/hyperlink" Target="https://pytorch.org/get-started/locally/"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ntranet.cs.hku.hk/gpufarm_acct_cas/" TargetMode="Externa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ntranet.cs.hku.hk/gpufarm_acct/" TargetMode="Externa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repo.anaconda.com/archive/Anaconda3-2020.11-Linux-x86_64.sh"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 name="TextBox 6">
            <a:extLst>
              <a:ext uri="{FF2B5EF4-FFF2-40B4-BE49-F238E27FC236}">
                <a16:creationId xmlns:a16="http://schemas.microsoft.com/office/drawing/2014/main" id="{658A6E7F-F97C-334F-8981-57FDAC10890A}"/>
              </a:ext>
            </a:extLst>
          </p:cNvPr>
          <p:cNvSpPr txBox="1"/>
          <p:nvPr/>
        </p:nvSpPr>
        <p:spPr>
          <a:xfrm>
            <a:off x="1592826" y="2730312"/>
            <a:ext cx="10385813" cy="858697"/>
          </a:xfrm>
          <a:prstGeom prst="rect">
            <a:avLst/>
          </a:prstGeom>
          <a:noFill/>
        </p:spPr>
        <p:txBody>
          <a:bodyPr wrap="square" lIns="0" tIns="0" rIns="0" bIns="0" rtlCol="0">
            <a:spAutoFit/>
          </a:bodyPr>
          <a:lstStyle/>
          <a:p>
            <a:pPr>
              <a:lnSpc>
                <a:spcPct val="90000"/>
              </a:lnSpc>
            </a:pPr>
            <a:r>
              <a:rPr lang="en-US" sz="2000" dirty="0">
                <a:solidFill>
                  <a:srgbClr val="929292"/>
                </a:solidFill>
              </a:rPr>
              <a:t>COMP 3340</a:t>
            </a:r>
          </a:p>
          <a:p>
            <a:pPr algn="ctr">
              <a:lnSpc>
                <a:spcPct val="90000"/>
              </a:lnSpc>
            </a:pPr>
            <a:r>
              <a:rPr lang="en-US" sz="4200" b="1" dirty="0">
                <a:solidFill>
                  <a:srgbClr val="5C2D90"/>
                </a:solidFill>
              </a:rPr>
              <a:t>HKU CS GPU Farm Tutorial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Google Shape;83;p20">
            <a:extLst>
              <a:ext uri="{FF2B5EF4-FFF2-40B4-BE49-F238E27FC236}">
                <a16:creationId xmlns:a16="http://schemas.microsoft.com/office/drawing/2014/main" id="{57122E88-3171-B84E-A1C1-D5244298F624}"/>
              </a:ext>
            </a:extLst>
          </p:cNvPr>
          <p:cNvSpPr txBox="1">
            <a:spLocks/>
          </p:cNvSpPr>
          <p:nvPr/>
        </p:nvSpPr>
        <p:spPr>
          <a:xfrm>
            <a:off x="1601165" y="702469"/>
            <a:ext cx="9976818"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just">
              <a:spcBef>
                <a:spcPts val="0"/>
              </a:spcBef>
              <a:buNone/>
            </a:pPr>
            <a:r>
              <a:rPr lang="en-US" altLang="zh-CN" b="1" dirty="0"/>
              <a:t>Using </a:t>
            </a:r>
            <a:r>
              <a:rPr lang="en-US" altLang="zh-CN" b="1" dirty="0" err="1"/>
              <a:t>tmux</a:t>
            </a:r>
            <a:r>
              <a:rPr lang="en-US" altLang="zh-CN" b="1" dirty="0"/>
              <a:t> for Unstable Network Connections</a:t>
            </a:r>
            <a:r>
              <a:rPr lang="en-US" b="1" dirty="0"/>
              <a:t> </a:t>
            </a:r>
          </a:p>
        </p:txBody>
      </p:sp>
      <p:sp>
        <p:nvSpPr>
          <p:cNvPr id="4" name="Google Shape;83;p20">
            <a:extLst>
              <a:ext uri="{FF2B5EF4-FFF2-40B4-BE49-F238E27FC236}">
                <a16:creationId xmlns:a16="http://schemas.microsoft.com/office/drawing/2014/main" id="{4B3396A7-DB55-8643-A32A-7EBEC9122989}"/>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dirty="0"/>
              <a:t>6</a:t>
            </a:r>
          </a:p>
        </p:txBody>
      </p:sp>
      <p:sp>
        <p:nvSpPr>
          <p:cNvPr id="5" name="Google Shape;29;p11">
            <a:extLst>
              <a:ext uri="{FF2B5EF4-FFF2-40B4-BE49-F238E27FC236}">
                <a16:creationId xmlns:a16="http://schemas.microsoft.com/office/drawing/2014/main" id="{E1AC0B38-E78C-A247-A935-6051D78ABDD7}"/>
              </a:ext>
            </a:extLst>
          </p:cNvPr>
          <p:cNvSpPr txBox="1">
            <a:spLocks/>
          </p:cNvSpPr>
          <p:nvPr/>
        </p:nvSpPr>
        <p:spPr>
          <a:xfrm>
            <a:off x="9064214" y="6466568"/>
            <a:ext cx="2743200"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000" b="0" i="0" u="none" strike="noStrike" cap="none">
                <a:solidFill>
                  <a:schemeClr val="bg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E2513B20-5C1B-CC47-8561-C2228CF42822}" type="slidenum">
              <a:rPr lang="en-US" smtClean="0"/>
              <a:pPr/>
              <a:t>10</a:t>
            </a:fld>
            <a:endParaRPr lang="en-US" dirty="0"/>
          </a:p>
        </p:txBody>
      </p:sp>
      <p:sp>
        <p:nvSpPr>
          <p:cNvPr id="2" name="矩形 1">
            <a:extLst>
              <a:ext uri="{FF2B5EF4-FFF2-40B4-BE49-F238E27FC236}">
                <a16:creationId xmlns:a16="http://schemas.microsoft.com/office/drawing/2014/main" id="{04BA2033-2C46-41BA-BFB9-0437EB58BDA3}"/>
              </a:ext>
            </a:extLst>
          </p:cNvPr>
          <p:cNvSpPr/>
          <p:nvPr/>
        </p:nvSpPr>
        <p:spPr>
          <a:xfrm>
            <a:off x="1364973" y="1388239"/>
            <a:ext cx="8976139" cy="304153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0" i="0" dirty="0">
                <a:solidFill>
                  <a:srgbClr val="333333"/>
                </a:solidFill>
                <a:effectLst/>
                <a:latin typeface="Arial" panose="020B0604020202020204" pitchFamily="34" charset="0"/>
                <a:cs typeface="Arial" panose="020B0604020202020204" pitchFamily="34" charset="0"/>
              </a:rPr>
              <a:t>To avoid disconnection due to unstable </a:t>
            </a:r>
            <a:r>
              <a:rPr lang="en-US" altLang="zh-CN" sz="1600" b="0" i="0" dirty="0" err="1">
                <a:solidFill>
                  <a:srgbClr val="333333"/>
                </a:solidFill>
                <a:effectLst/>
                <a:latin typeface="Arial" panose="020B0604020202020204" pitchFamily="34" charset="0"/>
                <a:cs typeface="Arial" panose="020B0604020202020204" pitchFamily="34" charset="0"/>
              </a:rPr>
              <a:t>Wifi</a:t>
            </a:r>
            <a:r>
              <a:rPr lang="en-US" altLang="zh-CN" sz="1600" b="0" i="0" dirty="0">
                <a:solidFill>
                  <a:srgbClr val="333333"/>
                </a:solidFill>
                <a:effectLst/>
                <a:latin typeface="Arial" panose="020B0604020202020204" pitchFamily="34" charset="0"/>
                <a:cs typeface="Arial" panose="020B0604020202020204" pitchFamily="34" charset="0"/>
              </a:rPr>
              <a:t> or VPN, you may use the </a:t>
            </a:r>
            <a:r>
              <a:rPr lang="en-US" altLang="zh-CN" sz="1600" b="0" i="0" dirty="0" err="1">
                <a:solidFill>
                  <a:srgbClr val="333333"/>
                </a:solidFill>
                <a:effectLst/>
                <a:latin typeface="Arial" panose="020B0604020202020204" pitchFamily="34" charset="0"/>
                <a:cs typeface="Arial" panose="020B0604020202020204" pitchFamily="34" charset="0"/>
              </a:rPr>
              <a:t>tmux</a:t>
            </a:r>
            <a:r>
              <a:rPr lang="en-US" altLang="zh-CN" sz="1600" b="0" i="0" dirty="0">
                <a:solidFill>
                  <a:srgbClr val="333333"/>
                </a:solidFill>
                <a:effectLst/>
                <a:latin typeface="Arial" panose="020B0604020202020204" pitchFamily="34" charset="0"/>
                <a:cs typeface="Arial" panose="020B0604020202020204" pitchFamily="34" charset="0"/>
              </a:rPr>
              <a:t> command, which can keep a terminal session running even when disconnected, on gpugate1 or gpugate2.</a:t>
            </a:r>
          </a:p>
          <a:p>
            <a:pPr marL="285750" indent="-285750">
              <a:lnSpc>
                <a:spcPct val="150000"/>
              </a:lnSpc>
              <a:buFont typeface="Arial" panose="020B0604020202020204" pitchFamily="34" charset="0"/>
              <a:buChar char="•"/>
            </a:pPr>
            <a:r>
              <a:rPr lang="en-US" altLang="zh-CN" sz="1600" b="0" i="0" dirty="0">
                <a:solidFill>
                  <a:srgbClr val="333333"/>
                </a:solidFill>
                <a:effectLst/>
                <a:latin typeface="Arial" panose="020B0604020202020204" pitchFamily="34" charset="0"/>
                <a:cs typeface="Arial" panose="020B0604020202020204" pitchFamily="34" charset="0"/>
              </a:rPr>
              <a:t>Note that </a:t>
            </a:r>
            <a:r>
              <a:rPr lang="en-US" altLang="zh-CN" sz="1600" b="0" i="0" dirty="0" err="1">
                <a:solidFill>
                  <a:srgbClr val="333333"/>
                </a:solidFill>
                <a:effectLst/>
                <a:latin typeface="Arial" panose="020B0604020202020204" pitchFamily="34" charset="0"/>
                <a:cs typeface="Arial" panose="020B0604020202020204" pitchFamily="34" charset="0"/>
              </a:rPr>
              <a:t>tmux</a:t>
            </a:r>
            <a:r>
              <a:rPr lang="en-US" altLang="zh-CN" sz="1600" b="0" i="0" dirty="0">
                <a:solidFill>
                  <a:srgbClr val="333333"/>
                </a:solidFill>
                <a:effectLst/>
                <a:latin typeface="Arial" panose="020B0604020202020204" pitchFamily="34" charset="0"/>
                <a:cs typeface="Arial" panose="020B0604020202020204" pitchFamily="34" charset="0"/>
              </a:rPr>
              <a:t> should be run on gpugate1 or gpugate2</a:t>
            </a:r>
            <a:r>
              <a:rPr lang="en-US" altLang="zh-CN" sz="1600" b="1" i="0" dirty="0">
                <a:solidFill>
                  <a:srgbClr val="333333"/>
                </a:solidFill>
                <a:effectLst/>
                <a:latin typeface="Arial" panose="020B0604020202020204" pitchFamily="34" charset="0"/>
                <a:cs typeface="Arial" panose="020B0604020202020204" pitchFamily="34" charset="0"/>
              </a:rPr>
              <a:t>. Do not run </a:t>
            </a:r>
            <a:r>
              <a:rPr lang="en-US" altLang="zh-CN" sz="1600" b="1" i="0" dirty="0" err="1">
                <a:solidFill>
                  <a:srgbClr val="333333"/>
                </a:solidFill>
                <a:effectLst/>
                <a:latin typeface="Arial" panose="020B0604020202020204" pitchFamily="34" charset="0"/>
                <a:cs typeface="Arial" panose="020B0604020202020204" pitchFamily="34" charset="0"/>
              </a:rPr>
              <a:t>tmux</a:t>
            </a:r>
            <a:r>
              <a:rPr lang="en-US" altLang="zh-CN" sz="1600" b="1" i="0" dirty="0">
                <a:solidFill>
                  <a:srgbClr val="333333"/>
                </a:solidFill>
                <a:effectLst/>
                <a:latin typeface="Arial" panose="020B0604020202020204" pitchFamily="34" charset="0"/>
                <a:cs typeface="Arial" panose="020B0604020202020204" pitchFamily="34" charset="0"/>
              </a:rPr>
              <a:t> on a GPU node after running </a:t>
            </a:r>
            <a:r>
              <a:rPr lang="en-US" altLang="zh-CN" sz="1600" b="1" i="0" dirty="0" err="1">
                <a:solidFill>
                  <a:srgbClr val="333333"/>
                </a:solidFill>
                <a:effectLst/>
                <a:latin typeface="Arial" panose="020B0604020202020204" pitchFamily="34" charset="0"/>
                <a:cs typeface="Arial" panose="020B0604020202020204" pitchFamily="34" charset="0"/>
              </a:rPr>
              <a:t>gpu</a:t>
            </a:r>
            <a:r>
              <a:rPr lang="en-US" altLang="zh-CN" sz="1600" b="1" i="0" dirty="0">
                <a:solidFill>
                  <a:srgbClr val="333333"/>
                </a:solidFill>
                <a:effectLst/>
                <a:latin typeface="Arial" panose="020B0604020202020204" pitchFamily="34" charset="0"/>
                <a:cs typeface="Arial" panose="020B0604020202020204" pitchFamily="34" charset="0"/>
              </a:rPr>
              <a:t>-interactive or </a:t>
            </a:r>
            <a:r>
              <a:rPr lang="en-US" altLang="zh-CN" sz="1600" b="1" i="0" dirty="0" err="1">
                <a:solidFill>
                  <a:srgbClr val="333333"/>
                </a:solidFill>
                <a:effectLst/>
                <a:latin typeface="Arial" panose="020B0604020202020204" pitchFamily="34" charset="0"/>
                <a:cs typeface="Arial" panose="020B0604020202020204" pitchFamily="34" charset="0"/>
              </a:rPr>
              <a:t>srun</a:t>
            </a:r>
            <a:r>
              <a:rPr lang="en-US" altLang="zh-CN" sz="1600" dirty="0">
                <a:solidFill>
                  <a:srgbClr val="333333"/>
                </a:solidFill>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After accessing the GPU farm with your username and password, input “</a:t>
            </a:r>
            <a:r>
              <a:rPr lang="en-US" altLang="zh-CN" sz="1600" dirty="0" err="1">
                <a:latin typeface="Arial" panose="020B0604020202020204" pitchFamily="34" charset="0"/>
                <a:cs typeface="Arial" panose="020B0604020202020204" pitchFamily="34" charset="0"/>
              </a:rPr>
              <a:t>tmux</a:t>
            </a:r>
            <a:r>
              <a:rPr lang="en-US" altLang="zh-CN" sz="1600" dirty="0">
                <a:latin typeface="Arial" panose="020B0604020202020204" pitchFamily="34" charset="0"/>
                <a:cs typeface="Arial" panose="020B0604020202020204" pitchFamily="34" charset="0"/>
              </a:rPr>
              <a:t>” for the first time; Next time you access the GPU farm, input “</a:t>
            </a:r>
            <a:r>
              <a:rPr lang="en-US" altLang="zh-CN" sz="1600" dirty="0" err="1">
                <a:latin typeface="Arial" panose="020B0604020202020204" pitchFamily="34" charset="0"/>
                <a:cs typeface="Arial" panose="020B0604020202020204" pitchFamily="34" charset="0"/>
              </a:rPr>
              <a:t>tmux</a:t>
            </a:r>
            <a:r>
              <a:rPr lang="en-US" altLang="zh-CN" sz="1600" dirty="0">
                <a:latin typeface="Arial" panose="020B0604020202020204" pitchFamily="34" charset="0"/>
                <a:cs typeface="Arial" panose="020B0604020202020204" pitchFamily="34" charset="0"/>
              </a:rPr>
              <a:t> at” and you will return to the previous terminal session.</a:t>
            </a:r>
            <a:br>
              <a:rPr lang="en-US" altLang="zh-CN" b="0" i="0" dirty="0">
                <a:solidFill>
                  <a:srgbClr val="333333"/>
                </a:solidFill>
                <a:effectLst/>
                <a:latin typeface="Open Sans"/>
              </a:rPr>
            </a:br>
            <a:endParaRPr lang="en-US" altLang="zh-CN" b="0" i="0" dirty="0">
              <a:solidFill>
                <a:srgbClr val="333333"/>
              </a:solidFill>
              <a:effectLst/>
              <a:latin typeface="Open Sans"/>
            </a:endParaRPr>
          </a:p>
        </p:txBody>
      </p:sp>
      <p:pic>
        <p:nvPicPr>
          <p:cNvPr id="6" name="Picture 5">
            <a:extLst>
              <a:ext uri="{FF2B5EF4-FFF2-40B4-BE49-F238E27FC236}">
                <a16:creationId xmlns:a16="http://schemas.microsoft.com/office/drawing/2014/main" id="{9BA1139A-C872-7642-AA88-C1F71DD19350}"/>
              </a:ext>
            </a:extLst>
          </p:cNvPr>
          <p:cNvPicPr>
            <a:picLocks noChangeAspect="1"/>
          </p:cNvPicPr>
          <p:nvPr/>
        </p:nvPicPr>
        <p:blipFill>
          <a:blip r:embed="rId2"/>
          <a:stretch>
            <a:fillRect/>
          </a:stretch>
        </p:blipFill>
        <p:spPr>
          <a:xfrm>
            <a:off x="5212239" y="3751362"/>
            <a:ext cx="4982409" cy="3106638"/>
          </a:xfrm>
          <a:prstGeom prst="rect">
            <a:avLst/>
          </a:prstGeom>
        </p:spPr>
      </p:pic>
    </p:spTree>
    <p:extLst>
      <p:ext uri="{BB962C8B-B14F-4D97-AF65-F5344CB8AC3E}">
        <p14:creationId xmlns:p14="http://schemas.microsoft.com/office/powerpoint/2010/main" val="213946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954FE9-8E8B-A246-87BB-78C20119A5CC}"/>
              </a:ext>
            </a:extLst>
          </p:cNvPr>
          <p:cNvSpPr>
            <a:spLocks noGrp="1"/>
          </p:cNvSpPr>
          <p:nvPr>
            <p:ph sz="quarter" idx="22"/>
          </p:nvPr>
        </p:nvSpPr>
        <p:spPr/>
        <p:txBody>
          <a:bodyPr/>
          <a:lstStyle/>
          <a:p>
            <a:endParaRPr kumimoji="1" lang="zh-CN" altLang="en-US"/>
          </a:p>
        </p:txBody>
      </p:sp>
      <p:sp>
        <p:nvSpPr>
          <p:cNvPr id="3" name="Google Shape;83;p20">
            <a:extLst>
              <a:ext uri="{FF2B5EF4-FFF2-40B4-BE49-F238E27FC236}">
                <a16:creationId xmlns:a16="http://schemas.microsoft.com/office/drawing/2014/main" id="{50915C53-549A-7249-BF91-46940548F533}"/>
              </a:ext>
            </a:extLst>
          </p:cNvPr>
          <p:cNvSpPr txBox="1">
            <a:spLocks/>
          </p:cNvSpPr>
          <p:nvPr/>
        </p:nvSpPr>
        <p:spPr>
          <a:xfrm>
            <a:off x="1601165" y="702469"/>
            <a:ext cx="9976818"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just">
              <a:spcBef>
                <a:spcPts val="0"/>
              </a:spcBef>
              <a:buNone/>
            </a:pPr>
            <a:r>
              <a:rPr lang="en-US" altLang="zh-CN" b="1" dirty="0"/>
              <a:t>Try</a:t>
            </a:r>
            <a:r>
              <a:rPr lang="zh-CN" altLang="en-US" b="1" dirty="0"/>
              <a:t> </a:t>
            </a:r>
            <a:r>
              <a:rPr lang="en-US" altLang="zh-CN" b="1" dirty="0"/>
              <a:t>python/</a:t>
            </a:r>
            <a:r>
              <a:rPr lang="en-US" altLang="zh-CN" b="1" dirty="0" err="1"/>
              <a:t>PyTorch</a:t>
            </a:r>
            <a:r>
              <a:rPr lang="zh-CN" altLang="en-US" b="1" dirty="0"/>
              <a:t> </a:t>
            </a:r>
            <a:r>
              <a:rPr lang="en-US" altLang="zh-CN" b="1" dirty="0"/>
              <a:t>programs</a:t>
            </a:r>
            <a:r>
              <a:rPr lang="zh-CN" altLang="en-US" b="1" dirty="0"/>
              <a:t> </a:t>
            </a:r>
            <a:r>
              <a:rPr lang="en-US" altLang="zh-CN" b="1" dirty="0"/>
              <a:t>on</a:t>
            </a:r>
            <a:r>
              <a:rPr lang="zh-CN" altLang="en-US" b="1" dirty="0"/>
              <a:t> </a:t>
            </a:r>
            <a:r>
              <a:rPr lang="en-US" altLang="zh-CN" b="1" dirty="0"/>
              <a:t>GPU</a:t>
            </a:r>
            <a:r>
              <a:rPr lang="zh-CN" altLang="en-US" b="1" dirty="0"/>
              <a:t> </a:t>
            </a:r>
            <a:r>
              <a:rPr lang="en-US" altLang="zh-CN" b="1" dirty="0"/>
              <a:t>by</a:t>
            </a:r>
            <a:r>
              <a:rPr lang="zh-CN" altLang="en-US" b="1" dirty="0"/>
              <a:t> </a:t>
            </a:r>
            <a:r>
              <a:rPr lang="en-US" altLang="zh-CN" b="1" dirty="0"/>
              <a:t>yourself</a:t>
            </a:r>
            <a:r>
              <a:rPr lang="zh-CN" altLang="en-US" b="1" dirty="0"/>
              <a:t> </a:t>
            </a:r>
            <a:endParaRPr lang="en-US" b="1" dirty="0"/>
          </a:p>
        </p:txBody>
      </p:sp>
      <p:sp>
        <p:nvSpPr>
          <p:cNvPr id="4" name="Google Shape;83;p20">
            <a:extLst>
              <a:ext uri="{FF2B5EF4-FFF2-40B4-BE49-F238E27FC236}">
                <a16:creationId xmlns:a16="http://schemas.microsoft.com/office/drawing/2014/main" id="{3947AF23-AF04-D84C-8631-58995AEEF9FB}"/>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altLang="zh-CN" dirty="0"/>
              <a:t>7</a:t>
            </a:r>
            <a:endParaRPr lang="en-US" dirty="0"/>
          </a:p>
        </p:txBody>
      </p:sp>
      <p:sp>
        <p:nvSpPr>
          <p:cNvPr id="5" name="矩形 1">
            <a:extLst>
              <a:ext uri="{FF2B5EF4-FFF2-40B4-BE49-F238E27FC236}">
                <a16:creationId xmlns:a16="http://schemas.microsoft.com/office/drawing/2014/main" id="{FD8FDF02-A504-6E4B-8F38-29A9848370F7}"/>
              </a:ext>
            </a:extLst>
          </p:cNvPr>
          <p:cNvSpPr/>
          <p:nvPr/>
        </p:nvSpPr>
        <p:spPr>
          <a:xfrm>
            <a:off x="1364973" y="1388239"/>
            <a:ext cx="8976139" cy="281936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rgbClr val="333333"/>
                </a:solidFill>
                <a:latin typeface="Arial" panose="020B0604020202020204" pitchFamily="34" charset="0"/>
                <a:cs typeface="Arial" panose="020B0604020202020204" pitchFamily="34" charset="0"/>
              </a:rPr>
              <a:t>Now</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you</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can</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a</a:t>
            </a:r>
            <a:r>
              <a:rPr lang="en-HK" altLang="zh-CN" sz="1600" dirty="0" err="1">
                <a:solidFill>
                  <a:srgbClr val="333333"/>
                </a:solidFill>
                <a:latin typeface="Arial" panose="020B0604020202020204" pitchFamily="34" charset="0"/>
                <a:cs typeface="Arial" panose="020B0604020202020204" pitchFamily="34" charset="0"/>
              </a:rPr>
              <a:t>pply</a:t>
            </a:r>
            <a:r>
              <a:rPr lang="en-HK" altLang="zh-CN" sz="1600" dirty="0">
                <a:solidFill>
                  <a:srgbClr val="333333"/>
                </a:solidFill>
                <a:latin typeface="Arial" panose="020B0604020202020204" pitchFamily="34" charset="0"/>
                <a:cs typeface="Arial" panose="020B0604020202020204" pitchFamily="34" charset="0"/>
              </a:rPr>
              <a:t> for an </a:t>
            </a:r>
            <a:r>
              <a:rPr lang="en-US" altLang="zh-CN" sz="1600" dirty="0">
                <a:solidFill>
                  <a:srgbClr val="333333"/>
                </a:solidFill>
                <a:latin typeface="Arial" panose="020B0604020202020204" pitchFamily="34" charset="0"/>
                <a:cs typeface="Arial" panose="020B0604020202020204" pitchFamily="34" charset="0"/>
              </a:rPr>
              <a:t>a</a:t>
            </a:r>
            <a:r>
              <a:rPr lang="en-HK" altLang="zh-CN" sz="1600" dirty="0" err="1">
                <a:solidFill>
                  <a:srgbClr val="333333"/>
                </a:solidFill>
                <a:latin typeface="Arial" panose="020B0604020202020204" pitchFamily="34" charset="0"/>
                <a:cs typeface="Arial" panose="020B0604020202020204" pitchFamily="34" charset="0"/>
              </a:rPr>
              <a:t>ccount</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and</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install</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the</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software</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and</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environments,</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like</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err="1">
                <a:solidFill>
                  <a:srgbClr val="333333"/>
                </a:solidFill>
                <a:latin typeface="Arial" panose="020B0604020202020204" pitchFamily="34" charset="0"/>
                <a:cs typeface="Arial" panose="020B0604020202020204" pitchFamily="34" charset="0"/>
              </a:rPr>
              <a:t>PyTorch</a:t>
            </a:r>
            <a:r>
              <a:rPr lang="en-US" altLang="zh-CN" sz="1600" dirty="0">
                <a:solidFill>
                  <a:srgbClr val="333333"/>
                </a:solidFill>
                <a:latin typeface="Arial" panose="020B0604020202020204" pitchFamily="34" charset="0"/>
                <a:cs typeface="Arial" panose="020B0604020202020204" pitchFamily="34" charset="0"/>
              </a:rPr>
              <a:t>.</a:t>
            </a:r>
            <a:endParaRPr lang="en-HK" altLang="zh-CN" sz="1600" dirty="0">
              <a:solidFill>
                <a:srgbClr val="333333"/>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600" b="0" i="0" dirty="0">
                <a:solidFill>
                  <a:srgbClr val="333333"/>
                </a:solidFill>
                <a:effectLst/>
                <a:latin typeface="Arial" panose="020B0604020202020204" pitchFamily="34" charset="0"/>
                <a:cs typeface="Arial" panose="020B0604020202020204" pitchFamily="34" charset="0"/>
              </a:rPr>
              <a:t>You</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can</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then</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try</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some</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examples</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and</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tutorials</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using</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dirty="0" err="1">
                <a:solidFill>
                  <a:srgbClr val="333333"/>
                </a:solidFill>
                <a:latin typeface="Arial" panose="020B0604020202020204" pitchFamily="34" charset="0"/>
                <a:cs typeface="Arial" panose="020B0604020202020204" pitchFamily="34" charset="0"/>
              </a:rPr>
              <a:t>P</a:t>
            </a:r>
            <a:r>
              <a:rPr lang="en-US" altLang="zh-CN" sz="1600" b="0" i="0" dirty="0" err="1">
                <a:solidFill>
                  <a:srgbClr val="333333"/>
                </a:solidFill>
                <a:effectLst/>
                <a:latin typeface="Arial" panose="020B0604020202020204" pitchFamily="34" charset="0"/>
                <a:cs typeface="Arial" panose="020B0604020202020204" pitchFamily="34" charset="0"/>
              </a:rPr>
              <a:t>yTorch</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on</a:t>
            </a:r>
            <a:r>
              <a:rPr lang="zh-CN" altLang="en-US"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rgbClr val="333333"/>
                </a:solidFill>
                <a:effectLst/>
                <a:latin typeface="Arial" panose="020B0604020202020204" pitchFamily="34" charset="0"/>
                <a:cs typeface="Arial" panose="020B0604020202020204" pitchFamily="34" charset="0"/>
              </a:rPr>
              <a:t>GPUs.</a:t>
            </a:r>
          </a:p>
          <a:p>
            <a:pPr marL="285750" indent="-285750">
              <a:lnSpc>
                <a:spcPct val="150000"/>
              </a:lnSpc>
              <a:buFont typeface="Arial" panose="020B0604020202020204" pitchFamily="34" charset="0"/>
              <a:buChar char="•"/>
            </a:pPr>
            <a:r>
              <a:rPr lang="en-US" altLang="zh-CN" sz="1600" dirty="0">
                <a:solidFill>
                  <a:srgbClr val="333333"/>
                </a:solidFill>
                <a:latin typeface="Arial" panose="020B0604020202020204" pitchFamily="34" charset="0"/>
                <a:cs typeface="Arial" panose="020B0604020202020204" pitchFamily="34" charset="0"/>
              </a:rPr>
              <a:t>Some</a:t>
            </a:r>
            <a:r>
              <a:rPr lang="zh-CN" altLang="en-US" sz="1600" dirty="0">
                <a:solidFill>
                  <a:srgbClr val="333333"/>
                </a:solidFill>
                <a:latin typeface="Arial" panose="020B0604020202020204" pitchFamily="34" charset="0"/>
                <a:cs typeface="Arial" panose="020B0604020202020204" pitchFamily="34" charset="0"/>
              </a:rPr>
              <a:t> </a:t>
            </a:r>
            <a:r>
              <a:rPr lang="en-US" altLang="zh-CN" sz="1600" dirty="0">
                <a:solidFill>
                  <a:srgbClr val="333333"/>
                </a:solidFill>
                <a:latin typeface="Arial" panose="020B0604020202020204" pitchFamily="34" charset="0"/>
                <a:cs typeface="Arial" panose="020B0604020202020204" pitchFamily="34" charset="0"/>
              </a:rPr>
              <a:t>Resources:</a:t>
            </a:r>
            <a:endParaRPr lang="en-US" altLang="zh-CN" sz="1600" b="0" i="0" dirty="0">
              <a:solidFill>
                <a:srgbClr val="333333"/>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zh-CN" dirty="0">
                <a:solidFill>
                  <a:srgbClr val="333333"/>
                </a:solidFill>
                <a:latin typeface="Open Sans"/>
                <a:hlinkClick r:id="rId2"/>
              </a:rPr>
              <a:t>https://pytorch.org/get-started/locally/</a:t>
            </a:r>
            <a:endParaRPr lang="en-US" altLang="zh-CN" dirty="0">
              <a:solidFill>
                <a:srgbClr val="333333"/>
              </a:solidFill>
              <a:latin typeface="Open Sans"/>
            </a:endParaRPr>
          </a:p>
          <a:p>
            <a:pPr marL="742950" lvl="1" indent="-285750">
              <a:lnSpc>
                <a:spcPct val="150000"/>
              </a:lnSpc>
              <a:buFont typeface="Arial" panose="020B0604020202020204" pitchFamily="34" charset="0"/>
              <a:buChar char="•"/>
            </a:pPr>
            <a:r>
              <a:rPr lang="en-US" altLang="zh-CN" dirty="0">
                <a:solidFill>
                  <a:srgbClr val="333333"/>
                </a:solidFill>
                <a:latin typeface="Open Sans"/>
                <a:hlinkClick r:id="rId3"/>
              </a:rPr>
              <a:t>https://pytorch.org/tutorials/beginner/pytorch_with_examples.html</a:t>
            </a:r>
            <a:endParaRPr lang="en-US" altLang="zh-CN" dirty="0">
              <a:solidFill>
                <a:srgbClr val="333333"/>
              </a:solidFill>
              <a:latin typeface="Open Sans"/>
            </a:endParaRPr>
          </a:p>
          <a:p>
            <a:pPr>
              <a:lnSpc>
                <a:spcPct val="150000"/>
              </a:lnSpc>
            </a:pPr>
            <a:br>
              <a:rPr lang="en-US" altLang="zh-CN" b="0" i="0" dirty="0">
                <a:solidFill>
                  <a:srgbClr val="333333"/>
                </a:solidFill>
                <a:effectLst/>
                <a:latin typeface="Open Sans"/>
              </a:rPr>
            </a:br>
            <a:endParaRPr lang="en-US" altLang="zh-CN" b="0" i="0" dirty="0">
              <a:solidFill>
                <a:srgbClr val="333333"/>
              </a:solidFill>
              <a:effectLst/>
              <a:latin typeface="Open Sans"/>
            </a:endParaRPr>
          </a:p>
        </p:txBody>
      </p:sp>
    </p:spTree>
    <p:extLst>
      <p:ext uri="{BB962C8B-B14F-4D97-AF65-F5344CB8AC3E}">
        <p14:creationId xmlns:p14="http://schemas.microsoft.com/office/powerpoint/2010/main" val="10428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3;p20">
            <a:extLst>
              <a:ext uri="{FF2B5EF4-FFF2-40B4-BE49-F238E27FC236}">
                <a16:creationId xmlns:a16="http://schemas.microsoft.com/office/drawing/2014/main" id="{57122E88-3171-B84E-A1C1-D5244298F624}"/>
              </a:ext>
            </a:extLst>
          </p:cNvPr>
          <p:cNvSpPr txBox="1">
            <a:spLocks/>
          </p:cNvSpPr>
          <p:nvPr/>
        </p:nvSpPr>
        <p:spPr>
          <a:xfrm>
            <a:off x="1601165" y="702469"/>
            <a:ext cx="661561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lvl="0" indent="0" algn="just">
              <a:spcBef>
                <a:spcPts val="0"/>
              </a:spcBef>
              <a:buNone/>
            </a:pPr>
            <a:r>
              <a:rPr lang="en-US" b="1" dirty="0"/>
              <a:t>Apply for an Account</a:t>
            </a:r>
          </a:p>
        </p:txBody>
      </p:sp>
      <p:sp>
        <p:nvSpPr>
          <p:cNvPr id="4" name="Google Shape;83;p20">
            <a:extLst>
              <a:ext uri="{FF2B5EF4-FFF2-40B4-BE49-F238E27FC236}">
                <a16:creationId xmlns:a16="http://schemas.microsoft.com/office/drawing/2014/main" id="{4B3396A7-DB55-8643-A32A-7EBEC9122989}"/>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dirty="0"/>
              <a:t>1</a:t>
            </a:r>
          </a:p>
        </p:txBody>
      </p:sp>
      <p:sp>
        <p:nvSpPr>
          <p:cNvPr id="5" name="Google Shape;29;p11">
            <a:extLst>
              <a:ext uri="{FF2B5EF4-FFF2-40B4-BE49-F238E27FC236}">
                <a16:creationId xmlns:a16="http://schemas.microsoft.com/office/drawing/2014/main" id="{E1AC0B38-E78C-A247-A935-6051D78ABDD7}"/>
              </a:ext>
            </a:extLst>
          </p:cNvPr>
          <p:cNvSpPr txBox="1">
            <a:spLocks/>
          </p:cNvSpPr>
          <p:nvPr/>
        </p:nvSpPr>
        <p:spPr>
          <a:xfrm>
            <a:off x="9064214" y="6466568"/>
            <a:ext cx="2743200"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000" b="0" i="0" u="none" strike="noStrike" cap="none">
                <a:solidFill>
                  <a:schemeClr val="bg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E2513B20-5C1B-CC47-8561-C2228CF42822}" type="slidenum">
              <a:rPr lang="en-US" smtClean="0"/>
              <a:pPr/>
              <a:t>2</a:t>
            </a:fld>
            <a:endParaRPr lang="en-US" dirty="0"/>
          </a:p>
        </p:txBody>
      </p:sp>
      <p:sp>
        <p:nvSpPr>
          <p:cNvPr id="2" name="Rectangle 1">
            <a:extLst>
              <a:ext uri="{FF2B5EF4-FFF2-40B4-BE49-F238E27FC236}">
                <a16:creationId xmlns:a16="http://schemas.microsoft.com/office/drawing/2014/main" id="{823C7BD8-3A14-E24C-876E-6A313A66B070}"/>
              </a:ext>
            </a:extLst>
          </p:cNvPr>
          <p:cNvSpPr/>
          <p:nvPr/>
        </p:nvSpPr>
        <p:spPr>
          <a:xfrm>
            <a:off x="1526600" y="1312133"/>
            <a:ext cx="9022130" cy="115467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To use </a:t>
            </a:r>
            <a:r>
              <a:rPr lang="en-US" altLang="zh-CN" sz="1600" b="1" dirty="0">
                <a:latin typeface="Arial" panose="020B0604020202020204" pitchFamily="34" charset="0"/>
                <a:cs typeface="Arial" panose="020B0604020202020204" pitchFamily="34" charset="0"/>
              </a:rPr>
              <a:t>GPU Farm Phase 2</a:t>
            </a:r>
            <a:r>
              <a:rPr lang="en-US" altLang="zh-CN" sz="1600" dirty="0">
                <a:latin typeface="Arial" panose="020B0604020202020204" pitchFamily="34" charset="0"/>
                <a:cs typeface="Arial" panose="020B0604020202020204" pitchFamily="34" charset="0"/>
              </a:rPr>
              <a:t>, please visit </a:t>
            </a:r>
            <a:r>
              <a:rPr lang="en-US" altLang="zh-CN" sz="1600" dirty="0">
                <a:latin typeface="Arial" panose="020B0604020202020204" pitchFamily="34" charset="0"/>
                <a:cs typeface="Arial" panose="020B0604020202020204" pitchFamily="34" charset="0"/>
                <a:hlinkClick r:id="rId2"/>
              </a:rPr>
              <a:t>https://intranet.cs.hku.hk/gpufarm_acct_cas/ </a:t>
            </a:r>
            <a:r>
              <a:rPr lang="en-US" altLang="zh-CN" sz="1600" dirty="0">
                <a:latin typeface="Arial" panose="020B0604020202020204" pitchFamily="34" charset="0"/>
                <a:cs typeface="Arial" panose="020B0604020202020204" pitchFamily="34" charset="0"/>
              </a:rPr>
              <a:t>for application. The username of the account will be the same as your </a:t>
            </a:r>
            <a:r>
              <a:rPr lang="en-US" altLang="zh-CN" sz="1600" b="1" dirty="0">
                <a:latin typeface="Arial" panose="020B0604020202020204" pitchFamily="34" charset="0"/>
                <a:cs typeface="Arial" panose="020B0604020202020204" pitchFamily="34" charset="0"/>
              </a:rPr>
              <a:t>HKU Portal ID</a:t>
            </a:r>
            <a:r>
              <a:rPr lang="en-US" altLang="zh-CN" sz="1600" dirty="0">
                <a:latin typeface="Arial" panose="020B0604020202020204" pitchFamily="34" charset="0"/>
                <a:cs typeface="Arial" panose="020B0604020202020204" pitchFamily="34" charset="0"/>
              </a:rPr>
              <a:t>. A new password will be set for the account. An email will be sent to you after your account is created.</a:t>
            </a:r>
          </a:p>
        </p:txBody>
      </p:sp>
      <p:pic>
        <p:nvPicPr>
          <p:cNvPr id="7" name="图片 6">
            <a:extLst>
              <a:ext uri="{FF2B5EF4-FFF2-40B4-BE49-F238E27FC236}">
                <a16:creationId xmlns:a16="http://schemas.microsoft.com/office/drawing/2014/main" id="{59109829-6978-49FC-9824-486D000E0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601" y="2748572"/>
            <a:ext cx="2463927" cy="450873"/>
          </a:xfrm>
          <a:prstGeom prst="rect">
            <a:avLst/>
          </a:prstGeom>
        </p:spPr>
      </p:pic>
      <p:pic>
        <p:nvPicPr>
          <p:cNvPr id="9" name="图片 8">
            <a:extLst>
              <a:ext uri="{FF2B5EF4-FFF2-40B4-BE49-F238E27FC236}">
                <a16:creationId xmlns:a16="http://schemas.microsoft.com/office/drawing/2014/main" id="{49FC486E-43BA-4AA6-A78E-DE9AFDBFFE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114" y="3481209"/>
            <a:ext cx="10728705" cy="576000"/>
          </a:xfrm>
          <a:prstGeom prst="rect">
            <a:avLst/>
          </a:prstGeom>
        </p:spPr>
      </p:pic>
      <p:sp>
        <p:nvSpPr>
          <p:cNvPr id="11" name="Rectangle 1">
            <a:extLst>
              <a:ext uri="{FF2B5EF4-FFF2-40B4-BE49-F238E27FC236}">
                <a16:creationId xmlns:a16="http://schemas.microsoft.com/office/drawing/2014/main" id="{63973F31-32C7-46A1-9F30-784CE79C5A2F}"/>
              </a:ext>
            </a:extLst>
          </p:cNvPr>
          <p:cNvSpPr/>
          <p:nvPr/>
        </p:nvSpPr>
        <p:spPr>
          <a:xfrm>
            <a:off x="5539799" y="4130967"/>
            <a:ext cx="2499853" cy="416011"/>
          </a:xfrm>
          <a:prstGeom prst="rect">
            <a:avLst/>
          </a:prstGeom>
        </p:spPr>
        <p:txBody>
          <a:bodyPr wrap="square">
            <a:spAutoFit/>
          </a:bodyPr>
          <a:lstStyle/>
          <a:p>
            <a:pPr>
              <a:lnSpc>
                <a:spcPct val="150000"/>
              </a:lnSpc>
            </a:pPr>
            <a:r>
              <a:rPr lang="en-US" altLang="zh-CN" sz="1600" dirty="0">
                <a:latin typeface="Arial" panose="020B0604020202020204" pitchFamily="34" charset="0"/>
                <a:cs typeface="Arial" panose="020B0604020202020204" pitchFamily="34" charset="0"/>
              </a:rPr>
              <a:t>Application finished</a:t>
            </a:r>
          </a:p>
        </p:txBody>
      </p:sp>
      <p:sp>
        <p:nvSpPr>
          <p:cNvPr id="10" name="矩形 9">
            <a:extLst>
              <a:ext uri="{FF2B5EF4-FFF2-40B4-BE49-F238E27FC236}">
                <a16:creationId xmlns:a16="http://schemas.microsoft.com/office/drawing/2014/main" id="{D946684E-F760-44C2-A0E1-019AF2D84A72}"/>
              </a:ext>
            </a:extLst>
          </p:cNvPr>
          <p:cNvSpPr/>
          <p:nvPr/>
        </p:nvSpPr>
        <p:spPr>
          <a:xfrm>
            <a:off x="1601165" y="4823461"/>
            <a:ext cx="8732695" cy="78534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Due to the high utilization of GPU Farm Phase 1, new users are recommended to apply for a </a:t>
            </a:r>
            <a:r>
              <a:rPr lang="en-US" altLang="zh-CN" sz="1600" b="1" dirty="0">
                <a:latin typeface="Arial" panose="020B0604020202020204" pitchFamily="34" charset="0"/>
                <a:cs typeface="Arial" panose="020B0604020202020204" pitchFamily="34" charset="0"/>
              </a:rPr>
              <a:t>Phase 2</a:t>
            </a:r>
            <a:r>
              <a:rPr lang="en-US" altLang="zh-CN" sz="1600" dirty="0">
                <a:latin typeface="Arial" panose="020B0604020202020204" pitchFamily="34" charset="0"/>
                <a:cs typeface="Arial" panose="020B0604020202020204" pitchFamily="34" charset="0"/>
              </a:rPr>
              <a:t> account first.</a:t>
            </a:r>
          </a:p>
        </p:txBody>
      </p:sp>
    </p:spTree>
    <p:extLst>
      <p:ext uri="{BB962C8B-B14F-4D97-AF65-F5344CB8AC3E}">
        <p14:creationId xmlns:p14="http://schemas.microsoft.com/office/powerpoint/2010/main" val="27001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3;p20">
            <a:extLst>
              <a:ext uri="{FF2B5EF4-FFF2-40B4-BE49-F238E27FC236}">
                <a16:creationId xmlns:a16="http://schemas.microsoft.com/office/drawing/2014/main" id="{57122E88-3171-B84E-A1C1-D5244298F624}"/>
              </a:ext>
            </a:extLst>
          </p:cNvPr>
          <p:cNvSpPr txBox="1">
            <a:spLocks/>
          </p:cNvSpPr>
          <p:nvPr/>
        </p:nvSpPr>
        <p:spPr>
          <a:xfrm>
            <a:off x="1601165" y="702469"/>
            <a:ext cx="661561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lvl="0" indent="0" algn="just">
              <a:spcBef>
                <a:spcPts val="0"/>
              </a:spcBef>
              <a:buNone/>
            </a:pPr>
            <a:r>
              <a:rPr lang="en-US" b="1" dirty="0"/>
              <a:t>Apply for an Account</a:t>
            </a:r>
          </a:p>
        </p:txBody>
      </p:sp>
      <p:sp>
        <p:nvSpPr>
          <p:cNvPr id="4" name="Google Shape;83;p20">
            <a:extLst>
              <a:ext uri="{FF2B5EF4-FFF2-40B4-BE49-F238E27FC236}">
                <a16:creationId xmlns:a16="http://schemas.microsoft.com/office/drawing/2014/main" id="{4B3396A7-DB55-8643-A32A-7EBEC9122989}"/>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dirty="0"/>
              <a:t>1</a:t>
            </a:r>
          </a:p>
        </p:txBody>
      </p:sp>
      <p:sp>
        <p:nvSpPr>
          <p:cNvPr id="5" name="Google Shape;29;p11">
            <a:extLst>
              <a:ext uri="{FF2B5EF4-FFF2-40B4-BE49-F238E27FC236}">
                <a16:creationId xmlns:a16="http://schemas.microsoft.com/office/drawing/2014/main" id="{E1AC0B38-E78C-A247-A935-6051D78ABDD7}"/>
              </a:ext>
            </a:extLst>
          </p:cNvPr>
          <p:cNvSpPr txBox="1">
            <a:spLocks/>
          </p:cNvSpPr>
          <p:nvPr/>
        </p:nvSpPr>
        <p:spPr>
          <a:xfrm>
            <a:off x="9064214" y="6466568"/>
            <a:ext cx="2743200"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000" b="0" i="0" u="none" strike="noStrike" cap="none">
                <a:solidFill>
                  <a:schemeClr val="bg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E2513B20-5C1B-CC47-8561-C2228CF42822}" type="slidenum">
              <a:rPr lang="en-US" smtClean="0"/>
              <a:pPr/>
              <a:t>3</a:t>
            </a:fld>
            <a:endParaRPr lang="en-US" dirty="0"/>
          </a:p>
        </p:txBody>
      </p:sp>
      <p:sp>
        <p:nvSpPr>
          <p:cNvPr id="2" name="Rectangle 1">
            <a:extLst>
              <a:ext uri="{FF2B5EF4-FFF2-40B4-BE49-F238E27FC236}">
                <a16:creationId xmlns:a16="http://schemas.microsoft.com/office/drawing/2014/main" id="{823C7BD8-3A14-E24C-876E-6A313A66B070}"/>
              </a:ext>
            </a:extLst>
          </p:cNvPr>
          <p:cNvSpPr/>
          <p:nvPr/>
        </p:nvSpPr>
        <p:spPr>
          <a:xfrm>
            <a:off x="1526600" y="1312133"/>
            <a:ext cx="9022130" cy="78534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To use </a:t>
            </a:r>
            <a:r>
              <a:rPr lang="en-US" altLang="zh-CN" sz="1600" b="1" dirty="0">
                <a:latin typeface="Arial" panose="020B0604020202020204" pitchFamily="34" charset="0"/>
                <a:cs typeface="Arial" panose="020B0604020202020204" pitchFamily="34" charset="0"/>
              </a:rPr>
              <a:t>GPU Farm Phase 1</a:t>
            </a:r>
            <a:r>
              <a:rPr lang="en-US" altLang="zh-CN" sz="1600" dirty="0">
                <a:latin typeface="Arial" panose="020B0604020202020204" pitchFamily="34" charset="0"/>
                <a:cs typeface="Arial" panose="020B0604020202020204" pitchFamily="34" charset="0"/>
              </a:rPr>
              <a:t>, please visit </a:t>
            </a:r>
            <a:r>
              <a:rPr lang="en-US" altLang="zh-CN" sz="1600" dirty="0">
                <a:latin typeface="Arial" panose="020B0604020202020204" pitchFamily="34" charset="0"/>
                <a:cs typeface="Arial" panose="020B0604020202020204" pitchFamily="34" charset="0"/>
                <a:hlinkClick r:id="rId2"/>
              </a:rPr>
              <a:t>https://intranet.cs.hku.hk/gpufarm_acct/ </a:t>
            </a:r>
            <a:r>
              <a:rPr lang="en-US" altLang="zh-CN" sz="1600" dirty="0">
                <a:latin typeface="Arial" panose="020B0604020202020204" pitchFamily="34" charset="0"/>
                <a:cs typeface="Arial" panose="020B0604020202020204" pitchFamily="34" charset="0"/>
              </a:rPr>
              <a:t>for application. The username and password of the account will be the same as your </a:t>
            </a:r>
            <a:r>
              <a:rPr lang="en-US" altLang="zh-CN" sz="1600" b="1" dirty="0">
                <a:latin typeface="Arial" panose="020B0604020202020204" pitchFamily="34" charset="0"/>
                <a:cs typeface="Arial" panose="020B0604020202020204" pitchFamily="34" charset="0"/>
              </a:rPr>
              <a:t>CS account</a:t>
            </a:r>
            <a:r>
              <a:rPr lang="en-US" altLang="zh-CN" sz="1600" dirty="0">
                <a:latin typeface="Arial" panose="020B0604020202020204" pitchFamily="34" charset="0"/>
                <a:cs typeface="Arial" panose="020B0604020202020204" pitchFamily="34" charset="0"/>
              </a:rPr>
              <a:t>.</a:t>
            </a:r>
          </a:p>
        </p:txBody>
      </p:sp>
      <p:pic>
        <p:nvPicPr>
          <p:cNvPr id="7" name="图片 6">
            <a:extLst>
              <a:ext uri="{FF2B5EF4-FFF2-40B4-BE49-F238E27FC236}">
                <a16:creationId xmlns:a16="http://schemas.microsoft.com/office/drawing/2014/main" id="{2B21143A-C16D-49CB-A8BE-36148E47C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998" y="2319342"/>
            <a:ext cx="2349621" cy="431822"/>
          </a:xfrm>
          <a:prstGeom prst="rect">
            <a:avLst/>
          </a:prstGeom>
        </p:spPr>
      </p:pic>
      <p:pic>
        <p:nvPicPr>
          <p:cNvPr id="8" name="图片 7">
            <a:extLst>
              <a:ext uri="{FF2B5EF4-FFF2-40B4-BE49-F238E27FC236}">
                <a16:creationId xmlns:a16="http://schemas.microsoft.com/office/drawing/2014/main" id="{9B10B4CB-D7B7-4674-A6CD-DCF5016449AB}"/>
              </a:ext>
            </a:extLst>
          </p:cNvPr>
          <p:cNvPicPr>
            <a:picLocks noChangeAspect="1"/>
          </p:cNvPicPr>
          <p:nvPr/>
        </p:nvPicPr>
        <p:blipFill>
          <a:blip r:embed="rId4"/>
          <a:stretch>
            <a:fillRect/>
          </a:stretch>
        </p:blipFill>
        <p:spPr>
          <a:xfrm>
            <a:off x="1020418" y="2853000"/>
            <a:ext cx="10671302" cy="576000"/>
          </a:xfrm>
          <a:prstGeom prst="rect">
            <a:avLst/>
          </a:prstGeom>
        </p:spPr>
      </p:pic>
      <p:sp>
        <p:nvSpPr>
          <p:cNvPr id="9" name="Rectangle 1">
            <a:extLst>
              <a:ext uri="{FF2B5EF4-FFF2-40B4-BE49-F238E27FC236}">
                <a16:creationId xmlns:a16="http://schemas.microsoft.com/office/drawing/2014/main" id="{E7A48224-AE20-4D94-A4F1-679371EB1F22}"/>
              </a:ext>
            </a:extLst>
          </p:cNvPr>
          <p:cNvSpPr/>
          <p:nvPr/>
        </p:nvSpPr>
        <p:spPr>
          <a:xfrm>
            <a:off x="4787738" y="3791854"/>
            <a:ext cx="2499853" cy="416011"/>
          </a:xfrm>
          <a:prstGeom prst="rect">
            <a:avLst/>
          </a:prstGeom>
        </p:spPr>
        <p:txBody>
          <a:bodyPr wrap="square">
            <a:spAutoFit/>
          </a:bodyPr>
          <a:lstStyle/>
          <a:p>
            <a:pPr>
              <a:lnSpc>
                <a:spcPct val="150000"/>
              </a:lnSpc>
            </a:pPr>
            <a:r>
              <a:rPr lang="en-US" altLang="zh-CN" sz="1600" dirty="0">
                <a:latin typeface="Arial" panose="020B0604020202020204" pitchFamily="34" charset="0"/>
                <a:cs typeface="Arial" panose="020B0604020202020204" pitchFamily="34" charset="0"/>
              </a:rPr>
              <a:t>Application finished</a:t>
            </a:r>
          </a:p>
        </p:txBody>
      </p:sp>
    </p:spTree>
    <p:extLst>
      <p:ext uri="{BB962C8B-B14F-4D97-AF65-F5344CB8AC3E}">
        <p14:creationId xmlns:p14="http://schemas.microsoft.com/office/powerpoint/2010/main" val="39298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3;p20">
            <a:extLst>
              <a:ext uri="{FF2B5EF4-FFF2-40B4-BE49-F238E27FC236}">
                <a16:creationId xmlns:a16="http://schemas.microsoft.com/office/drawing/2014/main" id="{57122E88-3171-B84E-A1C1-D5244298F624}"/>
              </a:ext>
            </a:extLst>
          </p:cNvPr>
          <p:cNvSpPr txBox="1">
            <a:spLocks/>
          </p:cNvSpPr>
          <p:nvPr/>
        </p:nvSpPr>
        <p:spPr>
          <a:xfrm>
            <a:off x="1601165" y="702469"/>
            <a:ext cx="661561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lvl="0" indent="0" algn="just">
              <a:spcBef>
                <a:spcPts val="0"/>
              </a:spcBef>
              <a:buNone/>
            </a:pPr>
            <a:r>
              <a:rPr lang="en-US" b="1" dirty="0"/>
              <a:t>Access the GPU Farm</a:t>
            </a:r>
          </a:p>
        </p:txBody>
      </p:sp>
      <p:sp>
        <p:nvSpPr>
          <p:cNvPr id="4" name="Google Shape;83;p20">
            <a:extLst>
              <a:ext uri="{FF2B5EF4-FFF2-40B4-BE49-F238E27FC236}">
                <a16:creationId xmlns:a16="http://schemas.microsoft.com/office/drawing/2014/main" id="{4B3396A7-DB55-8643-A32A-7EBEC9122989}"/>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dirty="0"/>
              <a:t>2</a:t>
            </a:r>
          </a:p>
        </p:txBody>
      </p:sp>
      <p:sp>
        <p:nvSpPr>
          <p:cNvPr id="5" name="Google Shape;29;p11">
            <a:extLst>
              <a:ext uri="{FF2B5EF4-FFF2-40B4-BE49-F238E27FC236}">
                <a16:creationId xmlns:a16="http://schemas.microsoft.com/office/drawing/2014/main" id="{E1AC0B38-E78C-A247-A935-6051D78ABDD7}"/>
              </a:ext>
            </a:extLst>
          </p:cNvPr>
          <p:cNvSpPr txBox="1">
            <a:spLocks/>
          </p:cNvSpPr>
          <p:nvPr/>
        </p:nvSpPr>
        <p:spPr>
          <a:xfrm>
            <a:off x="9064214" y="6466568"/>
            <a:ext cx="2743200"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000" b="0" i="0" u="none" strike="noStrike" cap="none">
                <a:solidFill>
                  <a:schemeClr val="bg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E2513B20-5C1B-CC47-8561-C2228CF42822}" type="slidenum">
              <a:rPr lang="en-US" smtClean="0"/>
              <a:pPr/>
              <a:t>4</a:t>
            </a:fld>
            <a:endParaRPr lang="en-US" dirty="0"/>
          </a:p>
        </p:txBody>
      </p:sp>
      <p:sp>
        <p:nvSpPr>
          <p:cNvPr id="2" name="Rectangle 1">
            <a:extLst>
              <a:ext uri="{FF2B5EF4-FFF2-40B4-BE49-F238E27FC236}">
                <a16:creationId xmlns:a16="http://schemas.microsoft.com/office/drawing/2014/main" id="{823C7BD8-3A14-E24C-876E-6A313A66B070}"/>
              </a:ext>
            </a:extLst>
          </p:cNvPr>
          <p:cNvSpPr/>
          <p:nvPr/>
        </p:nvSpPr>
        <p:spPr>
          <a:xfrm>
            <a:off x="1526600" y="1312133"/>
            <a:ext cx="9441783" cy="226267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To access the GPU farm, you need to be connected to the HKU network (e.g., when you are using the wired network in CS laboratories and offices, or connected to CSVPN, HKU </a:t>
            </a:r>
            <a:r>
              <a:rPr lang="en-US" altLang="zh-CN" sz="1600" dirty="0" err="1">
                <a:latin typeface="Arial" panose="020B0604020202020204" pitchFamily="34" charset="0"/>
                <a:cs typeface="Arial" panose="020B0604020202020204" pitchFamily="34" charset="0"/>
              </a:rPr>
              <a:t>Wifi</a:t>
            </a:r>
            <a:r>
              <a:rPr lang="en-US" altLang="zh-CN" sz="1600" dirty="0">
                <a:latin typeface="Arial" panose="020B0604020202020204" pitchFamily="34" charset="0"/>
                <a:cs typeface="Arial" panose="020B0604020202020204" pitchFamily="34" charset="0"/>
              </a:rPr>
              <a:t> or HKUVPN). </a:t>
            </a:r>
          </a:p>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Login with your username and password, e.g.:</a:t>
            </a:r>
          </a:p>
          <a:p>
            <a:pPr>
              <a:lnSpc>
                <a:spcPct val="150000"/>
              </a:lnSpc>
            </a:pPr>
            <a:r>
              <a:rPr lang="en-US" altLang="zh-CN" sz="1600" dirty="0" err="1">
                <a:latin typeface="Arial" panose="020B0604020202020204" pitchFamily="34" charset="0"/>
                <a:cs typeface="Arial" panose="020B0604020202020204" pitchFamily="34" charset="0"/>
              </a:rPr>
              <a:t>ssh</a:t>
            </a:r>
            <a:r>
              <a:rPr lang="en-US" altLang="zh-CN" sz="1600" dirty="0">
                <a:latin typeface="Arial" panose="020B0604020202020204" pitchFamily="34" charset="0"/>
                <a:cs typeface="Arial" panose="020B0604020202020204" pitchFamily="34" charset="0"/>
              </a:rPr>
              <a:t> -X &lt;</a:t>
            </a:r>
            <a:r>
              <a:rPr lang="en-US" altLang="zh-CN" sz="1600" dirty="0" err="1">
                <a:latin typeface="Arial" panose="020B0604020202020204" pitchFamily="34" charset="0"/>
                <a:cs typeface="Arial" panose="020B0604020202020204" pitchFamily="34" charset="0"/>
              </a:rPr>
              <a:t>your_cs_username</a:t>
            </a:r>
            <a:r>
              <a:rPr lang="en-US" altLang="zh-CN" sz="1600" dirty="0">
                <a:latin typeface="Arial" panose="020B0604020202020204" pitchFamily="34" charset="0"/>
                <a:cs typeface="Arial" panose="020B0604020202020204" pitchFamily="34" charset="0"/>
              </a:rPr>
              <a:t>&gt;@gpugate1.cs.hku.hk (for Phase 1)</a:t>
            </a:r>
          </a:p>
          <a:p>
            <a:pPr>
              <a:lnSpc>
                <a:spcPct val="150000"/>
              </a:lnSpc>
            </a:pPr>
            <a:r>
              <a:rPr lang="en-US" altLang="zh-CN" sz="1600" dirty="0" err="1">
                <a:latin typeface="Arial" panose="020B0604020202020204" pitchFamily="34" charset="0"/>
                <a:cs typeface="Arial" panose="020B0604020202020204" pitchFamily="34" charset="0"/>
              </a:rPr>
              <a:t>ssh</a:t>
            </a:r>
            <a:r>
              <a:rPr lang="en-US" altLang="zh-CN" sz="1600" dirty="0">
                <a:latin typeface="Arial" panose="020B0604020202020204" pitchFamily="34" charset="0"/>
                <a:cs typeface="Arial" panose="020B0604020202020204" pitchFamily="34" charset="0"/>
              </a:rPr>
              <a:t> -X &lt;</a:t>
            </a:r>
            <a:r>
              <a:rPr lang="en-US" altLang="zh-CN" sz="1600" dirty="0" err="1">
                <a:latin typeface="Arial" panose="020B0604020202020204" pitchFamily="34" charset="0"/>
                <a:cs typeface="Arial" panose="020B0604020202020204" pitchFamily="34" charset="0"/>
              </a:rPr>
              <a:t>your_portal_id</a:t>
            </a:r>
            <a:r>
              <a:rPr lang="en-US" altLang="zh-CN" sz="1600" dirty="0">
                <a:latin typeface="Arial" panose="020B0604020202020204" pitchFamily="34" charset="0"/>
                <a:cs typeface="Arial" panose="020B0604020202020204" pitchFamily="34" charset="0"/>
              </a:rPr>
              <a:t>&gt;@gpu2gate1.cs.hku.hk (for Phase 2)</a:t>
            </a:r>
          </a:p>
          <a:p>
            <a:pPr>
              <a:lnSpc>
                <a:spcPct val="150000"/>
              </a:lnSpc>
            </a:pPr>
            <a:endParaRPr lang="en-US" altLang="zh-C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43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Google Shape;83;p20">
            <a:extLst>
              <a:ext uri="{FF2B5EF4-FFF2-40B4-BE49-F238E27FC236}">
                <a16:creationId xmlns:a16="http://schemas.microsoft.com/office/drawing/2014/main" id="{57122E88-3171-B84E-A1C1-D5244298F624}"/>
              </a:ext>
            </a:extLst>
          </p:cNvPr>
          <p:cNvSpPr txBox="1">
            <a:spLocks/>
          </p:cNvSpPr>
          <p:nvPr/>
        </p:nvSpPr>
        <p:spPr>
          <a:xfrm>
            <a:off x="1601165" y="702469"/>
            <a:ext cx="661561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lvl="0" indent="0" algn="just">
              <a:spcBef>
                <a:spcPts val="0"/>
              </a:spcBef>
              <a:buNone/>
            </a:pPr>
            <a:r>
              <a:rPr lang="en-US" b="1" dirty="0"/>
              <a:t>Use</a:t>
            </a:r>
            <a:r>
              <a:rPr lang="zh-CN" altLang="en-US" b="1" dirty="0"/>
              <a:t> </a:t>
            </a:r>
            <a:r>
              <a:rPr lang="en-US" altLang="zh-CN" b="1" dirty="0"/>
              <a:t>GPUs</a:t>
            </a:r>
            <a:r>
              <a:rPr lang="zh-CN" altLang="en-US" b="1" dirty="0"/>
              <a:t> </a:t>
            </a:r>
            <a:r>
              <a:rPr lang="en-US" altLang="zh-CN" b="1" dirty="0"/>
              <a:t>in</a:t>
            </a:r>
            <a:r>
              <a:rPr lang="zh-CN" altLang="en-US" b="1" dirty="0"/>
              <a:t> </a:t>
            </a:r>
            <a:r>
              <a:rPr lang="en-US" altLang="zh-CN" b="1" dirty="0"/>
              <a:t>Interactive Mode</a:t>
            </a:r>
            <a:endParaRPr lang="en-US" b="1" dirty="0"/>
          </a:p>
        </p:txBody>
      </p:sp>
      <p:sp>
        <p:nvSpPr>
          <p:cNvPr id="4" name="Google Shape;83;p20">
            <a:extLst>
              <a:ext uri="{FF2B5EF4-FFF2-40B4-BE49-F238E27FC236}">
                <a16:creationId xmlns:a16="http://schemas.microsoft.com/office/drawing/2014/main" id="{4B3396A7-DB55-8643-A32A-7EBEC9122989}"/>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dirty="0"/>
              <a:t>3</a:t>
            </a:r>
          </a:p>
        </p:txBody>
      </p:sp>
      <p:sp>
        <p:nvSpPr>
          <p:cNvPr id="5" name="Google Shape;29;p11">
            <a:extLst>
              <a:ext uri="{FF2B5EF4-FFF2-40B4-BE49-F238E27FC236}">
                <a16:creationId xmlns:a16="http://schemas.microsoft.com/office/drawing/2014/main" id="{E1AC0B38-E78C-A247-A935-6051D78ABDD7}"/>
              </a:ext>
            </a:extLst>
          </p:cNvPr>
          <p:cNvSpPr txBox="1">
            <a:spLocks/>
          </p:cNvSpPr>
          <p:nvPr/>
        </p:nvSpPr>
        <p:spPr>
          <a:xfrm>
            <a:off x="9064214" y="6466568"/>
            <a:ext cx="2743200"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000" b="0" i="0" u="none" strike="noStrike" cap="none">
                <a:solidFill>
                  <a:schemeClr val="bg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E2513B20-5C1B-CC47-8561-C2228CF42822}" type="slidenum">
              <a:rPr lang="en-US" smtClean="0"/>
              <a:pPr/>
              <a:t>5</a:t>
            </a:fld>
            <a:endParaRPr lang="en-US" dirty="0"/>
          </a:p>
        </p:txBody>
      </p:sp>
      <p:sp>
        <p:nvSpPr>
          <p:cNvPr id="2" name="Rectangle 1">
            <a:extLst>
              <a:ext uri="{FF2B5EF4-FFF2-40B4-BE49-F238E27FC236}">
                <a16:creationId xmlns:a16="http://schemas.microsoft.com/office/drawing/2014/main" id="{823C7BD8-3A14-E24C-876E-6A313A66B070}"/>
              </a:ext>
            </a:extLst>
          </p:cNvPr>
          <p:cNvSpPr/>
          <p:nvPr/>
        </p:nvSpPr>
        <p:spPr>
          <a:xfrm>
            <a:off x="1526600" y="1312133"/>
            <a:ext cx="9159070" cy="226267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rgbClr val="333333"/>
                </a:solidFill>
                <a:latin typeface="Arial" panose="020B0604020202020204" pitchFamily="34" charset="0"/>
                <a:cs typeface="Arial" panose="020B0604020202020204" pitchFamily="34" charset="0"/>
              </a:rPr>
              <a:t> To have an interactive session, use the </a:t>
            </a:r>
            <a:r>
              <a:rPr lang="en-US" altLang="zh-CN" sz="1600" b="1" dirty="0" err="1">
                <a:solidFill>
                  <a:srgbClr val="FF0000"/>
                </a:solidFill>
                <a:latin typeface="Arial" panose="020B0604020202020204" pitchFamily="34" charset="0"/>
                <a:cs typeface="Arial" panose="020B0604020202020204" pitchFamily="34" charset="0"/>
              </a:rPr>
              <a:t>gpu</a:t>
            </a:r>
            <a:r>
              <a:rPr lang="en-US" altLang="zh-CN" sz="1600" b="1" dirty="0">
                <a:solidFill>
                  <a:srgbClr val="FF0000"/>
                </a:solidFill>
                <a:latin typeface="Arial" panose="020B0604020202020204" pitchFamily="34" charset="0"/>
                <a:cs typeface="Arial" panose="020B0604020202020204" pitchFamily="34" charset="0"/>
              </a:rPr>
              <a:t>-interactive</a:t>
            </a:r>
            <a:r>
              <a:rPr lang="en-US" altLang="zh-CN" sz="1600" dirty="0">
                <a:solidFill>
                  <a:srgbClr val="333333"/>
                </a:solidFill>
                <a:latin typeface="Arial" panose="020B0604020202020204" pitchFamily="34" charset="0"/>
                <a:cs typeface="Arial" panose="020B0604020202020204" pitchFamily="34" charset="0"/>
              </a:rPr>
              <a:t> command. An available  GPU compute node will be selected and allocated to you, and you will be logged on the node automatically. </a:t>
            </a:r>
          </a:p>
          <a:p>
            <a:pPr marL="285750" indent="-285750">
              <a:lnSpc>
                <a:spcPct val="150000"/>
              </a:lnSpc>
              <a:buFont typeface="Arial" panose="020B0604020202020204" pitchFamily="34" charset="0"/>
              <a:buChar char="•"/>
            </a:pPr>
            <a:r>
              <a:rPr lang="en-US" altLang="zh-CN" sz="1600" dirty="0">
                <a:solidFill>
                  <a:srgbClr val="333333"/>
                </a:solidFill>
                <a:latin typeface="Arial" panose="020B0604020202020204" pitchFamily="34" charset="0"/>
                <a:cs typeface="Arial" panose="020B0604020202020204" pitchFamily="34" charset="0"/>
              </a:rPr>
              <a:t>The GPU compute nodes are named </a:t>
            </a:r>
            <a:r>
              <a:rPr lang="en-US" altLang="zh-CN" sz="1600" b="1" dirty="0" err="1">
                <a:solidFill>
                  <a:srgbClr val="333333"/>
                </a:solidFill>
                <a:latin typeface="Arial" panose="020B0604020202020204" pitchFamily="34" charset="0"/>
                <a:cs typeface="Arial" panose="020B0604020202020204" pitchFamily="34" charset="0"/>
              </a:rPr>
              <a:t>gpu</a:t>
            </a:r>
            <a:r>
              <a:rPr lang="en-US" altLang="zh-CN" sz="1600" b="1" dirty="0">
                <a:solidFill>
                  <a:srgbClr val="333333"/>
                </a:solidFill>
                <a:latin typeface="Arial" panose="020B0604020202020204" pitchFamily="34" charset="0"/>
                <a:cs typeface="Arial" panose="020B0604020202020204" pitchFamily="34" charset="0"/>
              </a:rPr>
              <a:t>-comp-x for Phase 1 </a:t>
            </a:r>
            <a:r>
              <a:rPr lang="en-US" altLang="zh-CN" sz="1600" dirty="0">
                <a:solidFill>
                  <a:srgbClr val="333333"/>
                </a:solidFill>
                <a:latin typeface="Arial" panose="020B0604020202020204" pitchFamily="34" charset="0"/>
                <a:cs typeface="Arial" panose="020B0604020202020204" pitchFamily="34" charset="0"/>
              </a:rPr>
              <a:t>and </a:t>
            </a:r>
            <a:r>
              <a:rPr lang="en-US" altLang="zh-CN" sz="1600" b="1" dirty="0">
                <a:solidFill>
                  <a:srgbClr val="333333"/>
                </a:solidFill>
                <a:latin typeface="Arial" panose="020B0604020202020204" pitchFamily="34" charset="0"/>
                <a:cs typeface="Arial" panose="020B0604020202020204" pitchFamily="34" charset="0"/>
              </a:rPr>
              <a:t>gpu2-comp-x for Phase 2. </a:t>
            </a:r>
          </a:p>
          <a:p>
            <a:pPr marL="285750" indent="-285750">
              <a:lnSpc>
                <a:spcPct val="150000"/>
              </a:lnSpc>
              <a:buFont typeface="Arial" panose="020B0604020202020204" pitchFamily="34" charset="0"/>
              <a:buChar char="•"/>
            </a:pPr>
            <a:endParaRPr lang="en-US" altLang="zh-CN" sz="1600" b="1" dirty="0">
              <a:solidFill>
                <a:srgbClr val="333333"/>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altLang="zh-CN" sz="1600" b="1" dirty="0">
              <a:solidFill>
                <a:srgbClr val="333333"/>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altLang="zh-CN" sz="1600" b="1" dirty="0">
              <a:solidFill>
                <a:srgbClr val="333333"/>
              </a:solidFill>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422A8B87-8D35-472C-9B9B-D4E9895476FE}"/>
              </a:ext>
            </a:extLst>
          </p:cNvPr>
          <p:cNvSpPr>
            <a:spLocks noChangeArrowheads="1"/>
          </p:cNvSpPr>
          <p:nvPr/>
        </p:nvSpPr>
        <p:spPr bwMode="auto">
          <a:xfrm>
            <a:off x="1968566" y="2898965"/>
            <a:ext cx="3228467" cy="46802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Consolas" panose="020B0609020204030204" pitchFamily="49" charset="0"/>
              </a:rPr>
              <a:t>tmchan@gpugate1:~$ gpu-interactive </a:t>
            </a:r>
            <a:endParaRPr kumimoji="0" lang="en-US" altLang="zh-CN"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Consolas" panose="020B0609020204030204" pitchFamily="49" charset="0"/>
              </a:rPr>
              <a:t>tmchan@gpu-comp-1:~$</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81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Google Shape;83;p20">
            <a:extLst>
              <a:ext uri="{FF2B5EF4-FFF2-40B4-BE49-F238E27FC236}">
                <a16:creationId xmlns:a16="http://schemas.microsoft.com/office/drawing/2014/main" id="{57122E88-3171-B84E-A1C1-D5244298F624}"/>
              </a:ext>
            </a:extLst>
          </p:cNvPr>
          <p:cNvSpPr txBox="1">
            <a:spLocks/>
          </p:cNvSpPr>
          <p:nvPr/>
        </p:nvSpPr>
        <p:spPr>
          <a:xfrm>
            <a:off x="1601165" y="702469"/>
            <a:ext cx="661561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lvl="0" indent="0" algn="just">
              <a:spcBef>
                <a:spcPts val="0"/>
              </a:spcBef>
              <a:buNone/>
            </a:pPr>
            <a:r>
              <a:rPr lang="en-US" b="1" dirty="0"/>
              <a:t>Use</a:t>
            </a:r>
            <a:r>
              <a:rPr lang="zh-CN" altLang="en-US" b="1" dirty="0"/>
              <a:t> </a:t>
            </a:r>
            <a:r>
              <a:rPr lang="en-US" altLang="zh-CN" b="1" dirty="0"/>
              <a:t>GPUs</a:t>
            </a:r>
            <a:r>
              <a:rPr lang="zh-CN" altLang="en-US" b="1" dirty="0"/>
              <a:t> </a:t>
            </a:r>
            <a:r>
              <a:rPr lang="en-US" altLang="zh-CN" b="1" dirty="0"/>
              <a:t>in</a:t>
            </a:r>
            <a:r>
              <a:rPr lang="zh-CN" altLang="en-US" b="1" dirty="0"/>
              <a:t> </a:t>
            </a:r>
            <a:r>
              <a:rPr lang="en-US" altLang="zh-CN" b="1" dirty="0"/>
              <a:t>Interactive Mode</a:t>
            </a:r>
            <a:endParaRPr lang="en-US" b="1" dirty="0"/>
          </a:p>
        </p:txBody>
      </p:sp>
      <p:sp>
        <p:nvSpPr>
          <p:cNvPr id="4" name="Google Shape;83;p20">
            <a:extLst>
              <a:ext uri="{FF2B5EF4-FFF2-40B4-BE49-F238E27FC236}">
                <a16:creationId xmlns:a16="http://schemas.microsoft.com/office/drawing/2014/main" id="{4B3396A7-DB55-8643-A32A-7EBEC9122989}"/>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dirty="0"/>
              <a:t>3</a:t>
            </a:r>
          </a:p>
        </p:txBody>
      </p:sp>
      <p:sp>
        <p:nvSpPr>
          <p:cNvPr id="5" name="Google Shape;29;p11">
            <a:extLst>
              <a:ext uri="{FF2B5EF4-FFF2-40B4-BE49-F238E27FC236}">
                <a16:creationId xmlns:a16="http://schemas.microsoft.com/office/drawing/2014/main" id="{E1AC0B38-E78C-A247-A935-6051D78ABDD7}"/>
              </a:ext>
            </a:extLst>
          </p:cNvPr>
          <p:cNvSpPr txBox="1">
            <a:spLocks/>
          </p:cNvSpPr>
          <p:nvPr/>
        </p:nvSpPr>
        <p:spPr>
          <a:xfrm>
            <a:off x="9064214" y="6466568"/>
            <a:ext cx="2743200"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000" b="0" i="0" u="none" strike="noStrike" cap="none">
                <a:solidFill>
                  <a:schemeClr val="bg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E2513B20-5C1B-CC47-8561-C2228CF42822}" type="slidenum">
              <a:rPr lang="en-US" smtClean="0"/>
              <a:pPr/>
              <a:t>6</a:t>
            </a:fld>
            <a:endParaRPr lang="en-US" dirty="0"/>
          </a:p>
        </p:txBody>
      </p:sp>
      <p:sp>
        <p:nvSpPr>
          <p:cNvPr id="2" name="Rectangle 1">
            <a:extLst>
              <a:ext uri="{FF2B5EF4-FFF2-40B4-BE49-F238E27FC236}">
                <a16:creationId xmlns:a16="http://schemas.microsoft.com/office/drawing/2014/main" id="{823C7BD8-3A14-E24C-876E-6A313A66B070}"/>
              </a:ext>
            </a:extLst>
          </p:cNvPr>
          <p:cNvSpPr/>
          <p:nvPr/>
        </p:nvSpPr>
        <p:spPr>
          <a:xfrm>
            <a:off x="1526600" y="1312133"/>
            <a:ext cx="8749843" cy="785343"/>
          </a:xfrm>
          <a:prstGeom prst="rect">
            <a:avLst/>
          </a:prstGeom>
        </p:spPr>
        <p:txBody>
          <a:bodyPr wrap="square">
            <a:spAutoFit/>
          </a:bodyPr>
          <a:lstStyle/>
          <a:p>
            <a:pPr>
              <a:lnSpc>
                <a:spcPct val="150000"/>
              </a:lnSpc>
            </a:pPr>
            <a:r>
              <a:rPr lang="en-US" altLang="zh-CN" sz="1600" dirty="0">
                <a:latin typeface="Arial" panose="020B0604020202020204" pitchFamily="34" charset="0"/>
                <a:cs typeface="Arial" panose="020B0604020202020204" pitchFamily="34" charset="0"/>
              </a:rPr>
              <a:t>You can verify that a GPU is allocated to you with the </a:t>
            </a:r>
            <a:r>
              <a:rPr lang="en-US" altLang="zh-CN" sz="1600" dirty="0" err="1">
                <a:latin typeface="Arial" panose="020B0604020202020204" pitchFamily="34" charset="0"/>
                <a:cs typeface="Arial" panose="020B0604020202020204" pitchFamily="34" charset="0"/>
              </a:rPr>
              <a:t>nvidia-smi</a:t>
            </a:r>
            <a:r>
              <a:rPr lang="en-US" altLang="zh-CN" sz="1600" dirty="0">
                <a:latin typeface="Arial" panose="020B0604020202020204" pitchFamily="34" charset="0"/>
                <a:cs typeface="Arial" panose="020B0604020202020204" pitchFamily="34" charset="0"/>
              </a:rPr>
              <a:t> command, e.g.:</a:t>
            </a:r>
            <a:endParaRPr lang="en-US" altLang="zh-CN" sz="1600" b="1" dirty="0">
              <a:solidFill>
                <a:srgbClr val="333333"/>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altLang="zh-CN" sz="1600" b="1" dirty="0">
              <a:solidFill>
                <a:srgbClr val="333333"/>
              </a:solidFill>
              <a:latin typeface="Arial" panose="020B0604020202020204" pitchFamily="34" charset="0"/>
              <a:cs typeface="Arial" panose="020B0604020202020204" pitchFamily="34" charset="0"/>
            </a:endParaRPr>
          </a:p>
        </p:txBody>
      </p:sp>
      <p:pic>
        <p:nvPicPr>
          <p:cNvPr id="10" name="图片 9" descr="表格&#10;&#10;描述已自动生成">
            <a:extLst>
              <a:ext uri="{FF2B5EF4-FFF2-40B4-BE49-F238E27FC236}">
                <a16:creationId xmlns:a16="http://schemas.microsoft.com/office/drawing/2014/main" id="{04A90744-0E98-412C-9484-CAAE16B2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612" y="2070717"/>
            <a:ext cx="5607000" cy="3600000"/>
          </a:xfrm>
          <a:prstGeom prst="rect">
            <a:avLst/>
          </a:prstGeom>
        </p:spPr>
      </p:pic>
    </p:spTree>
    <p:extLst>
      <p:ext uri="{BB962C8B-B14F-4D97-AF65-F5344CB8AC3E}">
        <p14:creationId xmlns:p14="http://schemas.microsoft.com/office/powerpoint/2010/main" val="214797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Google Shape;83;p20">
            <a:extLst>
              <a:ext uri="{FF2B5EF4-FFF2-40B4-BE49-F238E27FC236}">
                <a16:creationId xmlns:a16="http://schemas.microsoft.com/office/drawing/2014/main" id="{57122E88-3171-B84E-A1C1-D5244298F624}"/>
              </a:ext>
            </a:extLst>
          </p:cNvPr>
          <p:cNvSpPr txBox="1">
            <a:spLocks/>
          </p:cNvSpPr>
          <p:nvPr/>
        </p:nvSpPr>
        <p:spPr>
          <a:xfrm>
            <a:off x="1601165" y="702469"/>
            <a:ext cx="661561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lvl="0" indent="0" algn="just">
              <a:spcBef>
                <a:spcPts val="0"/>
              </a:spcBef>
              <a:buNone/>
            </a:pPr>
            <a:r>
              <a:rPr lang="en-US" b="1" dirty="0"/>
              <a:t>Use</a:t>
            </a:r>
            <a:r>
              <a:rPr lang="zh-CN" altLang="en-US" b="1" dirty="0"/>
              <a:t> </a:t>
            </a:r>
            <a:r>
              <a:rPr lang="en-US" altLang="zh-CN" b="1" dirty="0"/>
              <a:t>GPUs</a:t>
            </a:r>
            <a:r>
              <a:rPr lang="zh-CN" altLang="en-US" b="1" dirty="0"/>
              <a:t> </a:t>
            </a:r>
            <a:r>
              <a:rPr lang="en-US" altLang="zh-CN" b="1" dirty="0"/>
              <a:t>in</a:t>
            </a:r>
            <a:r>
              <a:rPr lang="zh-CN" altLang="en-US" b="1" dirty="0"/>
              <a:t> </a:t>
            </a:r>
            <a:r>
              <a:rPr lang="en-US" altLang="zh-CN" b="1" dirty="0"/>
              <a:t>Interactive Mode</a:t>
            </a:r>
            <a:endParaRPr lang="en-US" b="1" dirty="0"/>
          </a:p>
        </p:txBody>
      </p:sp>
      <p:sp>
        <p:nvSpPr>
          <p:cNvPr id="4" name="Google Shape;83;p20">
            <a:extLst>
              <a:ext uri="{FF2B5EF4-FFF2-40B4-BE49-F238E27FC236}">
                <a16:creationId xmlns:a16="http://schemas.microsoft.com/office/drawing/2014/main" id="{4B3396A7-DB55-8643-A32A-7EBEC9122989}"/>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dirty="0"/>
              <a:t>3</a:t>
            </a:r>
          </a:p>
        </p:txBody>
      </p:sp>
      <p:sp>
        <p:nvSpPr>
          <p:cNvPr id="5" name="Google Shape;29;p11">
            <a:extLst>
              <a:ext uri="{FF2B5EF4-FFF2-40B4-BE49-F238E27FC236}">
                <a16:creationId xmlns:a16="http://schemas.microsoft.com/office/drawing/2014/main" id="{E1AC0B38-E78C-A247-A935-6051D78ABDD7}"/>
              </a:ext>
            </a:extLst>
          </p:cNvPr>
          <p:cNvSpPr txBox="1">
            <a:spLocks/>
          </p:cNvSpPr>
          <p:nvPr/>
        </p:nvSpPr>
        <p:spPr>
          <a:xfrm>
            <a:off x="9064214" y="6466568"/>
            <a:ext cx="2743200"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000" b="0" i="0" u="none" strike="noStrike" cap="none">
                <a:solidFill>
                  <a:schemeClr val="bg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E2513B20-5C1B-CC47-8561-C2228CF42822}" type="slidenum">
              <a:rPr lang="en-US" smtClean="0"/>
              <a:pPr/>
              <a:t>7</a:t>
            </a:fld>
            <a:endParaRPr lang="en-US" dirty="0"/>
          </a:p>
        </p:txBody>
      </p:sp>
      <p:sp>
        <p:nvSpPr>
          <p:cNvPr id="2" name="Rectangle 1">
            <a:extLst>
              <a:ext uri="{FF2B5EF4-FFF2-40B4-BE49-F238E27FC236}">
                <a16:creationId xmlns:a16="http://schemas.microsoft.com/office/drawing/2014/main" id="{823C7BD8-3A14-E24C-876E-6A313A66B070}"/>
              </a:ext>
            </a:extLst>
          </p:cNvPr>
          <p:cNvSpPr/>
          <p:nvPr/>
        </p:nvSpPr>
        <p:spPr>
          <a:xfrm>
            <a:off x="1526600" y="1312133"/>
            <a:ext cx="8280009" cy="374641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You can now install and run software like using a normal Linux server. For example, “pip install </a:t>
            </a:r>
            <a:r>
              <a:rPr lang="en-US" altLang="zh-CN" sz="1600" dirty="0" err="1">
                <a:latin typeface="Arial" panose="020B0604020202020204" pitchFamily="34" charset="0"/>
                <a:cs typeface="Arial" panose="020B0604020202020204" pitchFamily="34" charset="0"/>
              </a:rPr>
              <a:t>numpy</a:t>
            </a:r>
            <a:r>
              <a:rPr lang="en-US" altLang="zh-CN" sz="16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Note that you do not have </a:t>
            </a:r>
            <a:r>
              <a:rPr lang="en-US" altLang="zh-CN" sz="1600" dirty="0" err="1">
                <a:latin typeface="Arial" panose="020B0604020202020204" pitchFamily="34" charset="0"/>
                <a:cs typeface="Arial" panose="020B0604020202020204" pitchFamily="34" charset="0"/>
              </a:rPr>
              <a:t>sudo</a:t>
            </a:r>
            <a:r>
              <a:rPr lang="en-US" altLang="zh-CN" sz="1600" dirty="0">
                <a:latin typeface="Arial" panose="020B0604020202020204" pitchFamily="34" charset="0"/>
                <a:cs typeface="Arial" panose="020B0604020202020204" pitchFamily="34" charset="0"/>
              </a:rPr>
              <a:t> privileges. Do not use commands such as '</a:t>
            </a:r>
            <a:r>
              <a:rPr lang="en-US" altLang="zh-CN" sz="1600" dirty="0" err="1">
                <a:latin typeface="Arial" panose="020B0604020202020204" pitchFamily="34" charset="0"/>
                <a:cs typeface="Arial" panose="020B0604020202020204" pitchFamily="34" charset="0"/>
              </a:rPr>
              <a:t>sudo</a:t>
            </a:r>
            <a:r>
              <a:rPr lang="en-US" altLang="zh-CN" sz="1600" dirty="0">
                <a:latin typeface="Arial" panose="020B0604020202020204" pitchFamily="34" charset="0"/>
                <a:cs typeface="Arial" panose="020B0604020202020204" pitchFamily="34" charset="0"/>
              </a:rPr>
              <a:t> pip' or '</a:t>
            </a:r>
            <a:r>
              <a:rPr lang="en-US" altLang="zh-CN" sz="1600" dirty="0" err="1">
                <a:latin typeface="Arial" panose="020B0604020202020204" pitchFamily="34" charset="0"/>
                <a:cs typeface="Arial" panose="020B0604020202020204" pitchFamily="34" charset="0"/>
              </a:rPr>
              <a:t>sudo</a:t>
            </a:r>
            <a:r>
              <a:rPr lang="en-US" altLang="zh-CN" sz="1600" dirty="0">
                <a:latin typeface="Arial" panose="020B0604020202020204" pitchFamily="34" charset="0"/>
                <a:cs typeface="Arial" panose="020B0604020202020204" pitchFamily="34" charset="0"/>
              </a:rPr>
              <a:t> apt-get' to install software. </a:t>
            </a:r>
          </a:p>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The time limits (quotas) for GPU and CPU time start counting once you have logged on to a GPU compute node, until you logout the GPU compute node:</a:t>
            </a:r>
          </a:p>
          <a:p>
            <a:pPr marL="285750" indent="-285750">
              <a:lnSpc>
                <a:spcPct val="150000"/>
              </a:lnSpc>
              <a:buFont typeface="Arial" panose="020B0604020202020204" pitchFamily="34" charset="0"/>
              <a:buChar char="•"/>
            </a:pPr>
            <a:endParaRPr lang="en-US" altLang="zh-CN" sz="1600" b="1" dirty="0">
              <a:solidFill>
                <a:srgbClr val="333333"/>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altLang="zh-CN" sz="1600" b="1" dirty="0">
              <a:solidFill>
                <a:srgbClr val="333333"/>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All your processes running on the GPU node will be terminated when you exit from </a:t>
            </a:r>
            <a:r>
              <a:rPr lang="en-US" altLang="zh-CN" sz="1600" dirty="0" err="1">
                <a:latin typeface="Arial" panose="020B0604020202020204" pitchFamily="34" charset="0"/>
                <a:cs typeface="Arial" panose="020B0604020202020204" pitchFamily="34" charset="0"/>
              </a:rPr>
              <a:t>gpu</a:t>
            </a:r>
            <a:r>
              <a:rPr lang="en-US" altLang="zh-CN" sz="1600" dirty="0">
                <a:latin typeface="Arial" panose="020B0604020202020204" pitchFamily="34" charset="0"/>
                <a:cs typeface="Arial" panose="020B0604020202020204" pitchFamily="34" charset="0"/>
              </a:rPr>
              <a:t>-interactive command</a:t>
            </a:r>
            <a:r>
              <a:rPr lang="en-US" altLang="zh-CN" sz="1600" dirty="0"/>
              <a:t>.</a:t>
            </a:r>
            <a:endParaRPr lang="en-US" altLang="zh-CN" sz="1600" b="1" dirty="0">
              <a:solidFill>
                <a:srgbClr val="333333"/>
              </a:solidFill>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E55FD3CB-4ACC-45EB-883E-3FB798208BCF}"/>
              </a:ext>
            </a:extLst>
          </p:cNvPr>
          <p:cNvSpPr>
            <a:spLocks noChangeArrowheads="1"/>
          </p:cNvSpPr>
          <p:nvPr/>
        </p:nvSpPr>
        <p:spPr bwMode="auto">
          <a:xfrm>
            <a:off x="1930400" y="3709613"/>
            <a:ext cx="1833835" cy="46802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Consolas" panose="020B0609020204030204" pitchFamily="49" charset="0"/>
              </a:rPr>
              <a:t>tmchan@gpu-comp-1:~$ </a:t>
            </a:r>
            <a:r>
              <a:rPr kumimoji="0" lang="zh-CN" altLang="zh-CN" sz="1000" b="0" i="0" u="none" strike="noStrike" cap="none" normalizeH="0" baseline="0" dirty="0">
                <a:ln>
                  <a:noFill/>
                </a:ln>
                <a:solidFill>
                  <a:srgbClr val="DD4A68"/>
                </a:solidFill>
                <a:effectLst/>
                <a:latin typeface="Consolas" panose="020B0609020204030204" pitchFamily="49" charset="0"/>
              </a:rPr>
              <a:t>exit</a:t>
            </a:r>
            <a:r>
              <a:rPr kumimoji="0" lang="zh-CN" altLang="zh-CN" sz="1000" b="0" i="0" u="none" strike="noStrike" cap="none" normalizeH="0" baseline="0" dirty="0">
                <a:ln>
                  <a:noFill/>
                </a:ln>
                <a:solidFill>
                  <a:srgbClr val="000000"/>
                </a:solidFill>
                <a:effectLst/>
                <a:latin typeface="Consolas" panose="020B0609020204030204" pitchFamily="49" charset="0"/>
              </a:rPr>
              <a:t> </a:t>
            </a:r>
            <a:endParaRPr kumimoji="0" lang="en-US" altLang="zh-CN"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Consolas" panose="020B0609020204030204" pitchFamily="49" charset="0"/>
              </a:rPr>
              <a:t>tmchan@gpugate1:~$</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697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Google Shape;83;p20">
            <a:extLst>
              <a:ext uri="{FF2B5EF4-FFF2-40B4-BE49-F238E27FC236}">
                <a16:creationId xmlns:a16="http://schemas.microsoft.com/office/drawing/2014/main" id="{57122E88-3171-B84E-A1C1-D5244298F624}"/>
              </a:ext>
            </a:extLst>
          </p:cNvPr>
          <p:cNvSpPr txBox="1">
            <a:spLocks/>
          </p:cNvSpPr>
          <p:nvPr/>
        </p:nvSpPr>
        <p:spPr>
          <a:xfrm>
            <a:off x="1601165" y="702469"/>
            <a:ext cx="661561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lvl="0" indent="0" algn="just">
              <a:spcBef>
                <a:spcPts val="0"/>
              </a:spcBef>
              <a:buNone/>
            </a:pPr>
            <a:r>
              <a:rPr lang="en-US" b="1" dirty="0"/>
              <a:t>Install Anaconda and </a:t>
            </a:r>
            <a:r>
              <a:rPr lang="en-US" b="1" dirty="0" err="1"/>
              <a:t>pytorch</a:t>
            </a:r>
            <a:r>
              <a:rPr lang="en-US" b="1" dirty="0"/>
              <a:t> </a:t>
            </a:r>
          </a:p>
        </p:txBody>
      </p:sp>
      <p:sp>
        <p:nvSpPr>
          <p:cNvPr id="4" name="Google Shape;83;p20">
            <a:extLst>
              <a:ext uri="{FF2B5EF4-FFF2-40B4-BE49-F238E27FC236}">
                <a16:creationId xmlns:a16="http://schemas.microsoft.com/office/drawing/2014/main" id="{4B3396A7-DB55-8643-A32A-7EBEC9122989}"/>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dirty="0"/>
              <a:t>4</a:t>
            </a:r>
          </a:p>
        </p:txBody>
      </p:sp>
      <p:sp>
        <p:nvSpPr>
          <p:cNvPr id="5" name="Google Shape;29;p11">
            <a:extLst>
              <a:ext uri="{FF2B5EF4-FFF2-40B4-BE49-F238E27FC236}">
                <a16:creationId xmlns:a16="http://schemas.microsoft.com/office/drawing/2014/main" id="{E1AC0B38-E78C-A247-A935-6051D78ABDD7}"/>
              </a:ext>
            </a:extLst>
          </p:cNvPr>
          <p:cNvSpPr txBox="1">
            <a:spLocks/>
          </p:cNvSpPr>
          <p:nvPr/>
        </p:nvSpPr>
        <p:spPr>
          <a:xfrm>
            <a:off x="9064214" y="6466568"/>
            <a:ext cx="2743200"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000" b="0" i="0" u="none" strike="noStrike" cap="none">
                <a:solidFill>
                  <a:schemeClr val="bg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E2513B20-5C1B-CC47-8561-C2228CF42822}" type="slidenum">
              <a:rPr lang="en-US" smtClean="0"/>
              <a:pPr/>
              <a:t>8</a:t>
            </a:fld>
            <a:endParaRPr lang="en-US" dirty="0"/>
          </a:p>
        </p:txBody>
      </p:sp>
      <p:sp>
        <p:nvSpPr>
          <p:cNvPr id="7" name="Rectangle 2">
            <a:extLst>
              <a:ext uri="{FF2B5EF4-FFF2-40B4-BE49-F238E27FC236}">
                <a16:creationId xmlns:a16="http://schemas.microsoft.com/office/drawing/2014/main" id="{704BFF38-A8D5-46B7-AA98-458D73285F03}"/>
              </a:ext>
            </a:extLst>
          </p:cNvPr>
          <p:cNvSpPr>
            <a:spLocks noChangeArrowheads="1"/>
          </p:cNvSpPr>
          <p:nvPr/>
        </p:nvSpPr>
        <p:spPr bwMode="auto">
          <a:xfrm>
            <a:off x="1601165" y="1790931"/>
            <a:ext cx="7194277" cy="169913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708090"/>
                </a:solidFill>
                <a:effectLst/>
                <a:latin typeface="Consolas" panose="020B0609020204030204" pitchFamily="49" charset="0"/>
              </a:rPr>
              <a:t># </a:t>
            </a:r>
            <a:r>
              <a:rPr lang="en-US" altLang="zh-CN" sz="1000" dirty="0">
                <a:solidFill>
                  <a:srgbClr val="708090"/>
                </a:solidFill>
                <a:latin typeface="Consolas" panose="020B0609020204030204" pitchFamily="49" charset="0"/>
              </a:rPr>
              <a:t>make sure you are in a GPU compute node (the host name of prompt shows </a:t>
            </a:r>
            <a:r>
              <a:rPr lang="en-US" altLang="zh-CN" sz="1000" dirty="0" err="1">
                <a:solidFill>
                  <a:srgbClr val="708090"/>
                </a:solidFill>
                <a:latin typeface="Consolas" panose="020B0609020204030204" pitchFamily="49" charset="0"/>
              </a:rPr>
              <a:t>gpu</a:t>
            </a:r>
            <a:r>
              <a:rPr lang="en-US" altLang="zh-CN" sz="1000" dirty="0">
                <a:solidFill>
                  <a:srgbClr val="708090"/>
                </a:solidFill>
                <a:latin typeface="Consolas" panose="020B0609020204030204" pitchFamily="49" charset="0"/>
              </a:rPr>
              <a:t>-comp-x) before installing</a:t>
            </a:r>
            <a:endParaRPr kumimoji="0" lang="en-US" altLang="zh-CN" sz="1000"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Consolas" panose="020B0609020204030204" pitchFamily="49" charset="0"/>
              </a:rPr>
              <a:t>gpu-interactive</a:t>
            </a:r>
            <a:r>
              <a:rPr kumimoji="0" lang="zh-CN" altLang="zh-CN" sz="400" b="0" i="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rgbClr val="70809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708090"/>
                </a:solidFill>
                <a:effectLst/>
                <a:latin typeface="Consolas" panose="020B0609020204030204" pitchFamily="49" charset="0"/>
              </a:rPr>
              <a:t># download installer, check for latest version from www.anaconda.com</a:t>
            </a:r>
            <a:r>
              <a:rPr kumimoji="0" lang="zh-CN" altLang="zh-CN" sz="1000" b="0" i="0" u="none" strike="noStrike" cap="none" normalizeH="0" baseline="0" dirty="0">
                <a:ln>
                  <a:noFill/>
                </a:ln>
                <a:solidFill>
                  <a:srgbClr val="000000"/>
                </a:solidFill>
                <a:effectLst/>
                <a:latin typeface="Consolas" panose="020B0609020204030204" pitchFamily="49" charset="0"/>
              </a:rPr>
              <a:t> </a:t>
            </a:r>
            <a:endParaRPr kumimoji="0" lang="en-US" altLang="zh-CN"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DD4A68"/>
                </a:solidFill>
                <a:effectLst/>
                <a:latin typeface="Consolas" panose="020B0609020204030204" pitchFamily="49" charset="0"/>
              </a:rPr>
              <a:t>wget</a:t>
            </a:r>
            <a:r>
              <a:rPr kumimoji="0" lang="zh-CN" altLang="zh-CN" sz="1000" b="0" i="0" u="none" strike="noStrike" cap="none" normalizeH="0" baseline="0" dirty="0">
                <a:ln>
                  <a:noFill/>
                </a:ln>
                <a:solidFill>
                  <a:srgbClr val="000000"/>
                </a:solidFill>
                <a:effectLst/>
                <a:latin typeface="Consolas" panose="020B0609020204030204" pitchFamily="49" charset="0"/>
              </a:rPr>
              <a:t> </a:t>
            </a:r>
            <a:r>
              <a:rPr kumimoji="0" lang="zh-CN" altLang="zh-CN" sz="1000" b="0" i="0" u="none" strike="noStrike" cap="none" normalizeH="0" baseline="0" dirty="0">
                <a:ln>
                  <a:noFill/>
                </a:ln>
                <a:solidFill>
                  <a:srgbClr val="000000"/>
                </a:solidFill>
                <a:effectLst/>
                <a:latin typeface="Consolas" panose="020B0609020204030204" pitchFamily="49" charset="0"/>
                <a:hlinkClick r:id="rId2"/>
              </a:rPr>
              <a:t>https://repo.anaconda.com/archive/Anaconda3-2020.11-Linux-x86_64.sh</a:t>
            </a:r>
            <a:endParaRPr kumimoji="0" lang="en-US" altLang="zh-CN"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708090"/>
                </a:solidFill>
                <a:effectLst/>
                <a:latin typeface="Consolas" panose="020B0609020204030204" pitchFamily="49" charset="0"/>
              </a:rPr>
              <a:t># run the installer,</a:t>
            </a:r>
            <a:r>
              <a:rPr kumimoji="0" lang="zh-CN" altLang="zh-CN" sz="1000" b="0" i="0" u="none" strike="noStrike" cap="none" normalizeH="0" baseline="0" dirty="0">
                <a:ln>
                  <a:noFill/>
                </a:ln>
                <a:solidFill>
                  <a:srgbClr val="000000"/>
                </a:solidFill>
                <a:effectLst/>
                <a:latin typeface="Consolas" panose="020B0609020204030204" pitchFamily="49" charset="0"/>
              </a:rPr>
              <a:t> </a:t>
            </a:r>
            <a:r>
              <a:rPr kumimoji="0" lang="zh-CN" altLang="zh-CN" sz="1000" b="0" i="0" u="none" strike="noStrike" cap="none" normalizeH="0" baseline="0" dirty="0">
                <a:ln>
                  <a:noFill/>
                </a:ln>
                <a:solidFill>
                  <a:srgbClr val="708090"/>
                </a:solidFill>
                <a:effectLst/>
                <a:latin typeface="Consolas" panose="020B0609020204030204" pitchFamily="49" charset="0"/>
              </a:rPr>
              <a:t># and allow the installer to initialize Anaconda3 in your .bashrc</a:t>
            </a:r>
            <a:endParaRPr kumimoji="0" lang="en-US" altLang="zh-CN" sz="1000" b="0" i="0" u="none" strike="noStrike" cap="none" normalizeH="0" baseline="0" dirty="0">
              <a:ln>
                <a:noFill/>
              </a:ln>
              <a:solidFill>
                <a:srgbClr val="70809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DD4A68"/>
                </a:solidFill>
                <a:effectLst/>
                <a:latin typeface="Consolas" panose="020B0609020204030204" pitchFamily="49" charset="0"/>
              </a:rPr>
              <a:t>bash</a:t>
            </a:r>
            <a:r>
              <a:rPr kumimoji="0" lang="zh-CN" altLang="zh-CN" sz="1000" b="0" i="0" u="none" strike="noStrike" cap="none" normalizeH="0" baseline="0" dirty="0">
                <a:ln>
                  <a:noFill/>
                </a:ln>
                <a:solidFill>
                  <a:srgbClr val="000000"/>
                </a:solidFill>
                <a:effectLst/>
                <a:latin typeface="Consolas" panose="020B0609020204030204" pitchFamily="49" charset="0"/>
              </a:rPr>
              <a:t> Anaconda3-2020.11-Linux-x86_64.sh</a:t>
            </a:r>
            <a:endParaRPr kumimoji="0" lang="en-US" altLang="zh-CN"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708090"/>
                </a:solidFill>
                <a:effectLst/>
                <a:latin typeface="Consolas" panose="020B0609020204030204" pitchFamily="49" charset="0"/>
              </a:rPr>
              <a:t># logout and login the GPU node again to activate the change in .bashrc</a:t>
            </a:r>
            <a:endParaRPr kumimoji="0" lang="en-US" altLang="zh-CN" sz="1000" b="0" i="0" u="none" strike="noStrike" cap="none" normalizeH="0" baseline="0" dirty="0">
              <a:ln>
                <a:noFill/>
              </a:ln>
              <a:solidFill>
                <a:srgbClr val="70809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DD4A68"/>
                </a:solidFill>
                <a:effectLst/>
                <a:latin typeface="Consolas" panose="020B0609020204030204" pitchFamily="49" charset="0"/>
              </a:rPr>
              <a:t>exit</a:t>
            </a:r>
            <a:endParaRPr kumimoji="0" lang="en-US" altLang="zh-CN" sz="1000" b="0" i="0" u="none" strike="noStrike" cap="none" normalizeH="0" baseline="0" dirty="0">
              <a:ln>
                <a:noFill/>
              </a:ln>
              <a:solidFill>
                <a:srgbClr val="DD4A6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708090"/>
                </a:solidFill>
                <a:effectLst/>
                <a:latin typeface="Consolas" panose="020B0609020204030204" pitchFamily="49" charset="0"/>
              </a:rPr>
              <a:t># run gpu-interactive again when you are back to the gateway node</a:t>
            </a:r>
            <a:r>
              <a:rPr kumimoji="0" lang="zh-CN" altLang="zh-CN" sz="1000" b="0" i="0" u="none" strike="noStrike" cap="none" normalizeH="0" baseline="0" dirty="0">
                <a:ln>
                  <a:noFill/>
                </a:ln>
                <a:solidFill>
                  <a:srgbClr val="000000"/>
                </a:solidFill>
                <a:effectLst/>
                <a:latin typeface="Consolas" panose="020B0609020204030204" pitchFamily="49" charset="0"/>
              </a:rPr>
              <a:t> </a:t>
            </a:r>
            <a:endParaRPr kumimoji="0" lang="en-US" altLang="zh-CN"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Consolas" panose="020B0609020204030204" pitchFamily="49" charset="0"/>
              </a:rPr>
              <a:t>gpu-interactive</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A536138C-A2B2-40C2-9DA8-079FD846768D}"/>
              </a:ext>
            </a:extLst>
          </p:cNvPr>
          <p:cNvSpPr/>
          <p:nvPr/>
        </p:nvSpPr>
        <p:spPr>
          <a:xfrm>
            <a:off x="1488661" y="1312375"/>
            <a:ext cx="6096000" cy="338554"/>
          </a:xfrm>
          <a:prstGeom prst="rect">
            <a:avLst/>
          </a:prstGeom>
        </p:spPr>
        <p:txBody>
          <a:bodyPr>
            <a:spAutoFit/>
          </a:bodyPr>
          <a:lstStyle/>
          <a:p>
            <a:r>
              <a:rPr lang="en-US" altLang="zh-CN" sz="1600" dirty="0">
                <a:latin typeface="Arial" panose="020B0604020202020204" pitchFamily="34" charset="0"/>
                <a:cs typeface="Arial" panose="020B0604020202020204" pitchFamily="34" charset="0"/>
              </a:rPr>
              <a:t>Install Anaconda</a:t>
            </a:r>
            <a:endParaRPr lang="zh-CN" altLang="en-US" sz="1600" dirty="0"/>
          </a:p>
        </p:txBody>
      </p:sp>
      <p:sp>
        <p:nvSpPr>
          <p:cNvPr id="9" name="矩形 8">
            <a:extLst>
              <a:ext uri="{FF2B5EF4-FFF2-40B4-BE49-F238E27FC236}">
                <a16:creationId xmlns:a16="http://schemas.microsoft.com/office/drawing/2014/main" id="{26C9BD5F-B71C-4A28-A837-DDB77B0D7613}"/>
              </a:ext>
            </a:extLst>
          </p:cNvPr>
          <p:cNvSpPr/>
          <p:nvPr/>
        </p:nvSpPr>
        <p:spPr>
          <a:xfrm>
            <a:off x="1528417" y="3786112"/>
            <a:ext cx="6096000" cy="338554"/>
          </a:xfrm>
          <a:prstGeom prst="rect">
            <a:avLst/>
          </a:prstGeom>
        </p:spPr>
        <p:txBody>
          <a:bodyPr>
            <a:spAutoFit/>
          </a:bodyPr>
          <a:lstStyle/>
          <a:p>
            <a:r>
              <a:rPr lang="en-US" altLang="zh-CN" sz="1600" dirty="0">
                <a:latin typeface="Arial" panose="020B0604020202020204" pitchFamily="34" charset="0"/>
                <a:cs typeface="Arial" panose="020B0604020202020204" pitchFamily="34" charset="0"/>
              </a:rPr>
              <a:t>Install </a:t>
            </a:r>
            <a:r>
              <a:rPr lang="en-US" altLang="zh-CN" sz="1600" dirty="0" err="1">
                <a:latin typeface="Arial" panose="020B0604020202020204" pitchFamily="34" charset="0"/>
                <a:cs typeface="Arial" panose="020B0604020202020204" pitchFamily="34" charset="0"/>
              </a:rPr>
              <a:t>pytorch</a:t>
            </a:r>
            <a:endParaRPr lang="zh-CN" altLang="en-US" sz="1600" dirty="0"/>
          </a:p>
        </p:txBody>
      </p:sp>
      <p:sp>
        <p:nvSpPr>
          <p:cNvPr id="10" name="Rectangle 2">
            <a:extLst>
              <a:ext uri="{FF2B5EF4-FFF2-40B4-BE49-F238E27FC236}">
                <a16:creationId xmlns:a16="http://schemas.microsoft.com/office/drawing/2014/main" id="{06C8BFBF-8710-4CB2-8B4A-C49BC2ECE6E8}"/>
              </a:ext>
            </a:extLst>
          </p:cNvPr>
          <p:cNvSpPr>
            <a:spLocks noChangeArrowheads="1"/>
          </p:cNvSpPr>
          <p:nvPr/>
        </p:nvSpPr>
        <p:spPr bwMode="auto">
          <a:xfrm>
            <a:off x="1601165" y="4336909"/>
            <a:ext cx="7758534" cy="929691"/>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708090"/>
                </a:solidFill>
                <a:effectLst/>
                <a:latin typeface="Consolas" panose="020B0609020204030204" pitchFamily="49" charset="0"/>
              </a:rPr>
              <a:t># </a:t>
            </a:r>
            <a:r>
              <a:rPr lang="en-US" altLang="zh-CN" sz="1000" dirty="0">
                <a:solidFill>
                  <a:srgbClr val="708090"/>
                </a:solidFill>
                <a:latin typeface="Consolas" panose="020B0609020204030204" pitchFamily="49" charset="0"/>
              </a:rPr>
              <a:t>Create a </a:t>
            </a:r>
            <a:r>
              <a:rPr lang="en-US" altLang="zh-CN" sz="1000" dirty="0" err="1">
                <a:solidFill>
                  <a:srgbClr val="708090"/>
                </a:solidFill>
                <a:latin typeface="Consolas" panose="020B0609020204030204" pitchFamily="49" charset="0"/>
              </a:rPr>
              <a:t>conda</a:t>
            </a:r>
            <a:r>
              <a:rPr lang="en-US" altLang="zh-CN" sz="1000" dirty="0">
                <a:solidFill>
                  <a:srgbClr val="708090"/>
                </a:solidFill>
                <a:latin typeface="Consolas" panose="020B0609020204030204" pitchFamily="49" charset="0"/>
              </a:rPr>
              <a:t> virtual environment and activate it. (Here, we assume the new environment is called comp3340)</a:t>
            </a:r>
            <a:endParaRPr kumimoji="0" lang="en-US" altLang="zh-CN" sz="1000"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lang="en-US" altLang="zh-CN" sz="1000" dirty="0" err="1">
                <a:solidFill>
                  <a:srgbClr val="000000"/>
                </a:solidFill>
                <a:latin typeface="Consolas" panose="020B0609020204030204" pitchFamily="49" charset="0"/>
              </a:rPr>
              <a:t>conda</a:t>
            </a:r>
            <a:r>
              <a:rPr lang="en-US" altLang="zh-CN" sz="1000" dirty="0">
                <a:solidFill>
                  <a:srgbClr val="000000"/>
                </a:solidFill>
                <a:latin typeface="Consolas" panose="020B0609020204030204" pitchFamily="49" charset="0"/>
              </a:rPr>
              <a:t> create -n comp3340 python=3.7 -y</a:t>
            </a:r>
          </a:p>
          <a:p>
            <a:pPr eaLnBrk="0" fontAlgn="base" hangingPunct="0">
              <a:spcBef>
                <a:spcPct val="0"/>
              </a:spcBef>
              <a:spcAft>
                <a:spcPct val="0"/>
              </a:spcAft>
            </a:pPr>
            <a:r>
              <a:rPr lang="en-US" altLang="zh-CN" sz="1000" dirty="0" err="1">
                <a:solidFill>
                  <a:srgbClr val="000000"/>
                </a:solidFill>
                <a:latin typeface="Consolas" panose="020B0609020204030204" pitchFamily="49" charset="0"/>
              </a:rPr>
              <a:t>conda</a:t>
            </a:r>
            <a:r>
              <a:rPr lang="en-US" altLang="zh-CN" sz="1000" dirty="0">
                <a:solidFill>
                  <a:srgbClr val="000000"/>
                </a:solidFill>
                <a:latin typeface="Consolas" panose="020B0609020204030204" pitchFamily="49" charset="0"/>
              </a:rPr>
              <a:t> activate comp3340</a:t>
            </a:r>
          </a:p>
          <a:p>
            <a:pPr eaLnBrk="0" fontAlgn="base" hangingPunct="0">
              <a:spcBef>
                <a:spcPct val="0"/>
              </a:spcBef>
              <a:spcAft>
                <a:spcPct val="0"/>
              </a:spcAft>
            </a:pPr>
            <a:r>
              <a:rPr kumimoji="0" lang="zh-CN" altLang="zh-CN" sz="1000" b="0" i="0" u="none" strike="noStrike" cap="none" normalizeH="0" baseline="0">
                <a:ln>
                  <a:noFill/>
                </a:ln>
                <a:solidFill>
                  <a:srgbClr val="708090"/>
                </a:solidFill>
                <a:effectLst/>
                <a:latin typeface="Consolas"/>
                <a:ea typeface="等线"/>
              </a:rPr>
              <a:t># </a:t>
            </a:r>
            <a:r>
              <a:rPr lang="en-US" altLang="zh-CN" sz="1000" dirty="0">
                <a:solidFill>
                  <a:srgbClr val="708090"/>
                </a:solidFill>
                <a:latin typeface="Consolas"/>
                <a:ea typeface="等线"/>
              </a:rPr>
              <a:t>Install </a:t>
            </a:r>
            <a:r>
              <a:rPr lang="en-US" altLang="zh-CN" sz="1000" dirty="0" err="1">
                <a:solidFill>
                  <a:srgbClr val="708090"/>
                </a:solidFill>
                <a:latin typeface="Consolas"/>
                <a:ea typeface="等线"/>
              </a:rPr>
              <a:t>PyTorch</a:t>
            </a:r>
            <a:r>
              <a:rPr lang="en-US" altLang="zh-CN" sz="1000" dirty="0">
                <a:solidFill>
                  <a:srgbClr val="708090"/>
                </a:solidFill>
                <a:latin typeface="Consolas"/>
                <a:ea typeface="等线"/>
              </a:rPr>
              <a:t> and </a:t>
            </a:r>
            <a:r>
              <a:rPr lang="en-US" altLang="zh-CN" sz="1000" dirty="0" err="1">
                <a:solidFill>
                  <a:srgbClr val="708090"/>
                </a:solidFill>
                <a:latin typeface="Consolas"/>
                <a:ea typeface="等线"/>
              </a:rPr>
              <a:t>torchvision</a:t>
            </a:r>
            <a:r>
              <a:rPr lang="en-US" altLang="zh-CN" sz="1000" dirty="0">
                <a:solidFill>
                  <a:srgbClr val="708090"/>
                </a:solidFill>
                <a:latin typeface="Consolas"/>
                <a:ea typeface="等线"/>
              </a:rPr>
              <a:t> following the official instructions,</a:t>
            </a:r>
            <a:endParaRPr kumimoji="0" lang="en-US" altLang="zh-CN" sz="1000" b="0" i="0" u="none" strike="noStrike" cap="none" normalizeH="0" baseline="0" dirty="0">
              <a:ln>
                <a:noFill/>
              </a:ln>
              <a:solidFill>
                <a:srgbClr val="000000"/>
              </a:solidFill>
              <a:effectLst/>
              <a:latin typeface="Consolas"/>
              <a:ea typeface="等线"/>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err="1">
                <a:solidFill>
                  <a:srgbClr val="000000"/>
                </a:solidFill>
                <a:latin typeface="Consolas"/>
                <a:ea typeface="等线"/>
              </a:rPr>
              <a:t>conda</a:t>
            </a:r>
            <a:r>
              <a:rPr lang="en-US" altLang="zh-CN" sz="1000" dirty="0">
                <a:solidFill>
                  <a:srgbClr val="000000"/>
                </a:solidFill>
                <a:latin typeface="Consolas"/>
                <a:ea typeface="等线"/>
              </a:rPr>
              <a:t> install </a:t>
            </a:r>
            <a:r>
              <a:rPr lang="en-US" altLang="zh-CN" sz="1000" dirty="0" err="1">
                <a:solidFill>
                  <a:srgbClr val="000000"/>
                </a:solidFill>
                <a:latin typeface="Consolas"/>
                <a:ea typeface="等线"/>
              </a:rPr>
              <a:t>pytorch</a:t>
            </a:r>
            <a:r>
              <a:rPr lang="en-US" altLang="zh-CN" sz="1000" dirty="0">
                <a:solidFill>
                  <a:srgbClr val="000000"/>
                </a:solidFill>
                <a:latin typeface="Consolas"/>
                <a:ea typeface="等线"/>
              </a:rPr>
              <a:t>=1.7.1 </a:t>
            </a:r>
            <a:r>
              <a:rPr lang="en-US" altLang="zh-CN" sz="1000" dirty="0" err="1">
                <a:solidFill>
                  <a:srgbClr val="000000"/>
                </a:solidFill>
                <a:latin typeface="Consolas"/>
                <a:ea typeface="等线"/>
              </a:rPr>
              <a:t>torchvision</a:t>
            </a:r>
            <a:r>
              <a:rPr lang="en-US" altLang="zh-CN" sz="1000" dirty="0">
                <a:solidFill>
                  <a:srgbClr val="000000"/>
                </a:solidFill>
                <a:latin typeface="Consolas"/>
                <a:ea typeface="等线"/>
              </a:rPr>
              <a:t>=0.8.2 </a:t>
            </a:r>
            <a:r>
              <a:rPr lang="en-US" altLang="zh-CN" sz="1000" dirty="0" err="1">
                <a:solidFill>
                  <a:srgbClr val="000000"/>
                </a:solidFill>
                <a:latin typeface="Consolas"/>
                <a:ea typeface="等线"/>
              </a:rPr>
              <a:t>torchaudio</a:t>
            </a:r>
            <a:r>
              <a:rPr lang="en-US" altLang="zh-CN" sz="1000" dirty="0">
                <a:solidFill>
                  <a:srgbClr val="000000"/>
                </a:solidFill>
                <a:latin typeface="Consolas"/>
                <a:ea typeface="等线"/>
              </a:rPr>
              <a:t>=0.7.2 </a:t>
            </a:r>
            <a:r>
              <a:rPr lang="en-US" altLang="zh-CN" sz="1000" dirty="0" err="1">
                <a:solidFill>
                  <a:srgbClr val="000000"/>
                </a:solidFill>
                <a:latin typeface="Consolas"/>
                <a:ea typeface="等线"/>
              </a:rPr>
              <a:t>cudatoolkit</a:t>
            </a:r>
            <a:r>
              <a:rPr lang="en-US" altLang="zh-CN" sz="1000" dirty="0">
                <a:solidFill>
                  <a:srgbClr val="000000"/>
                </a:solidFill>
                <a:latin typeface="Consolas"/>
                <a:ea typeface="等线"/>
              </a:rPr>
              <a:t>=10.1 -c </a:t>
            </a:r>
            <a:r>
              <a:rPr lang="en-US" altLang="zh-CN" sz="1000" dirty="0" err="1">
                <a:solidFill>
                  <a:srgbClr val="000000"/>
                </a:solidFill>
                <a:latin typeface="Consolas"/>
                <a:ea typeface="等线"/>
              </a:rPr>
              <a:t>pytorch</a:t>
            </a:r>
            <a:endParaRPr lang="en-US" altLang="zh-CN" sz="1000" dirty="0">
              <a:solidFill>
                <a:srgbClr val="000000"/>
              </a:solidFill>
              <a:latin typeface="Consolas"/>
              <a:ea typeface="等线"/>
            </a:endParaRPr>
          </a:p>
        </p:txBody>
      </p:sp>
    </p:spTree>
    <p:extLst>
      <p:ext uri="{BB962C8B-B14F-4D97-AF65-F5344CB8AC3E}">
        <p14:creationId xmlns:p14="http://schemas.microsoft.com/office/powerpoint/2010/main" val="427035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Google Shape;83;p20">
            <a:extLst>
              <a:ext uri="{FF2B5EF4-FFF2-40B4-BE49-F238E27FC236}">
                <a16:creationId xmlns:a16="http://schemas.microsoft.com/office/drawing/2014/main" id="{57122E88-3171-B84E-A1C1-D5244298F624}"/>
              </a:ext>
            </a:extLst>
          </p:cNvPr>
          <p:cNvSpPr txBox="1">
            <a:spLocks/>
          </p:cNvSpPr>
          <p:nvPr/>
        </p:nvSpPr>
        <p:spPr>
          <a:xfrm>
            <a:off x="1601165" y="702469"/>
            <a:ext cx="9976818"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just">
              <a:spcBef>
                <a:spcPts val="0"/>
              </a:spcBef>
              <a:buNone/>
            </a:pPr>
            <a:r>
              <a:rPr lang="en-US" altLang="zh-CN" b="1" dirty="0"/>
              <a:t>Running </a:t>
            </a:r>
            <a:r>
              <a:rPr lang="en-US" altLang="zh-CN" b="1" dirty="0" err="1"/>
              <a:t>Jupyter</a:t>
            </a:r>
            <a:r>
              <a:rPr lang="en-US" altLang="zh-CN" b="1" dirty="0"/>
              <a:t> Lab on a GPU compute node</a:t>
            </a:r>
          </a:p>
          <a:p>
            <a:pPr marL="0" lvl="0" indent="0" algn="just">
              <a:spcBef>
                <a:spcPts val="0"/>
              </a:spcBef>
              <a:buNone/>
            </a:pPr>
            <a:r>
              <a:rPr lang="en-US" b="1" dirty="0"/>
              <a:t> </a:t>
            </a:r>
          </a:p>
        </p:txBody>
      </p:sp>
      <p:sp>
        <p:nvSpPr>
          <p:cNvPr id="4" name="Google Shape;83;p20">
            <a:extLst>
              <a:ext uri="{FF2B5EF4-FFF2-40B4-BE49-F238E27FC236}">
                <a16:creationId xmlns:a16="http://schemas.microsoft.com/office/drawing/2014/main" id="{4B3396A7-DB55-8643-A32A-7EBEC9122989}"/>
              </a:ext>
            </a:extLst>
          </p:cNvPr>
          <p:cNvSpPr txBox="1">
            <a:spLocks/>
          </p:cNvSpPr>
          <p:nvPr/>
        </p:nvSpPr>
        <p:spPr>
          <a:xfrm>
            <a:off x="366531" y="702469"/>
            <a:ext cx="798654"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r">
              <a:spcBef>
                <a:spcPts val="0"/>
              </a:spcBef>
              <a:buSzPts val="3200"/>
              <a:buFont typeface="Arial"/>
              <a:buNone/>
            </a:pPr>
            <a:r>
              <a:rPr lang="en-US" dirty="0"/>
              <a:t>5</a:t>
            </a:r>
          </a:p>
        </p:txBody>
      </p:sp>
      <p:sp>
        <p:nvSpPr>
          <p:cNvPr id="5" name="Google Shape;29;p11">
            <a:extLst>
              <a:ext uri="{FF2B5EF4-FFF2-40B4-BE49-F238E27FC236}">
                <a16:creationId xmlns:a16="http://schemas.microsoft.com/office/drawing/2014/main" id="{E1AC0B38-E78C-A247-A935-6051D78ABDD7}"/>
              </a:ext>
            </a:extLst>
          </p:cNvPr>
          <p:cNvSpPr txBox="1">
            <a:spLocks/>
          </p:cNvSpPr>
          <p:nvPr/>
        </p:nvSpPr>
        <p:spPr>
          <a:xfrm>
            <a:off x="9064214" y="6466568"/>
            <a:ext cx="2743200" cy="15388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000" b="0" i="0" u="none" strike="noStrike" cap="none">
                <a:solidFill>
                  <a:schemeClr val="bg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E2513B20-5C1B-CC47-8561-C2228CF42822}" type="slidenum">
              <a:rPr lang="en-US" smtClean="0"/>
              <a:pPr/>
              <a:t>9</a:t>
            </a:fld>
            <a:endParaRPr lang="en-US" dirty="0"/>
          </a:p>
        </p:txBody>
      </p:sp>
      <p:sp>
        <p:nvSpPr>
          <p:cNvPr id="2" name="矩形 1">
            <a:extLst>
              <a:ext uri="{FF2B5EF4-FFF2-40B4-BE49-F238E27FC236}">
                <a16:creationId xmlns:a16="http://schemas.microsoft.com/office/drawing/2014/main" id="{FEC5A12B-43CF-4925-8D64-896D9D9BEFB1}"/>
              </a:ext>
            </a:extLst>
          </p:cNvPr>
          <p:cNvSpPr/>
          <p:nvPr/>
        </p:nvSpPr>
        <p:spPr>
          <a:xfrm>
            <a:off x="1369391" y="1145504"/>
            <a:ext cx="10553148" cy="484799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0" i="0" dirty="0">
                <a:solidFill>
                  <a:srgbClr val="333333"/>
                </a:solidFill>
                <a:effectLst/>
                <a:latin typeface="Arial" panose="020B0604020202020204" pitchFamily="34" charset="0"/>
                <a:cs typeface="Arial" panose="020B0604020202020204" pitchFamily="34" charset="0"/>
              </a:rPr>
              <a:t>Login a GPU compute node from a gateway node with </a:t>
            </a:r>
            <a:r>
              <a:rPr lang="en-US" altLang="zh-CN" sz="1600" b="0" i="0" dirty="0" err="1">
                <a:solidFill>
                  <a:srgbClr val="333333"/>
                </a:solidFill>
                <a:effectLst/>
                <a:latin typeface="Arial" panose="020B0604020202020204" pitchFamily="34" charset="0"/>
                <a:cs typeface="Arial" panose="020B0604020202020204" pitchFamily="34" charset="0"/>
              </a:rPr>
              <a:t>gpu</a:t>
            </a:r>
            <a:r>
              <a:rPr lang="en-US" altLang="zh-CN" sz="1600" b="0" i="0" dirty="0">
                <a:solidFill>
                  <a:srgbClr val="333333"/>
                </a:solidFill>
                <a:effectLst/>
                <a:latin typeface="Arial" panose="020B0604020202020204" pitchFamily="34" charset="0"/>
                <a:cs typeface="Arial" panose="020B0604020202020204" pitchFamily="34" charset="0"/>
              </a:rPr>
              <a:t>-interactive:</a:t>
            </a:r>
            <a:br>
              <a:rPr lang="en-US" altLang="zh-CN" sz="1600" b="0" i="0" dirty="0">
                <a:solidFill>
                  <a:srgbClr val="333333"/>
                </a:solidFill>
                <a:effectLst/>
                <a:latin typeface="Arial" panose="020B0604020202020204" pitchFamily="34" charset="0"/>
                <a:cs typeface="Arial" panose="020B0604020202020204" pitchFamily="34" charset="0"/>
              </a:rPr>
            </a:br>
            <a:r>
              <a:rPr lang="en-US" altLang="zh-CN" sz="1600" b="0" i="0" dirty="0" err="1">
                <a:solidFill>
                  <a:schemeClr val="bg1">
                    <a:lumMod val="50000"/>
                  </a:schemeClr>
                </a:solidFill>
                <a:effectLst/>
                <a:latin typeface="Arial" panose="020B0604020202020204" pitchFamily="34" charset="0"/>
                <a:cs typeface="Arial" panose="020B0604020202020204" pitchFamily="34" charset="0"/>
              </a:rPr>
              <a:t>gpu</a:t>
            </a:r>
            <a:r>
              <a:rPr lang="en-US" altLang="zh-CN" sz="1600" b="0" i="0" dirty="0">
                <a:solidFill>
                  <a:schemeClr val="bg1">
                    <a:lumMod val="50000"/>
                  </a:schemeClr>
                </a:solidFill>
                <a:effectLst/>
                <a:latin typeface="Arial" panose="020B0604020202020204" pitchFamily="34" charset="0"/>
                <a:cs typeface="Arial" panose="020B0604020202020204" pitchFamily="34" charset="0"/>
              </a:rPr>
              <a:t>-interactive</a:t>
            </a:r>
          </a:p>
          <a:p>
            <a:pPr marL="285750" indent="-285750">
              <a:lnSpc>
                <a:spcPct val="150000"/>
              </a:lnSpc>
              <a:buFont typeface="Arial" panose="020B0604020202020204" pitchFamily="34" charset="0"/>
              <a:buChar char="•"/>
            </a:pPr>
            <a:r>
              <a:rPr lang="en-US" altLang="zh-CN" sz="1600" dirty="0">
                <a:solidFill>
                  <a:srgbClr val="333333"/>
                </a:solidFill>
                <a:latin typeface="Arial" panose="020B0604020202020204" pitchFamily="34" charset="0"/>
                <a:cs typeface="Arial" panose="020B0604020202020204" pitchFamily="34" charset="0"/>
              </a:rPr>
              <a:t>Install </a:t>
            </a:r>
            <a:r>
              <a:rPr lang="en-US" altLang="zh-CN" sz="1600" dirty="0" err="1">
                <a:solidFill>
                  <a:srgbClr val="333333"/>
                </a:solidFill>
                <a:latin typeface="Arial" panose="020B0604020202020204" pitchFamily="34" charset="0"/>
                <a:cs typeface="Arial" panose="020B0604020202020204" pitchFamily="34" charset="0"/>
              </a:rPr>
              <a:t>Jupyter</a:t>
            </a:r>
            <a:r>
              <a:rPr lang="en-US" altLang="zh-CN" sz="1600" dirty="0">
                <a:solidFill>
                  <a:srgbClr val="333333"/>
                </a:solidFill>
                <a:latin typeface="Arial" panose="020B0604020202020204" pitchFamily="34" charset="0"/>
                <a:cs typeface="Arial" panose="020B0604020202020204" pitchFamily="34" charset="0"/>
              </a:rPr>
              <a:t> Lab:</a:t>
            </a:r>
          </a:p>
          <a:p>
            <a:pPr>
              <a:lnSpc>
                <a:spcPct val="150000"/>
              </a:lnSpc>
            </a:pPr>
            <a:r>
              <a:rPr lang="en-US" altLang="zh-CN" sz="1600" b="0" i="0" dirty="0">
                <a:solidFill>
                  <a:srgbClr val="333333"/>
                </a:solidFill>
                <a:effectLst/>
                <a:latin typeface="Arial" panose="020B0604020202020204" pitchFamily="34" charset="0"/>
                <a:cs typeface="Arial" panose="020B0604020202020204" pitchFamily="34" charset="0"/>
              </a:rPr>
              <a:t>     </a:t>
            </a:r>
            <a:r>
              <a:rPr lang="en-US" altLang="zh-CN" sz="1600" b="0" i="0" dirty="0">
                <a:solidFill>
                  <a:schemeClr val="bg1">
                    <a:lumMod val="50000"/>
                  </a:schemeClr>
                </a:solidFill>
                <a:effectLst/>
                <a:latin typeface="Arial" panose="020B0604020202020204" pitchFamily="34" charset="0"/>
                <a:cs typeface="Arial" panose="020B0604020202020204" pitchFamily="34" charset="0"/>
              </a:rPr>
              <a:t>pip install </a:t>
            </a:r>
            <a:r>
              <a:rPr lang="en-US" altLang="zh-CN" sz="1600" b="0" i="0" dirty="0" err="1">
                <a:solidFill>
                  <a:schemeClr val="bg1">
                    <a:lumMod val="50000"/>
                  </a:schemeClr>
                </a:solidFill>
                <a:effectLst/>
                <a:latin typeface="Arial" panose="020B0604020202020204" pitchFamily="34" charset="0"/>
                <a:cs typeface="Arial" panose="020B0604020202020204" pitchFamily="34" charset="0"/>
              </a:rPr>
              <a:t>jupyterlab</a:t>
            </a:r>
            <a:endParaRPr lang="en-US" altLang="zh-CN" sz="1600" b="0" i="0" dirty="0">
              <a:solidFill>
                <a:schemeClr val="bg1">
                  <a:lumMod val="50000"/>
                </a:schemeClr>
              </a:solidFill>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600" b="0" i="0" dirty="0">
                <a:solidFill>
                  <a:srgbClr val="333333"/>
                </a:solidFill>
                <a:effectLst/>
                <a:latin typeface="Arial" panose="020B0604020202020204" pitchFamily="34" charset="0"/>
                <a:cs typeface="Arial" panose="020B0604020202020204" pitchFamily="34" charset="0"/>
              </a:rPr>
              <a:t>Find out the IP address of the GPU compute node</a:t>
            </a:r>
            <a:r>
              <a:rPr lang="en-US" altLang="zh-CN" sz="1600" dirty="0">
                <a:solidFill>
                  <a:srgbClr val="333333"/>
                </a:solidFill>
                <a:latin typeface="Arial" panose="020B0604020202020204" pitchFamily="34" charset="0"/>
                <a:cs typeface="Arial" panose="020B0604020202020204" pitchFamily="34" charset="0"/>
              </a:rPr>
              <a:t>, t</a:t>
            </a:r>
            <a:r>
              <a:rPr lang="en-US" altLang="zh-CN" sz="1600" b="0" i="0" dirty="0">
                <a:solidFill>
                  <a:srgbClr val="333333"/>
                </a:solidFill>
                <a:effectLst/>
                <a:latin typeface="Arial" panose="020B0604020202020204" pitchFamily="34" charset="0"/>
                <a:cs typeface="Arial" panose="020B0604020202020204" pitchFamily="34" charset="0"/>
              </a:rPr>
              <a:t>he output will be an IP address 10.XXX.XXX.XXX :</a:t>
            </a:r>
            <a:br>
              <a:rPr lang="en-US" altLang="zh-CN" sz="1600" b="0" i="0" dirty="0">
                <a:solidFill>
                  <a:srgbClr val="333333"/>
                </a:solidFill>
                <a:effectLst/>
                <a:latin typeface="Arial" panose="020B0604020202020204" pitchFamily="34" charset="0"/>
                <a:cs typeface="Arial" panose="020B0604020202020204" pitchFamily="34" charset="0"/>
              </a:rPr>
            </a:br>
            <a:r>
              <a:rPr lang="en-US" altLang="zh-CN" sz="1600" b="0" i="0" dirty="0">
                <a:solidFill>
                  <a:schemeClr val="bg1">
                    <a:lumMod val="50000"/>
                  </a:schemeClr>
                </a:solidFill>
                <a:effectLst/>
                <a:latin typeface="Arial" panose="020B0604020202020204" pitchFamily="34" charset="0"/>
                <a:cs typeface="Arial" panose="020B0604020202020204" pitchFamily="34" charset="0"/>
              </a:rPr>
              <a:t>hostname -I </a:t>
            </a:r>
            <a:endParaRPr lang="en-US" altLang="zh-CN" sz="1600" dirty="0">
              <a:solidFill>
                <a:srgbClr val="333333"/>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600" b="0" i="0" dirty="0">
                <a:solidFill>
                  <a:srgbClr val="333333"/>
                </a:solidFill>
                <a:effectLst/>
                <a:latin typeface="Arial" panose="020B0604020202020204" pitchFamily="34" charset="0"/>
                <a:cs typeface="Arial" panose="020B0604020202020204" pitchFamily="34" charset="0"/>
              </a:rPr>
              <a:t>Start </a:t>
            </a:r>
            <a:r>
              <a:rPr lang="en-US" altLang="zh-CN" sz="1600" b="0" i="0" dirty="0" err="1">
                <a:solidFill>
                  <a:srgbClr val="333333"/>
                </a:solidFill>
                <a:effectLst/>
                <a:latin typeface="Arial" panose="020B0604020202020204" pitchFamily="34" charset="0"/>
                <a:cs typeface="Arial" panose="020B0604020202020204" pitchFamily="34" charset="0"/>
              </a:rPr>
              <a:t>Jupyter</a:t>
            </a:r>
            <a:r>
              <a:rPr lang="en-US" altLang="zh-CN" sz="1600" b="0" i="0" dirty="0">
                <a:solidFill>
                  <a:srgbClr val="333333"/>
                </a:solidFill>
                <a:effectLst/>
                <a:latin typeface="Arial" panose="020B0604020202020204" pitchFamily="34" charset="0"/>
                <a:cs typeface="Arial" panose="020B0604020202020204" pitchFamily="34" charset="0"/>
              </a:rPr>
              <a:t> Lab and note the URL displayed at the end of the output:</a:t>
            </a:r>
            <a:br>
              <a:rPr lang="en-US" altLang="zh-CN" sz="1600" b="0" i="0" dirty="0">
                <a:solidFill>
                  <a:srgbClr val="333333"/>
                </a:solidFill>
                <a:effectLst/>
                <a:latin typeface="Arial" panose="020B0604020202020204" pitchFamily="34" charset="0"/>
                <a:cs typeface="Arial" panose="020B0604020202020204" pitchFamily="34" charset="0"/>
              </a:rPr>
            </a:br>
            <a:r>
              <a:rPr lang="en-US" altLang="zh-CN" sz="1600" b="0" i="0" dirty="0" err="1">
                <a:solidFill>
                  <a:schemeClr val="bg1">
                    <a:lumMod val="50000"/>
                  </a:schemeClr>
                </a:solidFill>
                <a:effectLst/>
                <a:latin typeface="Arial" panose="020B0604020202020204" pitchFamily="34" charset="0"/>
                <a:cs typeface="Arial" panose="020B0604020202020204" pitchFamily="34" charset="0"/>
              </a:rPr>
              <a:t>jupyter</a:t>
            </a:r>
            <a:r>
              <a:rPr lang="en-US" altLang="zh-CN" sz="1600" b="0" i="0" dirty="0">
                <a:solidFill>
                  <a:schemeClr val="bg1">
                    <a:lumMod val="50000"/>
                  </a:schemeClr>
                </a:solidFill>
                <a:effectLst/>
                <a:latin typeface="Arial" panose="020B0604020202020204" pitchFamily="34" charset="0"/>
                <a:cs typeface="Arial" panose="020B0604020202020204" pitchFamily="34" charset="0"/>
              </a:rPr>
              <a:t>-lab --no-browser</a:t>
            </a:r>
            <a:endParaRPr lang="en-US" altLang="zh-CN" sz="1600" dirty="0">
              <a:solidFill>
                <a:srgbClr val="333333"/>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600" b="0" i="0" dirty="0">
                <a:solidFill>
                  <a:srgbClr val="333333"/>
                </a:solidFill>
                <a:effectLst/>
                <a:latin typeface="Arial" panose="020B0604020202020204" pitchFamily="34" charset="0"/>
                <a:cs typeface="Arial" panose="020B0604020202020204" pitchFamily="34" charset="0"/>
              </a:rPr>
              <a:t>On your </a:t>
            </a:r>
            <a:r>
              <a:rPr lang="en-US" altLang="zh-CN" sz="1600" b="1" i="0" dirty="0">
                <a:solidFill>
                  <a:srgbClr val="333333"/>
                </a:solidFill>
                <a:effectLst/>
                <a:latin typeface="Arial" panose="020B0604020202020204" pitchFamily="34" charset="0"/>
                <a:cs typeface="Arial" panose="020B0604020202020204" pitchFamily="34" charset="0"/>
              </a:rPr>
              <a:t>local computer</a:t>
            </a:r>
            <a:r>
              <a:rPr lang="en-US" altLang="zh-CN" sz="1600" b="0" i="0" dirty="0">
                <a:solidFill>
                  <a:srgbClr val="333333"/>
                </a:solidFill>
                <a:effectLst/>
                <a:latin typeface="Arial" panose="020B0604020202020204" pitchFamily="34" charset="0"/>
                <a:cs typeface="Arial" panose="020B0604020202020204" pitchFamily="34" charset="0"/>
              </a:rPr>
              <a:t>, start another terminal and run SSH with port forwarding to the IP address you obtained: (Change 8888 to the actual port no. you saw in previous step.)</a:t>
            </a:r>
            <a:br>
              <a:rPr lang="en-US" altLang="zh-CN" sz="1600" b="0" i="0" dirty="0">
                <a:solidFill>
                  <a:srgbClr val="333333"/>
                </a:solidFill>
                <a:effectLst/>
                <a:latin typeface="Arial" panose="020B0604020202020204" pitchFamily="34" charset="0"/>
                <a:cs typeface="Arial" panose="020B0604020202020204" pitchFamily="34" charset="0"/>
              </a:rPr>
            </a:br>
            <a:r>
              <a:rPr lang="en-US" altLang="zh-CN" sz="1600" b="0" i="0" dirty="0" err="1">
                <a:solidFill>
                  <a:schemeClr val="bg1">
                    <a:lumMod val="50000"/>
                  </a:schemeClr>
                </a:solidFill>
                <a:effectLst/>
                <a:latin typeface="Arial" panose="020B0604020202020204" pitchFamily="34" charset="0"/>
                <a:cs typeface="Arial" panose="020B0604020202020204" pitchFamily="34" charset="0"/>
              </a:rPr>
              <a:t>ssh</a:t>
            </a:r>
            <a:r>
              <a:rPr lang="en-US" altLang="zh-CN" sz="1600" b="0" i="0" dirty="0">
                <a:solidFill>
                  <a:schemeClr val="bg1">
                    <a:lumMod val="50000"/>
                  </a:schemeClr>
                </a:solidFill>
                <a:effectLst/>
                <a:latin typeface="Arial" panose="020B0604020202020204" pitchFamily="34" charset="0"/>
                <a:cs typeface="Arial" panose="020B0604020202020204" pitchFamily="34" charset="0"/>
              </a:rPr>
              <a:t> -L 8888:localhost:8888 &lt;</a:t>
            </a:r>
            <a:r>
              <a:rPr lang="en-US" altLang="zh-CN" sz="1600" b="0" i="0" dirty="0" err="1">
                <a:solidFill>
                  <a:schemeClr val="bg1">
                    <a:lumMod val="50000"/>
                  </a:schemeClr>
                </a:solidFill>
                <a:effectLst/>
                <a:latin typeface="Arial" panose="020B0604020202020204" pitchFamily="34" charset="0"/>
                <a:cs typeface="Arial" panose="020B0604020202020204" pitchFamily="34" charset="0"/>
              </a:rPr>
              <a:t>your_gpu_acct_username</a:t>
            </a:r>
            <a:r>
              <a:rPr lang="en-US" altLang="zh-CN" sz="1600" b="0" i="0" dirty="0">
                <a:solidFill>
                  <a:schemeClr val="bg1">
                    <a:lumMod val="50000"/>
                  </a:schemeClr>
                </a:solidFill>
                <a:effectLst/>
                <a:latin typeface="Arial" panose="020B0604020202020204" pitchFamily="34" charset="0"/>
                <a:cs typeface="Arial" panose="020B0604020202020204" pitchFamily="34" charset="0"/>
              </a:rPr>
              <a:t>&gt;@10.XXX.XXX.XXX</a:t>
            </a:r>
          </a:p>
          <a:p>
            <a:pPr marL="285750" indent="-285750">
              <a:lnSpc>
                <a:spcPct val="150000"/>
              </a:lnSpc>
              <a:buFont typeface="Arial" panose="020B0604020202020204" pitchFamily="34" charset="0"/>
              <a:buChar char="•"/>
            </a:pPr>
            <a:r>
              <a:rPr lang="en-US" altLang="zh-CN" sz="1600" b="0" i="0" dirty="0">
                <a:solidFill>
                  <a:srgbClr val="333333"/>
                </a:solidFill>
                <a:effectLst/>
                <a:latin typeface="Arial" panose="020B0604020202020204" pitchFamily="34" charset="0"/>
                <a:cs typeface="Arial" panose="020B0604020202020204" pitchFamily="34" charset="0"/>
              </a:rPr>
              <a:t>On your local computer, start a web browser. Copy the URL to it.</a:t>
            </a:r>
          </a:p>
          <a:p>
            <a:pPr marL="285750" indent="-285750">
              <a:lnSpc>
                <a:spcPct val="150000"/>
              </a:lnSpc>
              <a:buFont typeface="Arial" panose="020B0604020202020204" pitchFamily="34" charset="0"/>
              <a:buChar char="•"/>
            </a:pPr>
            <a:r>
              <a:rPr lang="en-US" altLang="zh-CN" sz="1600" b="0" i="0" dirty="0">
                <a:solidFill>
                  <a:srgbClr val="333333"/>
                </a:solidFill>
                <a:effectLst/>
                <a:latin typeface="Arial" panose="020B0604020202020204" pitchFamily="34" charset="0"/>
                <a:cs typeface="Arial" panose="020B0604020202020204" pitchFamily="34" charset="0"/>
              </a:rPr>
              <a:t>Remember to shutdown your </a:t>
            </a:r>
            <a:r>
              <a:rPr lang="en-US" altLang="zh-CN" sz="1600" b="0" i="0" dirty="0" err="1">
                <a:solidFill>
                  <a:srgbClr val="333333"/>
                </a:solidFill>
                <a:effectLst/>
                <a:latin typeface="Arial" panose="020B0604020202020204" pitchFamily="34" charset="0"/>
                <a:cs typeface="Arial" panose="020B0604020202020204" pitchFamily="34" charset="0"/>
              </a:rPr>
              <a:t>Jupyter</a:t>
            </a:r>
            <a:r>
              <a:rPr lang="en-US" altLang="zh-CN" sz="1600" b="0" i="0" dirty="0">
                <a:solidFill>
                  <a:srgbClr val="333333"/>
                </a:solidFill>
                <a:effectLst/>
                <a:latin typeface="Arial" panose="020B0604020202020204" pitchFamily="34" charset="0"/>
                <a:cs typeface="Arial" panose="020B0604020202020204" pitchFamily="34" charset="0"/>
              </a:rPr>
              <a:t> Lab instance and quit your </a:t>
            </a:r>
            <a:r>
              <a:rPr lang="en-US" altLang="zh-CN" sz="1600" b="0" i="0" dirty="0" err="1">
                <a:solidFill>
                  <a:srgbClr val="333333"/>
                </a:solidFill>
                <a:effectLst/>
                <a:latin typeface="Arial" panose="020B0604020202020204" pitchFamily="34" charset="0"/>
                <a:cs typeface="Arial" panose="020B0604020202020204" pitchFamily="34" charset="0"/>
              </a:rPr>
              <a:t>gpu-interacive</a:t>
            </a:r>
            <a:r>
              <a:rPr lang="en-US" altLang="zh-CN" sz="1600" b="0" i="0" dirty="0">
                <a:solidFill>
                  <a:srgbClr val="333333"/>
                </a:solidFill>
                <a:effectLst/>
                <a:latin typeface="Arial" panose="020B0604020202020204" pitchFamily="34" charset="0"/>
                <a:cs typeface="Arial" panose="020B0604020202020204" pitchFamily="34" charset="0"/>
              </a:rPr>
              <a:t> session after use. </a:t>
            </a:r>
          </a:p>
        </p:txBody>
      </p:sp>
    </p:spTree>
    <p:extLst>
      <p:ext uri="{BB962C8B-B14F-4D97-AF65-F5344CB8AC3E}">
        <p14:creationId xmlns:p14="http://schemas.microsoft.com/office/powerpoint/2010/main" val="9959251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6276</TotalTime>
  <Words>741</Words>
  <Application>Microsoft Office PowerPoint</Application>
  <PresentationFormat>Widescreen</PresentationFormat>
  <Paragraphs>89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yuyingge(葛玉莹)</dc:creator>
  <cp:lastModifiedBy>Ding Mingyu</cp:lastModifiedBy>
  <cp:revision>31</cp:revision>
  <dcterms:created xsi:type="dcterms:W3CDTF">2022-01-11T13:55:52Z</dcterms:created>
  <dcterms:modified xsi:type="dcterms:W3CDTF">2022-09-07T07:54:09Z</dcterms:modified>
</cp:coreProperties>
</file>