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9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5E3E1"/>
    <a:srgbClr val="2CBFCA"/>
    <a:srgbClr val="2EC8C4"/>
    <a:srgbClr val="26A6A3"/>
    <a:srgbClr val="22969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>
        <p:scale>
          <a:sx n="118" d="100"/>
          <a:sy n="118" d="100"/>
        </p:scale>
        <p:origin x="-1158" y="-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5ADD-14DA-46B2-A248-83901955E702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A7F6-4CD5-4513-B318-6AC99EA6D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71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0FE0-46FD-44BA-9E5A-E7838D86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670203-C692-4D7F-8948-73206FA2A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59080-3C87-4FA0-B0D0-63A07E7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1F5A7-8D75-41C4-8C24-5BDBDD5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33D1B-7887-409C-BBE2-AE9CEFF2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8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1C1C1-4960-4997-A3CA-F65DD6F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51B5A-6A9E-4ECD-8A81-81481105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D4498-86EA-418C-BE4E-6BF0A2C9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F0D8D7-E427-40B6-B32D-B6123E8F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3C846-4BA6-406A-99A6-ADF81844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97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51FAF-F637-411A-81CF-E244153A2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259A4A-EE3F-42BA-85E8-C93114B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2ED93-AF17-4868-9B65-C82A879D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CD5E4E-1A4E-4548-B10F-3030D015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114AA-48B3-479D-BBF5-40150C97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8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6D60-4438-47E6-B7F9-06774B06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D39CD-3D12-47E3-8DF4-00EC83DB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00C2A-678C-4C71-AACF-EF513266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C71C6-7241-4700-8320-0A8236CB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E6961-8C3A-49A8-821B-BB4E0A2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6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F07B3-1F05-4256-8F07-7E95E57B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9DFF1-E1DD-44AD-928D-E2A6CEBE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35280-2B02-40A3-9EED-64F09307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E4361A-A119-4D12-A02B-8AE01109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188A8-EB48-4606-8843-9EEA9379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28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6832B-AB4C-41A0-899E-5EDE2BB1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4376C-3170-48F7-AB58-4E4B90AF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B8FFD1-04B3-4D31-8793-0CF6D9B19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B16FB8-BF8F-4B4F-B95D-1C5CF5A8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10821A-59E3-47AA-A5CD-6CF44719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56F3F7-866C-4F2C-BF4E-08DE36AE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67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2A56B-2913-4474-BFEA-B4737601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99EEC6-369C-4207-B23C-6A406167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71C28C-3A30-4D54-9305-FD126D0C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1AE95C-AA2D-43D9-B691-4521898C5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685FBC-A575-40B8-8D6D-4FA6957A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07CF3D-A387-4ECE-8CD4-2666DEBE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653A78-1B45-4FD6-812D-08ACBBD0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EF9272-8703-4291-A0D1-9CC46987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71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34ED-F7F4-4D56-97C1-5459191C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D221F0-295D-4C3A-9078-0DF12A88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DE2BFE-0190-4644-A244-AF0728FE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73DB0E-9EEE-4C83-837B-DD0036C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C0EDA1-1B6D-48B4-88CF-B4DF2DCC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EB9F48-D984-43E5-AD41-877F3434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95E686-DA3D-4F31-98CD-E69EAFBC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02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57F24-22E0-4277-BE33-8DF5BC46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A16EF-7F01-4EC6-9A3C-63A79D61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6C4CC5-9A77-467A-9B5C-A6C91852E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4DF539-ED7E-445B-8983-8B7B7055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93E47-21CF-490A-85A2-103C3C0E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840D91-FE2F-4D1D-95A0-FA81387C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32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A455-3619-411F-8589-4B27B63C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53B15-A14A-495F-B99C-E91FB1D7F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9347A-45C5-4968-A414-79D44963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00F0C-AC15-4671-97DB-7A162601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24BBC7-FEB5-4249-B87D-D9713F3B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B6639-7108-40E5-94DB-DA397326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4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6802CA-C471-4838-9C9F-45A3DDD5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C3E21D-A569-4EB1-A1AE-BCC43ED2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43FC5F-239F-47E7-9A88-6816BBA7A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F994-7258-4190-A0CB-612BD9370B4A}" type="datetimeFigureOut">
              <a:rPr lang="es-MX" smtClean="0"/>
              <a:t>27/11/2022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14D51-42A8-45ED-A39A-766721FB8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39A72-9849-49D3-A949-D59EA7595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9F91-AFE4-4BFA-8B24-CC339111C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9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4.png"/><Relationship Id="rId18" Type="http://schemas.openxmlformats.org/officeDocument/2006/relationships/image" Target="../media/image19.svg"/><Relationship Id="rId26" Type="http://schemas.openxmlformats.org/officeDocument/2006/relationships/image" Target="../media/image23.sv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1.svg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5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0.png"/><Relationship Id="rId24" Type="http://schemas.openxmlformats.org/officeDocument/2006/relationships/image" Target="../media/image13.svg"/><Relationship Id="rId5" Type="http://schemas.openxmlformats.org/officeDocument/2006/relationships/image" Target="../media/image10.png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image" Target="../media/image46.jpeg"/><Relationship Id="rId10" Type="http://schemas.openxmlformats.org/officeDocument/2006/relationships/image" Target="../media/image17.svg"/><Relationship Id="rId19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16.png"/><Relationship Id="rId14" Type="http://schemas.openxmlformats.org/officeDocument/2006/relationships/image" Target="../media/image25.svg"/><Relationship Id="rId22" Type="http://schemas.openxmlformats.org/officeDocument/2006/relationships/image" Target="../media/image9.svg"/><Relationship Id="rId27" Type="http://schemas.openxmlformats.org/officeDocument/2006/relationships/image" Target="../media/image4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24" Type="http://schemas.openxmlformats.org/officeDocument/2006/relationships/image" Target="../media/image23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image" Target="../media/image21.svg"/><Relationship Id="rId19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20.png"/><Relationship Id="rId14" Type="http://schemas.openxmlformats.org/officeDocument/2006/relationships/image" Target="../media/image5.svg"/><Relationship Id="rId22" Type="http://schemas.openxmlformats.org/officeDocument/2006/relationships/image" Target="../media/image13.svg"/><Relationship Id="rId27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24" Type="http://schemas.openxmlformats.org/officeDocument/2006/relationships/image" Target="../media/image23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image" Target="../media/image49.png"/><Relationship Id="rId10" Type="http://schemas.openxmlformats.org/officeDocument/2006/relationships/image" Target="../media/image21.svg"/><Relationship Id="rId19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20.png"/><Relationship Id="rId14" Type="http://schemas.openxmlformats.org/officeDocument/2006/relationships/image" Target="../media/image5.svg"/><Relationship Id="rId22" Type="http://schemas.openxmlformats.org/officeDocument/2006/relationships/image" Target="../media/image13.svg"/><Relationship Id="rId27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24" Type="http://schemas.openxmlformats.org/officeDocument/2006/relationships/image" Target="../media/image23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image" Target="../media/image21.svg"/><Relationship Id="rId19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20.png"/><Relationship Id="rId14" Type="http://schemas.openxmlformats.org/officeDocument/2006/relationships/image" Target="../media/image5.svg"/><Relationship Id="rId22" Type="http://schemas.openxmlformats.org/officeDocument/2006/relationships/image" Target="../media/image13.svg"/><Relationship Id="rId27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24" Type="http://schemas.openxmlformats.org/officeDocument/2006/relationships/image" Target="../media/image23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image" Target="../media/image21.svg"/><Relationship Id="rId19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20.png"/><Relationship Id="rId14" Type="http://schemas.openxmlformats.org/officeDocument/2006/relationships/image" Target="../media/image5.svg"/><Relationship Id="rId22" Type="http://schemas.openxmlformats.org/officeDocument/2006/relationships/image" Target="../media/image13.svg"/><Relationship Id="rId27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24" Type="http://schemas.openxmlformats.org/officeDocument/2006/relationships/image" Target="../media/image23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image" Target="../media/image53.png"/><Relationship Id="rId10" Type="http://schemas.openxmlformats.org/officeDocument/2006/relationships/image" Target="../media/image21.svg"/><Relationship Id="rId19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20.png"/><Relationship Id="rId14" Type="http://schemas.openxmlformats.org/officeDocument/2006/relationships/image" Target="../media/image5.svg"/><Relationship Id="rId22" Type="http://schemas.openxmlformats.org/officeDocument/2006/relationships/image" Target="../media/image13.svg"/><Relationship Id="rId27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24" Type="http://schemas.openxmlformats.org/officeDocument/2006/relationships/image" Target="../media/image23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image" Target="../media/image21.svg"/><Relationship Id="rId19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20.png"/><Relationship Id="rId14" Type="http://schemas.openxmlformats.org/officeDocument/2006/relationships/image" Target="../media/image5.svg"/><Relationship Id="rId22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9.sv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24" Type="http://schemas.openxmlformats.org/officeDocument/2006/relationships/image" Target="../media/image23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image" Target="../media/image55.png"/><Relationship Id="rId10" Type="http://schemas.openxmlformats.org/officeDocument/2006/relationships/image" Target="../media/image21.svg"/><Relationship Id="rId19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20.png"/><Relationship Id="rId14" Type="http://schemas.openxmlformats.org/officeDocument/2006/relationships/image" Target="../media/image5.svg"/><Relationship Id="rId22" Type="http://schemas.openxmlformats.org/officeDocument/2006/relationships/image" Target="../media/image13.svg"/><Relationship Id="rId27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8.png"/><Relationship Id="rId18" Type="http://schemas.openxmlformats.org/officeDocument/2006/relationships/image" Target="../media/image9.svg"/><Relationship Id="rId26" Type="http://schemas.openxmlformats.org/officeDocument/2006/relationships/image" Target="../media/image21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5.svg"/><Relationship Id="rId17" Type="http://schemas.openxmlformats.org/officeDocument/2006/relationships/image" Target="../media/image8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7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4.png"/><Relationship Id="rId24" Type="http://schemas.openxmlformats.org/officeDocument/2006/relationships/image" Target="../media/image15.svg"/><Relationship Id="rId5" Type="http://schemas.openxmlformats.org/officeDocument/2006/relationships/image" Target="../media/image10.png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58.png"/><Relationship Id="rId10" Type="http://schemas.openxmlformats.org/officeDocument/2006/relationships/image" Target="../media/image25.svg"/><Relationship Id="rId19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24.png"/><Relationship Id="rId14" Type="http://schemas.openxmlformats.org/officeDocument/2006/relationships/image" Target="../media/image19.svg"/><Relationship Id="rId22" Type="http://schemas.openxmlformats.org/officeDocument/2006/relationships/image" Target="../media/image23.svg"/><Relationship Id="rId27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6.png"/><Relationship Id="rId18" Type="http://schemas.openxmlformats.org/officeDocument/2006/relationships/image" Target="../media/image13.svg"/><Relationship Id="rId26" Type="http://schemas.openxmlformats.org/officeDocument/2006/relationships/image" Target="../media/image3.svg"/><Relationship Id="rId3" Type="http://schemas.openxmlformats.org/officeDocument/2006/relationships/image" Target="../media/image10.png"/><Relationship Id="rId21" Type="http://schemas.openxmlformats.org/officeDocument/2006/relationships/image" Target="../media/image14.png"/><Relationship Id="rId7" Type="http://schemas.openxmlformats.org/officeDocument/2006/relationships/image" Target="../media/image24.png"/><Relationship Id="rId12" Type="http://schemas.openxmlformats.org/officeDocument/2006/relationships/image" Target="../media/image19.svg"/><Relationship Id="rId17" Type="http://schemas.openxmlformats.org/officeDocument/2006/relationships/image" Target="../media/image12.png"/><Relationship Id="rId25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9.svg"/><Relationship Id="rId20" Type="http://schemas.openxmlformats.org/officeDocument/2006/relationships/image" Target="../media/image23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24" Type="http://schemas.openxmlformats.org/officeDocument/2006/relationships/image" Target="../media/image21.svg"/><Relationship Id="rId5" Type="http://schemas.openxmlformats.org/officeDocument/2006/relationships/image" Target="../media/image16.png"/><Relationship Id="rId15" Type="http://schemas.openxmlformats.org/officeDocument/2006/relationships/image" Target="../media/image8.png"/><Relationship Id="rId23" Type="http://schemas.openxmlformats.org/officeDocument/2006/relationships/image" Target="../media/image20.png"/><Relationship Id="rId28" Type="http://schemas.openxmlformats.org/officeDocument/2006/relationships/image" Target="../media/image60.png"/><Relationship Id="rId10" Type="http://schemas.openxmlformats.org/officeDocument/2006/relationships/image" Target="../media/image5.svg"/><Relationship Id="rId19" Type="http://schemas.openxmlformats.org/officeDocument/2006/relationships/image" Target="../media/image22.png"/><Relationship Id="rId31" Type="http://schemas.openxmlformats.org/officeDocument/2006/relationships/image" Target="../media/image63.png"/><Relationship Id="rId4" Type="http://schemas.openxmlformats.org/officeDocument/2006/relationships/image" Target="../media/image11.svg"/><Relationship Id="rId9" Type="http://schemas.openxmlformats.org/officeDocument/2006/relationships/image" Target="../media/image4.png"/><Relationship Id="rId14" Type="http://schemas.openxmlformats.org/officeDocument/2006/relationships/image" Target="../media/image7.svg"/><Relationship Id="rId22" Type="http://schemas.openxmlformats.org/officeDocument/2006/relationships/image" Target="../media/image15.svg"/><Relationship Id="rId27" Type="http://schemas.openxmlformats.org/officeDocument/2006/relationships/image" Target="../media/image59.png"/><Relationship Id="rId30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18" Type="http://schemas.openxmlformats.org/officeDocument/2006/relationships/image" Target="../media/image23.svg"/><Relationship Id="rId26" Type="http://schemas.openxmlformats.org/officeDocument/2006/relationships/image" Target="../media/image17.sv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17" Type="http://schemas.openxmlformats.org/officeDocument/2006/relationships/image" Target="../media/image22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20" Type="http://schemas.openxmlformats.org/officeDocument/2006/relationships/image" Target="../media/image15.sv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6.png"/><Relationship Id="rId24" Type="http://schemas.openxmlformats.org/officeDocument/2006/relationships/image" Target="../media/image3.svg"/><Relationship Id="rId5" Type="http://schemas.openxmlformats.org/officeDocument/2006/relationships/image" Target="../media/image24.png"/><Relationship Id="rId15" Type="http://schemas.openxmlformats.org/officeDocument/2006/relationships/image" Target="../media/image12.png"/><Relationship Id="rId23" Type="http://schemas.openxmlformats.org/officeDocument/2006/relationships/image" Target="../media/image2.png"/><Relationship Id="rId28" Type="http://schemas.openxmlformats.org/officeDocument/2006/relationships/image" Target="../media/image65.png"/><Relationship Id="rId10" Type="http://schemas.openxmlformats.org/officeDocument/2006/relationships/image" Target="../media/image19.svg"/><Relationship Id="rId19" Type="http://schemas.openxmlformats.org/officeDocument/2006/relationships/image" Target="../media/image14.png"/><Relationship Id="rId31" Type="http://schemas.openxmlformats.org/officeDocument/2006/relationships/image" Target="../media/image68.png"/><Relationship Id="rId4" Type="http://schemas.openxmlformats.org/officeDocument/2006/relationships/image" Target="../media/image11.svg"/><Relationship Id="rId9" Type="http://schemas.openxmlformats.org/officeDocument/2006/relationships/image" Target="../media/image18.png"/><Relationship Id="rId14" Type="http://schemas.openxmlformats.org/officeDocument/2006/relationships/image" Target="../media/image9.svg"/><Relationship Id="rId22" Type="http://schemas.openxmlformats.org/officeDocument/2006/relationships/image" Target="../media/image21.sv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5.svg"/><Relationship Id="rId26" Type="http://schemas.openxmlformats.org/officeDocument/2006/relationships/image" Target="../media/image11.svg"/><Relationship Id="rId39" Type="http://schemas.openxmlformats.org/officeDocument/2006/relationships/hyperlink" Target="https://www.tokioschool.com/noticias/requisitos-unreal-engine-motor-grafico-impresionante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2.png"/><Relationship Id="rId34" Type="http://schemas.openxmlformats.org/officeDocument/2006/relationships/hyperlink" Target="https://developer.vuforia.com/" TargetMode="External"/><Relationship Id="rId42" Type="http://schemas.openxmlformats.org/officeDocument/2006/relationships/hyperlink" Target="https://www.helloprint.es/blog/que-transmiten-los-colores/" TargetMode="External"/><Relationship Id="rId47" Type="http://schemas.openxmlformats.org/officeDocument/2006/relationships/hyperlink" Target="https://www.xatakandroid.com/realidad-aumentada/arcore-que-sirve-moviles-compatibles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10.png"/><Relationship Id="rId33" Type="http://schemas.openxmlformats.org/officeDocument/2006/relationships/hyperlink" Target="https://www.youtube.com/watch?v=X7ijTK2zS9Q&amp;t=522s" TargetMode="External"/><Relationship Id="rId38" Type="http://schemas.openxmlformats.org/officeDocument/2006/relationships/hyperlink" Target="https://www.unrealengine.com/en-US/" TargetMode="External"/><Relationship Id="rId46" Type="http://schemas.openxmlformats.org/officeDocument/2006/relationships/hyperlink" Target="https://es.slideshare.net/javierguadalupel/calidad-del-software-43963906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23.svg"/><Relationship Id="rId20" Type="http://schemas.openxmlformats.org/officeDocument/2006/relationships/image" Target="../media/image21.svg"/><Relationship Id="rId29" Type="http://schemas.openxmlformats.org/officeDocument/2006/relationships/hyperlink" Target="https://www.youtube.com/watch?v=O23-mcVhOeY" TargetMode="External"/><Relationship Id="rId41" Type="http://schemas.openxmlformats.org/officeDocument/2006/relationships/hyperlink" Target="https://www.muycomputer.com/2021/06/07/codigos-qr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24" Type="http://schemas.openxmlformats.org/officeDocument/2006/relationships/image" Target="../media/image17.svg"/><Relationship Id="rId32" Type="http://schemas.openxmlformats.org/officeDocument/2006/relationships/hyperlink" Target="https://www.youtube.com/watch?v=jvCpBqDYgYw" TargetMode="External"/><Relationship Id="rId37" Type="http://schemas.openxmlformats.org/officeDocument/2006/relationships/hyperlink" Target="https://github.com/" TargetMode="External"/><Relationship Id="rId40" Type="http://schemas.openxmlformats.org/officeDocument/2006/relationships/hyperlink" Target="https://www.emprendedores.es/gestion/requisitos-legales-app-lanzar-aplicacion/" TargetMode="External"/><Relationship Id="rId45" Type="http://schemas.openxmlformats.org/officeDocument/2006/relationships/hyperlink" Target="https://www.beservices.es/que-un-servidor-virtual-caracteristicas-n-5392-es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hyperlink" Target="https://www.youtube.com/watch?v=D8BXYfQ-5EI&amp;t=196s" TargetMode="External"/><Relationship Id="rId36" Type="http://schemas.openxmlformats.org/officeDocument/2006/relationships/hyperlink" Target="https://www.mixamo.com/#/" TargetMode="External"/><Relationship Id="rId49" Type="http://schemas.openxmlformats.org/officeDocument/2006/relationships/hyperlink" Target="https://scholar.google.com.mx/scholar?q=sustentabilidad+en+las+empresas&amp;hl=es&amp;as_sdt=0&amp;as_vis=1&amp;oi=scholart" TargetMode="External"/><Relationship Id="rId10" Type="http://schemas.openxmlformats.org/officeDocument/2006/relationships/image" Target="../media/image7.svg"/><Relationship Id="rId19" Type="http://schemas.openxmlformats.org/officeDocument/2006/relationships/image" Target="../media/image20.png"/><Relationship Id="rId31" Type="http://schemas.openxmlformats.org/officeDocument/2006/relationships/hyperlink" Target="https://www.youtube.com/watch?v=4vP7j9w8ms&amp;t=177s" TargetMode="External"/><Relationship Id="rId44" Type="http://schemas.openxmlformats.org/officeDocument/2006/relationships/hyperlink" Target="https://www.isdi.education/mx/blog/balsamiq-la-herramienta-para-hacer-prototipos-de-proyectos" TargetMode="External"/><Relationship Id="rId4" Type="http://schemas.openxmlformats.org/officeDocument/2006/relationships/image" Target="../media/image25.svg"/><Relationship Id="rId9" Type="http://schemas.openxmlformats.org/officeDocument/2006/relationships/image" Target="../media/image6.png"/><Relationship Id="rId14" Type="http://schemas.openxmlformats.org/officeDocument/2006/relationships/image" Target="../media/image13.svg"/><Relationship Id="rId22" Type="http://schemas.openxmlformats.org/officeDocument/2006/relationships/image" Target="../media/image3.svg"/><Relationship Id="rId27" Type="http://schemas.openxmlformats.org/officeDocument/2006/relationships/hyperlink" Target="https://www.youtube.com/watch?v=2o1QNTLGGFM" TargetMode="External"/><Relationship Id="rId30" Type="http://schemas.openxmlformats.org/officeDocument/2006/relationships/hyperlink" Target="https://www.youtube.com/watch?v=uuppArOv_XM&amp;t=39s" TargetMode="External"/><Relationship Id="rId35" Type="http://schemas.openxmlformats.org/officeDocument/2006/relationships/hyperlink" Target="https://unity.com/es" TargetMode="External"/><Relationship Id="rId43" Type="http://schemas.openxmlformats.org/officeDocument/2006/relationships/hyperlink" Target="https://www.canva.com/es_mx/aprende/psicologia-del-color/" TargetMode="External"/><Relationship Id="rId48" Type="http://schemas.openxmlformats.org/officeDocument/2006/relationships/hyperlink" Target="https://www.apachefriends.org/es/index.html" TargetMode="External"/><Relationship Id="rId8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5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21.svg"/><Relationship Id="rId26" Type="http://schemas.openxmlformats.org/officeDocument/2006/relationships/image" Target="../media/image19.sv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20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4.png"/><Relationship Id="rId28" Type="http://schemas.openxmlformats.org/officeDocument/2006/relationships/image" Target="../media/image31.png"/><Relationship Id="rId10" Type="http://schemas.openxmlformats.org/officeDocument/2006/relationships/image" Target="../media/image11.svg"/><Relationship Id="rId19" Type="http://schemas.openxmlformats.org/officeDocument/2006/relationships/image" Target="../media/image22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21.svg"/><Relationship Id="rId26" Type="http://schemas.openxmlformats.org/officeDocument/2006/relationships/image" Target="../media/image19.sv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20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4.png"/><Relationship Id="rId10" Type="http://schemas.openxmlformats.org/officeDocument/2006/relationships/image" Target="../media/image11.svg"/><Relationship Id="rId19" Type="http://schemas.openxmlformats.org/officeDocument/2006/relationships/image" Target="../media/image22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5.svg"/><Relationship Id="rId27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9.sv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4.png"/><Relationship Id="rId25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23.svg"/><Relationship Id="rId20" Type="http://schemas.openxmlformats.org/officeDocument/2006/relationships/image" Target="../media/image5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openxmlformats.org/officeDocument/2006/relationships/image" Target="../media/image7.svg"/><Relationship Id="rId5" Type="http://schemas.openxmlformats.org/officeDocument/2006/relationships/image" Target="../media/image10.png"/><Relationship Id="rId15" Type="http://schemas.openxmlformats.org/officeDocument/2006/relationships/image" Target="../media/image22.png"/><Relationship Id="rId23" Type="http://schemas.openxmlformats.org/officeDocument/2006/relationships/image" Target="../media/image6.png"/><Relationship Id="rId28" Type="http://schemas.openxmlformats.org/officeDocument/2006/relationships/image" Target="../media/image34.png"/><Relationship Id="rId10" Type="http://schemas.openxmlformats.org/officeDocument/2006/relationships/image" Target="../media/image15.svg"/><Relationship Id="rId19" Type="http://schemas.openxmlformats.org/officeDocument/2006/relationships/image" Target="../media/image4.png"/><Relationship Id="rId31" Type="http://schemas.openxmlformats.org/officeDocument/2006/relationships/image" Target="../media/image37.pn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21.svg"/><Relationship Id="rId22" Type="http://schemas.openxmlformats.org/officeDocument/2006/relationships/image" Target="../media/image19.sv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2.png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21.svg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20" Type="http://schemas.openxmlformats.org/officeDocument/2006/relationships/image" Target="../media/image19.svg"/><Relationship Id="rId29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0.png"/><Relationship Id="rId24" Type="http://schemas.openxmlformats.org/officeDocument/2006/relationships/image" Target="../media/image9.svg"/><Relationship Id="rId5" Type="http://schemas.openxmlformats.org/officeDocument/2006/relationships/image" Target="../media/image10.png"/><Relationship Id="rId15" Type="http://schemas.openxmlformats.org/officeDocument/2006/relationships/image" Target="../media/image24.png"/><Relationship Id="rId23" Type="http://schemas.openxmlformats.org/officeDocument/2006/relationships/image" Target="../media/image8.png"/><Relationship Id="rId28" Type="http://schemas.openxmlformats.org/officeDocument/2006/relationships/image" Target="../media/image39.png"/><Relationship Id="rId10" Type="http://schemas.openxmlformats.org/officeDocument/2006/relationships/image" Target="../media/image17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16.png"/><Relationship Id="rId14" Type="http://schemas.openxmlformats.org/officeDocument/2006/relationships/image" Target="../media/image23.svg"/><Relationship Id="rId22" Type="http://schemas.openxmlformats.org/officeDocument/2006/relationships/image" Target="../media/image7.svg"/><Relationship Id="rId27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4.png"/><Relationship Id="rId18" Type="http://schemas.openxmlformats.org/officeDocument/2006/relationships/image" Target="../media/image19.svg"/><Relationship Id="rId26" Type="http://schemas.openxmlformats.org/officeDocument/2006/relationships/image" Target="../media/image23.sv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1.svg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5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0.png"/><Relationship Id="rId24" Type="http://schemas.openxmlformats.org/officeDocument/2006/relationships/image" Target="../media/image13.svg"/><Relationship Id="rId5" Type="http://schemas.openxmlformats.org/officeDocument/2006/relationships/image" Target="../media/image10.png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image" Target="../media/image42.jpeg"/><Relationship Id="rId10" Type="http://schemas.openxmlformats.org/officeDocument/2006/relationships/image" Target="../media/image17.svg"/><Relationship Id="rId19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16.png"/><Relationship Id="rId14" Type="http://schemas.openxmlformats.org/officeDocument/2006/relationships/image" Target="../media/image25.svg"/><Relationship Id="rId22" Type="http://schemas.openxmlformats.org/officeDocument/2006/relationships/image" Target="../media/image9.svg"/><Relationship Id="rId27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4.png"/><Relationship Id="rId18" Type="http://schemas.openxmlformats.org/officeDocument/2006/relationships/image" Target="../media/image19.svg"/><Relationship Id="rId26" Type="http://schemas.openxmlformats.org/officeDocument/2006/relationships/image" Target="../media/image23.sv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1.svg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5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20.png"/><Relationship Id="rId24" Type="http://schemas.openxmlformats.org/officeDocument/2006/relationships/image" Target="../media/image13.svg"/><Relationship Id="rId5" Type="http://schemas.openxmlformats.org/officeDocument/2006/relationships/image" Target="../media/image10.png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image" Target="../media/image44.jpeg"/><Relationship Id="rId10" Type="http://schemas.openxmlformats.org/officeDocument/2006/relationships/image" Target="../media/image17.svg"/><Relationship Id="rId19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16.png"/><Relationship Id="rId14" Type="http://schemas.openxmlformats.org/officeDocument/2006/relationships/image" Target="../media/image25.svg"/><Relationship Id="rId22" Type="http://schemas.openxmlformats.org/officeDocument/2006/relationships/image" Target="../media/image9.svg"/><Relationship Id="rId27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19105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17" name="Gráfico 16" descr="Culturista con relleno sólido">
            <a:extLst>
              <a:ext uri="{FF2B5EF4-FFF2-40B4-BE49-F238E27FC236}">
                <a16:creationId xmlns:a16="http://schemas.microsoft.com/office/drawing/2014/main" id="{0BCE4A32-F897-4673-90F6-BFFEADBC9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036" y="1083522"/>
            <a:ext cx="438725" cy="438725"/>
          </a:xfrm>
          <a:prstGeom prst="rect">
            <a:avLst/>
          </a:prstGeom>
        </p:spPr>
      </p:pic>
      <p:pic>
        <p:nvPicPr>
          <p:cNvPr id="19" name="Gráfico 18" descr="Diana con relleno sólido">
            <a:extLst>
              <a:ext uri="{FF2B5EF4-FFF2-40B4-BE49-F238E27FC236}">
                <a16:creationId xmlns:a16="http://schemas.microsoft.com/office/drawing/2014/main" id="{EA594DE7-166B-4BC4-AEA4-CC31EE85BB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1" name="Gráfico 20" descr="Crecimiento empresarial con relleno sólido">
            <a:extLst>
              <a:ext uri="{FF2B5EF4-FFF2-40B4-BE49-F238E27FC236}">
                <a16:creationId xmlns:a16="http://schemas.microsoft.com/office/drawing/2014/main" id="{ED35122C-D6DD-4B20-8D5F-8E440D54F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5" name="Gráfico 24" descr="Reseña de cliente con relleno sólido">
            <a:extLst>
              <a:ext uri="{FF2B5EF4-FFF2-40B4-BE49-F238E27FC236}">
                <a16:creationId xmlns:a16="http://schemas.microsoft.com/office/drawing/2014/main" id="{AFE64BF3-5C90-40C4-86C3-FC3FF8C17B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1" name="Gráfico 30" descr="Signo de interrogación con relleno sólido">
            <a:extLst>
              <a:ext uri="{FF2B5EF4-FFF2-40B4-BE49-F238E27FC236}">
                <a16:creationId xmlns:a16="http://schemas.microsoft.com/office/drawing/2014/main" id="{3A37BD79-8F51-4492-83AC-7963564D66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5" name="Gráfico 34" descr="Cinta con relleno sólido">
            <a:extLst>
              <a:ext uri="{FF2B5EF4-FFF2-40B4-BE49-F238E27FC236}">
                <a16:creationId xmlns:a16="http://schemas.microsoft.com/office/drawing/2014/main" id="{80A3D990-A6E2-4ED5-880A-E2B79A2FB3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268899-AD2C-4CC2-AC5E-AF96B9A2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13" y="1091060"/>
            <a:ext cx="4551810" cy="19044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8C297B-DE6C-488C-A2D1-3C4CD603A53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14" y="4217038"/>
            <a:ext cx="2317213" cy="232185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69C627BD-AA4A-42E9-AC27-11E524AFE2AD}"/>
              </a:ext>
            </a:extLst>
          </p:cNvPr>
          <p:cNvSpPr/>
          <p:nvPr/>
        </p:nvSpPr>
        <p:spPr>
          <a:xfrm>
            <a:off x="2935548" y="3090207"/>
            <a:ext cx="63209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MAGNOLIA HERNANDEZ AGUILERA #18131248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JESUS RODOLFO </a:t>
            </a:r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TERAN CUELLAR #18131392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JESUS ADRIAN LOPEZ LUEVANOS #18131253 </a:t>
            </a:r>
          </a:p>
        </p:txBody>
      </p:sp>
    </p:spTree>
    <p:extLst>
      <p:ext uri="{BB962C8B-B14F-4D97-AF65-F5344CB8AC3E}">
        <p14:creationId xmlns:p14="http://schemas.microsoft.com/office/powerpoint/2010/main" val="47235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19105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3788521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003" y="3828400"/>
            <a:ext cx="405043" cy="405043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3" y="1285575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PRESUPUES</a:t>
            </a:r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TO DE LA EMPRESA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355FE8-FA39-4DA8-A2FB-83CC497F23E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19" y="2843640"/>
            <a:ext cx="4630312" cy="229183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24DAE86-056C-46EA-91D4-371B7DFC2FD2}"/>
              </a:ext>
            </a:extLst>
          </p:cNvPr>
          <p:cNvSpPr txBox="1"/>
          <p:nvPr/>
        </p:nvSpPr>
        <p:spPr>
          <a:xfrm>
            <a:off x="8083543" y="2374646"/>
            <a:ext cx="39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GASTOS MENSUALES DE SERVICIOS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DC118F6-1C49-41AA-97C4-1FED5BD90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DFB18A-0F3C-4F30-B1A7-DA315B45C84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90" y="2843640"/>
            <a:ext cx="4674244" cy="2237597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20377089-636D-4B9D-8660-05BBCBB3A41D}"/>
              </a:ext>
            </a:extLst>
          </p:cNvPr>
          <p:cNvSpPr txBox="1"/>
          <p:nvPr/>
        </p:nvSpPr>
        <p:spPr>
          <a:xfrm>
            <a:off x="2671890" y="2323961"/>
            <a:ext cx="39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GASTO EN MOBILIARIO </a:t>
            </a:r>
          </a:p>
        </p:txBody>
      </p:sp>
    </p:spTree>
    <p:extLst>
      <p:ext uri="{BB962C8B-B14F-4D97-AF65-F5344CB8AC3E}">
        <p14:creationId xmlns:p14="http://schemas.microsoft.com/office/powerpoint/2010/main" val="76288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292472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4267914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10" y="4241264"/>
            <a:ext cx="429551" cy="429551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2" y="1061068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MONITOREO, EVALUACIÓN E INFORMES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30" name="Gráfico 29" descr="Hucha con relleno sólido">
            <a:extLst>
              <a:ext uri="{FF2B5EF4-FFF2-40B4-BE49-F238E27FC236}">
                <a16:creationId xmlns:a16="http://schemas.microsoft.com/office/drawing/2014/main" id="{061F0F3A-0B04-45D0-A9D9-C029482170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3EA9DF-52AA-418D-98D3-56804688766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51872" y="1671617"/>
            <a:ext cx="888806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6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292472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4267914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10" y="4241264"/>
            <a:ext cx="429551" cy="429551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2" y="1061068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MONITOREO, EVALUACIÓN E INFORMES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30" name="Gráfico 29" descr="Hucha con relleno sólido">
            <a:extLst>
              <a:ext uri="{FF2B5EF4-FFF2-40B4-BE49-F238E27FC236}">
                <a16:creationId xmlns:a16="http://schemas.microsoft.com/office/drawing/2014/main" id="{061F0F3A-0B04-45D0-A9D9-C029482170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CD583F-0E87-4694-9AA9-C004DD1B729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99999" y="1671617"/>
            <a:ext cx="8878539" cy="27721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5F61FF-534F-4697-9488-E446A087474A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b="70096"/>
          <a:stretch/>
        </p:blipFill>
        <p:spPr>
          <a:xfrm>
            <a:off x="1999998" y="4443779"/>
            <a:ext cx="8878539" cy="13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4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292472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4267914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10" y="4241264"/>
            <a:ext cx="429551" cy="429551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2" y="1061068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MONITOREO, EVALUACIÓN E INFORMES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30" name="Gráfico 29" descr="Hucha con relleno sólido">
            <a:extLst>
              <a:ext uri="{FF2B5EF4-FFF2-40B4-BE49-F238E27FC236}">
                <a16:creationId xmlns:a16="http://schemas.microsoft.com/office/drawing/2014/main" id="{061F0F3A-0B04-45D0-A9D9-C029482170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09D99D-196C-4281-8F8D-104C48420B2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51872" y="1686091"/>
            <a:ext cx="8869013" cy="47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292472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4267914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10" y="4241264"/>
            <a:ext cx="429551" cy="429551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2" y="1061068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MONITOREO, EVALUACIÓN E INFORMES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30" name="Gráfico 29" descr="Hucha con relleno sólido">
            <a:extLst>
              <a:ext uri="{FF2B5EF4-FFF2-40B4-BE49-F238E27FC236}">
                <a16:creationId xmlns:a16="http://schemas.microsoft.com/office/drawing/2014/main" id="{061F0F3A-0B04-45D0-A9D9-C029482170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D5B52E-23D7-4D34-9334-C24FBA2F41C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73660" y="1686090"/>
            <a:ext cx="8897592" cy="47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4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292472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4267914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10" y="4241264"/>
            <a:ext cx="429551" cy="429551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2" y="1061068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MONITOREO, EVALUACIÓN E INFORMES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30" name="Gráfico 29" descr="Hucha con relleno sólido">
            <a:extLst>
              <a:ext uri="{FF2B5EF4-FFF2-40B4-BE49-F238E27FC236}">
                <a16:creationId xmlns:a16="http://schemas.microsoft.com/office/drawing/2014/main" id="{061F0F3A-0B04-45D0-A9D9-C029482170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F4BA172-A35F-416D-881A-14574D02377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10040" y="1994484"/>
            <a:ext cx="8869013" cy="13569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63737A-E312-4462-90A1-F3E9191525F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995750" y="3351467"/>
            <a:ext cx="8897592" cy="32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7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292472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4267914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10" y="4241264"/>
            <a:ext cx="429551" cy="429551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2" y="1061068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MONITOREO, EVALUACIÓN E INFORMES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30" name="Gráfico 29" descr="Hucha con relleno sólido">
            <a:extLst>
              <a:ext uri="{FF2B5EF4-FFF2-40B4-BE49-F238E27FC236}">
                <a16:creationId xmlns:a16="http://schemas.microsoft.com/office/drawing/2014/main" id="{061F0F3A-0B04-45D0-A9D9-C029482170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1DE9425-9FB3-4230-974F-52E1305558E6}"/>
              </a:ext>
            </a:extLst>
          </p:cNvPr>
          <p:cNvSpPr/>
          <p:nvPr/>
        </p:nvSpPr>
        <p:spPr>
          <a:xfrm>
            <a:off x="5501573" y="2441078"/>
            <a:ext cx="1188853" cy="4313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CEO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E1E0AE4-ACA4-414C-AC9D-B59656CECBA2}"/>
              </a:ext>
            </a:extLst>
          </p:cNvPr>
          <p:cNvSpPr/>
          <p:nvPr/>
        </p:nvSpPr>
        <p:spPr>
          <a:xfrm>
            <a:off x="1695778" y="3459534"/>
            <a:ext cx="1880718" cy="7548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JEFE DE PRODUCCIÓN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FDBB78E-8B83-408B-BC57-91FE7A843613}"/>
              </a:ext>
            </a:extLst>
          </p:cNvPr>
          <p:cNvSpPr/>
          <p:nvPr/>
        </p:nvSpPr>
        <p:spPr>
          <a:xfrm>
            <a:off x="4008492" y="3446281"/>
            <a:ext cx="1880718" cy="7548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JEFE FINANCIERO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A87A38D-5647-4AA1-8062-5DBF9542CE07}"/>
              </a:ext>
            </a:extLst>
          </p:cNvPr>
          <p:cNvSpPr/>
          <p:nvPr/>
        </p:nvSpPr>
        <p:spPr>
          <a:xfrm>
            <a:off x="6345870" y="3429291"/>
            <a:ext cx="1880718" cy="7548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JEFE DE MARKETING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2A96252F-1ED8-4B53-B728-E3F9E1CEFE10}"/>
              </a:ext>
            </a:extLst>
          </p:cNvPr>
          <p:cNvSpPr/>
          <p:nvPr/>
        </p:nvSpPr>
        <p:spPr>
          <a:xfrm>
            <a:off x="8670916" y="3429000"/>
            <a:ext cx="1880718" cy="7548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RECURSOS HUMANOS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8A62CA9-1346-401D-B581-0630D4478A68}"/>
              </a:ext>
            </a:extLst>
          </p:cNvPr>
          <p:cNvSpPr/>
          <p:nvPr/>
        </p:nvSpPr>
        <p:spPr>
          <a:xfrm>
            <a:off x="1836906" y="4802323"/>
            <a:ext cx="1739590" cy="61817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hnschrift SemiBold" panose="020B0502040204020203" pitchFamily="34" charset="0"/>
              </a:rPr>
              <a:t>Jesús Rodolfo Terán Cuellar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6E046BF-5EBE-40F0-B9CB-B12F6CF220D8}"/>
              </a:ext>
            </a:extLst>
          </p:cNvPr>
          <p:cNvSpPr/>
          <p:nvPr/>
        </p:nvSpPr>
        <p:spPr>
          <a:xfrm>
            <a:off x="4079056" y="4790171"/>
            <a:ext cx="1739590" cy="9156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hnschrift SemiBold" panose="020B0502040204020203" pitchFamily="34" charset="0"/>
              </a:rPr>
              <a:t>Magnolia Hernández Aguilera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AC936BD-6B38-43BF-90DC-93E341FDE5EF}"/>
              </a:ext>
            </a:extLst>
          </p:cNvPr>
          <p:cNvSpPr/>
          <p:nvPr/>
        </p:nvSpPr>
        <p:spPr>
          <a:xfrm>
            <a:off x="6416434" y="4791172"/>
            <a:ext cx="1739590" cy="9156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hnschrift SemiBold" panose="020B0502040204020203" pitchFamily="34" charset="0"/>
              </a:rPr>
              <a:t>Jesús Adrián López Luevanos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151CE670-58AE-462E-9F1C-2A15035EFFFE}"/>
              </a:ext>
            </a:extLst>
          </p:cNvPr>
          <p:cNvSpPr/>
          <p:nvPr/>
        </p:nvSpPr>
        <p:spPr>
          <a:xfrm>
            <a:off x="7578684" y="1969183"/>
            <a:ext cx="1739590" cy="9156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Bahnschrift SemiBold" panose="020B0502040204020203" pitchFamily="34" charset="0"/>
              </a:rPr>
              <a:t>Jesús Adrián López Luevanos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D9F08E1-29CB-4757-B14B-83289E3B3C56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>
            <a:off x="4948851" y="4201137"/>
            <a:ext cx="0" cy="5890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61C5959-6FD4-4B06-BEF8-FD9ACA4AB73D}"/>
              </a:ext>
            </a:extLst>
          </p:cNvPr>
          <p:cNvCxnSpPr/>
          <p:nvPr/>
        </p:nvCxnSpPr>
        <p:spPr>
          <a:xfrm>
            <a:off x="7286229" y="4183856"/>
            <a:ext cx="0" cy="5890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F217EE4-2F6B-4EB7-A808-318BC7BE45E8}"/>
              </a:ext>
            </a:extLst>
          </p:cNvPr>
          <p:cNvCxnSpPr/>
          <p:nvPr/>
        </p:nvCxnSpPr>
        <p:spPr>
          <a:xfrm>
            <a:off x="2706701" y="4241264"/>
            <a:ext cx="0" cy="5890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F1C6132-8ACC-4F51-9F5B-138569B7FE0A}"/>
              </a:ext>
            </a:extLst>
          </p:cNvPr>
          <p:cNvCxnSpPr>
            <a:cxnSpLocks/>
          </p:cNvCxnSpPr>
          <p:nvPr/>
        </p:nvCxnSpPr>
        <p:spPr>
          <a:xfrm>
            <a:off x="6690426" y="2589852"/>
            <a:ext cx="88825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9B3A261-F2F8-4199-9089-86D21F0E1BD3}"/>
              </a:ext>
            </a:extLst>
          </p:cNvPr>
          <p:cNvCxnSpPr>
            <a:stCxn id="2" idx="2"/>
          </p:cNvCxnSpPr>
          <p:nvPr/>
        </p:nvCxnSpPr>
        <p:spPr>
          <a:xfrm flipH="1">
            <a:off x="6095999" y="2872438"/>
            <a:ext cx="1" cy="21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1982215-9111-4CBC-A18F-381C9768E32E}"/>
              </a:ext>
            </a:extLst>
          </p:cNvPr>
          <p:cNvCxnSpPr>
            <a:cxnSpLocks/>
          </p:cNvCxnSpPr>
          <p:nvPr/>
        </p:nvCxnSpPr>
        <p:spPr>
          <a:xfrm>
            <a:off x="2657285" y="3090207"/>
            <a:ext cx="695399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90B0B30-1880-48C4-BF85-F8B7D25A1940}"/>
              </a:ext>
            </a:extLst>
          </p:cNvPr>
          <p:cNvCxnSpPr/>
          <p:nvPr/>
        </p:nvCxnSpPr>
        <p:spPr>
          <a:xfrm>
            <a:off x="2663979" y="3082801"/>
            <a:ext cx="0" cy="3573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A04CCCE-E981-42E7-A417-946886A269CC}"/>
              </a:ext>
            </a:extLst>
          </p:cNvPr>
          <p:cNvCxnSpPr>
            <a:endCxn id="35" idx="0"/>
          </p:cNvCxnSpPr>
          <p:nvPr/>
        </p:nvCxnSpPr>
        <p:spPr>
          <a:xfrm>
            <a:off x="4948851" y="3090207"/>
            <a:ext cx="0" cy="3560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A75DC7D-2D0C-4E8A-BD99-349E4CFF8831}"/>
              </a:ext>
            </a:extLst>
          </p:cNvPr>
          <p:cNvCxnSpPr>
            <a:endCxn id="36" idx="0"/>
          </p:cNvCxnSpPr>
          <p:nvPr/>
        </p:nvCxnSpPr>
        <p:spPr>
          <a:xfrm>
            <a:off x="7286229" y="3082801"/>
            <a:ext cx="0" cy="3464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3AC7D392-41AF-43B6-B09C-039CFF9E08FD}"/>
              </a:ext>
            </a:extLst>
          </p:cNvPr>
          <p:cNvCxnSpPr>
            <a:endCxn id="38" idx="0"/>
          </p:cNvCxnSpPr>
          <p:nvPr/>
        </p:nvCxnSpPr>
        <p:spPr>
          <a:xfrm>
            <a:off x="9611275" y="3082801"/>
            <a:ext cx="0" cy="3461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16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292472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4267914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10" y="4241264"/>
            <a:ext cx="429551" cy="429551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2" y="1061068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MONITOREO, EVALUACIÓN E INFORMES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30" name="Gráfico 29" descr="Hucha con relleno sólido">
            <a:extLst>
              <a:ext uri="{FF2B5EF4-FFF2-40B4-BE49-F238E27FC236}">
                <a16:creationId xmlns:a16="http://schemas.microsoft.com/office/drawing/2014/main" id="{061F0F3A-0B04-45D0-A9D9-C029482170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AD5617-AA6F-4011-824C-B5175ACCEB0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98475" y="4241264"/>
            <a:ext cx="6828468" cy="1844603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36FC8A80-E90A-4F1F-A47C-95704CAED89D}"/>
              </a:ext>
            </a:extLst>
          </p:cNvPr>
          <p:cNvSpPr txBox="1"/>
          <p:nvPr/>
        </p:nvSpPr>
        <p:spPr>
          <a:xfrm>
            <a:off x="2002165" y="2055336"/>
            <a:ext cx="391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0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393124-D97D-487C-933B-A15A528A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11" y="1752083"/>
            <a:ext cx="1214141" cy="121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1FD15EE-7C5C-4D36-AD2B-588C0520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66" y="5003542"/>
            <a:ext cx="1374028" cy="13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CAA8AF2-5D4B-447D-A6B8-1E553F7A3F5B}"/>
              </a:ext>
            </a:extLst>
          </p:cNvPr>
          <p:cNvSpPr txBox="1"/>
          <p:nvPr/>
        </p:nvSpPr>
        <p:spPr>
          <a:xfrm>
            <a:off x="3603644" y="2135897"/>
            <a:ext cx="5045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SPRINTS</a:t>
            </a:r>
          </a:p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-10 SPRINTS A LO LARGO DEL DESARROLLO DE PROYECTO</a:t>
            </a:r>
          </a:p>
          <a:p>
            <a:pPr algn="ctr"/>
            <a:endParaRPr lang="es-MX" sz="20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-EVALUACIÓN CON UNA META DE 100%</a:t>
            </a:r>
          </a:p>
          <a:p>
            <a:pPr algn="ctr"/>
            <a:endParaRPr lang="es-MX" sz="20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-RESUMEN DE LA ACTIVIDAD REALIZADA</a:t>
            </a:r>
          </a:p>
        </p:txBody>
      </p:sp>
    </p:spTree>
    <p:extLst>
      <p:ext uri="{BB962C8B-B14F-4D97-AF65-F5344CB8AC3E}">
        <p14:creationId xmlns:p14="http://schemas.microsoft.com/office/powerpoint/2010/main" val="144695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265839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1143" y="4777861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476" y="4800125"/>
            <a:ext cx="409324" cy="40932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28" name="Gráfico 27" descr="Hucha con relleno sólido">
            <a:extLst>
              <a:ext uri="{FF2B5EF4-FFF2-40B4-BE49-F238E27FC236}">
                <a16:creationId xmlns:a16="http://schemas.microsoft.com/office/drawing/2014/main" id="{CE7C154C-60C2-425B-9AA2-D0CE22937A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7" name="Gráfico 26" descr="Investigación con relleno sólido">
            <a:extLst>
              <a:ext uri="{FF2B5EF4-FFF2-40B4-BE49-F238E27FC236}">
                <a16:creationId xmlns:a16="http://schemas.microsoft.com/office/drawing/2014/main" id="{576489F2-10D1-4AFB-A9DF-DDC9BBC260F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7104" y="4290771"/>
            <a:ext cx="484804" cy="484804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477E19AF-E581-4F33-86AB-693C7691B1CF}"/>
              </a:ext>
            </a:extLst>
          </p:cNvPr>
          <p:cNvSpPr/>
          <p:nvPr/>
        </p:nvSpPr>
        <p:spPr>
          <a:xfrm>
            <a:off x="3583683" y="1273168"/>
            <a:ext cx="53705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SUSTENTABILIDAD</a:t>
            </a:r>
          </a:p>
          <a:p>
            <a:pPr algn="ctr"/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B57E219-41DD-4D44-816B-87A1D25FA2F7}"/>
              </a:ext>
            </a:extLst>
          </p:cNvPr>
          <p:cNvSpPr txBox="1"/>
          <p:nvPr/>
        </p:nvSpPr>
        <p:spPr>
          <a:xfrm>
            <a:off x="3188152" y="2427428"/>
            <a:ext cx="39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C49E039-0527-409C-A205-73443EFC4159}"/>
              </a:ext>
            </a:extLst>
          </p:cNvPr>
          <p:cNvSpPr txBox="1"/>
          <p:nvPr/>
        </p:nvSpPr>
        <p:spPr>
          <a:xfrm>
            <a:off x="1137136" y="2284004"/>
            <a:ext cx="4744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RESPONSABILIDAD AMBIENTAL</a:t>
            </a:r>
          </a:p>
          <a:p>
            <a:pPr algn="ctr"/>
            <a:endParaRPr lang="es-MX" sz="20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Evaluación continua de los recursos naturales que consume la empresa.</a:t>
            </a:r>
          </a:p>
          <a:p>
            <a:pPr algn="ctr"/>
            <a:endParaRPr lang="es-MX" sz="20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0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CE46985-6A5F-442C-8502-0E77C6AD0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57" y="4238401"/>
            <a:ext cx="1581826" cy="15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5CE7D11-34BE-48F0-803F-6A06B1DB8BAB}"/>
              </a:ext>
            </a:extLst>
          </p:cNvPr>
          <p:cNvSpPr txBox="1"/>
          <p:nvPr/>
        </p:nvSpPr>
        <p:spPr>
          <a:xfrm>
            <a:off x="6403121" y="4543993"/>
            <a:ext cx="55507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RESPONSABILIDAD ECONÓMICA </a:t>
            </a:r>
          </a:p>
          <a:p>
            <a:pPr algn="ctr"/>
            <a:endParaRPr lang="es-MX" sz="20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Buscamos el bienestar y un crecimiento económico que </a:t>
            </a:r>
          </a:p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beneficie a toda la comunidad y que le ofrezca la oportunidad </a:t>
            </a:r>
          </a:p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de ser feliz.</a:t>
            </a:r>
          </a:p>
          <a:p>
            <a:pPr algn="ctr"/>
            <a:endParaRPr lang="es-MX" sz="20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6FB690-3F28-40C6-8BE1-DDFAC749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1" y="2284004"/>
            <a:ext cx="1683834" cy="168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3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19105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1143" y="5273974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603" y="5292073"/>
            <a:ext cx="426790" cy="426790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28" name="Gráfico 27" descr="Hucha con relleno sólido">
            <a:extLst>
              <a:ext uri="{FF2B5EF4-FFF2-40B4-BE49-F238E27FC236}">
                <a16:creationId xmlns:a16="http://schemas.microsoft.com/office/drawing/2014/main" id="{CE7C154C-60C2-425B-9AA2-D0CE22937A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7" name="Gráfico 26" descr="Investigación con relleno sólido">
            <a:extLst>
              <a:ext uri="{FF2B5EF4-FFF2-40B4-BE49-F238E27FC236}">
                <a16:creationId xmlns:a16="http://schemas.microsoft.com/office/drawing/2014/main" id="{576489F2-10D1-4AFB-A9DF-DDC9BBC260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57104" y="4290771"/>
            <a:ext cx="484804" cy="484804"/>
          </a:xfrm>
          <a:prstGeom prst="rect">
            <a:avLst/>
          </a:prstGeom>
        </p:spPr>
      </p:pic>
      <p:pic>
        <p:nvPicPr>
          <p:cNvPr id="30" name="Gráfico 29" descr="Gráfico de barras con tendencia alcista con relleno sólido">
            <a:extLst>
              <a:ext uri="{FF2B5EF4-FFF2-40B4-BE49-F238E27FC236}">
                <a16:creationId xmlns:a16="http://schemas.microsoft.com/office/drawing/2014/main" id="{8B52F54B-26DE-4F57-8E78-580BE9DEEE1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B16A6D6A-43D3-43AE-BE2E-00D3F7EA24D4}"/>
              </a:ext>
            </a:extLst>
          </p:cNvPr>
          <p:cNvSpPr/>
          <p:nvPr/>
        </p:nvSpPr>
        <p:spPr>
          <a:xfrm>
            <a:off x="3410702" y="1210220"/>
            <a:ext cx="53705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MATERIALES DE APOYO  </a:t>
            </a:r>
          </a:p>
          <a:p>
            <a:pPr algn="ctr"/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C1C47E-C78E-4F06-8BB6-992ACE75D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39" y="2123362"/>
            <a:ext cx="38195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DA9682-A9A7-4FC2-852D-77B4FA95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930" y="2095100"/>
            <a:ext cx="3357450" cy="12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F38E637-ECB7-417B-B99B-549688E6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89" y="3351466"/>
            <a:ext cx="3186112" cy="17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and symbol, meaning, history, PNG, brand">
            <a:extLst>
              <a:ext uri="{FF2B5EF4-FFF2-40B4-BE49-F238E27FC236}">
                <a16:creationId xmlns:a16="http://schemas.microsoft.com/office/drawing/2014/main" id="{7F7A6821-312F-4BDA-A3DB-30261BF2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98" y="4333090"/>
            <a:ext cx="2872482" cy="161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2F989A3-3B92-4628-B086-89F4C52F1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23" y="4366400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70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19105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597459" y="1109586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17" name="Gráfico 16" descr="Culturista con relleno sólido">
            <a:extLst>
              <a:ext uri="{FF2B5EF4-FFF2-40B4-BE49-F238E27FC236}">
                <a16:creationId xmlns:a16="http://schemas.microsoft.com/office/drawing/2014/main" id="{0BCE4A32-F897-4673-90F6-BFFEADBC9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68" y="1137687"/>
            <a:ext cx="438725" cy="438725"/>
          </a:xfrm>
          <a:prstGeom prst="rect">
            <a:avLst/>
          </a:prstGeom>
        </p:spPr>
      </p:pic>
      <p:pic>
        <p:nvPicPr>
          <p:cNvPr id="19" name="Gráfico 18" descr="Diana con relleno sólido">
            <a:extLst>
              <a:ext uri="{FF2B5EF4-FFF2-40B4-BE49-F238E27FC236}">
                <a16:creationId xmlns:a16="http://schemas.microsoft.com/office/drawing/2014/main" id="{EA594DE7-166B-4BC4-AEA4-CC31EE85BB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1" name="Gráfico 20" descr="Crecimiento empresarial con relleno sólido">
            <a:extLst>
              <a:ext uri="{FF2B5EF4-FFF2-40B4-BE49-F238E27FC236}">
                <a16:creationId xmlns:a16="http://schemas.microsoft.com/office/drawing/2014/main" id="{ED35122C-D6DD-4B20-8D5F-8E440D54F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5" name="Gráfico 24" descr="Reseña de cliente con relleno sólido">
            <a:extLst>
              <a:ext uri="{FF2B5EF4-FFF2-40B4-BE49-F238E27FC236}">
                <a16:creationId xmlns:a16="http://schemas.microsoft.com/office/drawing/2014/main" id="{AFE64BF3-5C90-40C4-86C3-FC3FF8C17B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1" name="Gráfico 30" descr="Signo de interrogación con relleno sólido">
            <a:extLst>
              <a:ext uri="{FF2B5EF4-FFF2-40B4-BE49-F238E27FC236}">
                <a16:creationId xmlns:a16="http://schemas.microsoft.com/office/drawing/2014/main" id="{3A37BD79-8F51-4492-83AC-7963564D66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5" name="Gráfico 34" descr="Cinta con relleno sólido">
            <a:extLst>
              <a:ext uri="{FF2B5EF4-FFF2-40B4-BE49-F238E27FC236}">
                <a16:creationId xmlns:a16="http://schemas.microsoft.com/office/drawing/2014/main" id="{80A3D990-A6E2-4ED5-880A-E2B79A2FB3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54E8461-9A04-462D-BAED-014A5AFF2795}"/>
              </a:ext>
            </a:extLst>
          </p:cNvPr>
          <p:cNvSpPr/>
          <p:nvPr/>
        </p:nvSpPr>
        <p:spPr>
          <a:xfrm>
            <a:off x="1615286" y="1924698"/>
            <a:ext cx="44807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¿</a:t>
            </a:r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QUIENES SOMOS?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F0E11C-E560-4764-A5B0-829256BCC255}"/>
              </a:ext>
            </a:extLst>
          </p:cNvPr>
          <p:cNvSpPr txBox="1"/>
          <p:nvPr/>
        </p:nvSpPr>
        <p:spPr>
          <a:xfrm>
            <a:off x="2173176" y="2537937"/>
            <a:ext cx="342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Somos una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empresa 100% Mexicana que tiene como visión mejorar, innovar y desarrollar un mejor futuro de la mano con la tecnología.</a:t>
            </a:r>
            <a:endParaRPr lang="es-MX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268899-AD2C-4CC2-AC5E-AF96B9A2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04" y="3790673"/>
            <a:ext cx="3907544" cy="16348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5927FA2-C4DA-4BE8-84F5-75ECE3CA23F9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3" b="33838"/>
          <a:stretch/>
        </p:blipFill>
        <p:spPr>
          <a:xfrm>
            <a:off x="7001049" y="1811858"/>
            <a:ext cx="4005595" cy="1649867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CC4CB810-3E7A-443C-A1AC-84E955F8B3EA}"/>
              </a:ext>
            </a:extLst>
          </p:cNvPr>
          <p:cNvSpPr/>
          <p:nvPr/>
        </p:nvSpPr>
        <p:spPr>
          <a:xfrm>
            <a:off x="6763490" y="3370594"/>
            <a:ext cx="44807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¿</a:t>
            </a:r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QUÉ ES RP COACHING?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3B7B99E-61CB-410C-94D6-451B339D63F3}"/>
              </a:ext>
            </a:extLst>
          </p:cNvPr>
          <p:cNvSpPr txBox="1"/>
          <p:nvPr/>
        </p:nvSpPr>
        <p:spPr>
          <a:xfrm>
            <a:off x="7417185" y="4007776"/>
            <a:ext cx="34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Es una aplicación móvil que ejecuta ejercicios de gimnasio tradicional en realidad aumentada.</a:t>
            </a:r>
          </a:p>
        </p:txBody>
      </p:sp>
    </p:spTree>
    <p:extLst>
      <p:ext uri="{BB962C8B-B14F-4D97-AF65-F5344CB8AC3E}">
        <p14:creationId xmlns:p14="http://schemas.microsoft.com/office/powerpoint/2010/main" val="5987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22626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1143" y="5663085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010" y="5725632"/>
            <a:ext cx="395825" cy="395825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28" name="Gráfico 27" descr="Hucha con relleno sólido">
            <a:extLst>
              <a:ext uri="{FF2B5EF4-FFF2-40B4-BE49-F238E27FC236}">
                <a16:creationId xmlns:a16="http://schemas.microsoft.com/office/drawing/2014/main" id="{CE7C154C-60C2-425B-9AA2-D0CE22937A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7" name="Gráfico 26" descr="Investigación con relleno sólido">
            <a:extLst>
              <a:ext uri="{FF2B5EF4-FFF2-40B4-BE49-F238E27FC236}">
                <a16:creationId xmlns:a16="http://schemas.microsoft.com/office/drawing/2014/main" id="{576489F2-10D1-4AFB-A9DF-DDC9BBC260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7104" y="4290771"/>
            <a:ext cx="484804" cy="484804"/>
          </a:xfrm>
          <a:prstGeom prst="rect">
            <a:avLst/>
          </a:prstGeom>
        </p:spPr>
      </p:pic>
      <p:pic>
        <p:nvPicPr>
          <p:cNvPr id="30" name="Gráfico 29" descr="Gráfico de barras con tendencia alcista con relleno sólido">
            <a:extLst>
              <a:ext uri="{FF2B5EF4-FFF2-40B4-BE49-F238E27FC236}">
                <a16:creationId xmlns:a16="http://schemas.microsoft.com/office/drawing/2014/main" id="{8B52F54B-26DE-4F57-8E78-580BE9DEEE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31" name="Gráfico 30" descr="Piezas de rompecabezas con relleno sólido">
            <a:extLst>
              <a:ext uri="{FF2B5EF4-FFF2-40B4-BE49-F238E27FC236}">
                <a16:creationId xmlns:a16="http://schemas.microsoft.com/office/drawing/2014/main" id="{9D2B59F0-1692-49E1-961E-A563952D9E3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D0014D10-03D6-403B-880D-45D63D325146}"/>
              </a:ext>
            </a:extLst>
          </p:cNvPr>
          <p:cNvSpPr/>
          <p:nvPr/>
        </p:nvSpPr>
        <p:spPr>
          <a:xfrm>
            <a:off x="3410701" y="1404015"/>
            <a:ext cx="53705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CONCLUSIONES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  <a:p>
            <a:pPr algn="ctr"/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5A0FCFA-3B56-41B3-9F42-7B3774A34513}"/>
              </a:ext>
            </a:extLst>
          </p:cNvPr>
          <p:cNvSpPr txBox="1"/>
          <p:nvPr/>
        </p:nvSpPr>
        <p:spPr>
          <a:xfrm>
            <a:off x="1975156" y="2372700"/>
            <a:ext cx="242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APRENDIZAJE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3DB3F8-F536-460B-A9A6-1B3C6647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69" y="1160670"/>
            <a:ext cx="1117456" cy="11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1C99AF9-DCF4-4107-ACDE-F21F6CC4C45D}"/>
              </a:ext>
            </a:extLst>
          </p:cNvPr>
          <p:cNvSpPr txBox="1"/>
          <p:nvPr/>
        </p:nvSpPr>
        <p:spPr>
          <a:xfrm>
            <a:off x="8248697" y="2355082"/>
            <a:ext cx="242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RESPONSABILIDAD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1E9CB8D-A1A0-4FF8-B89D-C1C6D2AF1321}"/>
              </a:ext>
            </a:extLst>
          </p:cNvPr>
          <p:cNvSpPr txBox="1"/>
          <p:nvPr/>
        </p:nvSpPr>
        <p:spPr>
          <a:xfrm>
            <a:off x="5148403" y="2337106"/>
            <a:ext cx="242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TRABAJO EN EQUIPO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B847261-46BA-4860-843F-96ACDC9D6251}"/>
              </a:ext>
            </a:extLst>
          </p:cNvPr>
          <p:cNvSpPr txBox="1"/>
          <p:nvPr/>
        </p:nvSpPr>
        <p:spPr>
          <a:xfrm>
            <a:off x="4915382" y="4248784"/>
            <a:ext cx="242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DESARROLLOS DESDE CERO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8F4B4A1-E2D6-4019-AEDB-DC5634D4CEA0}"/>
              </a:ext>
            </a:extLst>
          </p:cNvPr>
          <p:cNvSpPr txBox="1"/>
          <p:nvPr/>
        </p:nvSpPr>
        <p:spPr>
          <a:xfrm>
            <a:off x="1570717" y="4094896"/>
            <a:ext cx="2421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CONOCIMIENTOS EN FORMAS DE TRABAJO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9AAA3A-4E2B-4897-942B-E86046EE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222" y="2358669"/>
            <a:ext cx="1490803" cy="149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20CE591-8CF0-4975-82E5-999A9EB7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54" y="4940443"/>
            <a:ext cx="1182371" cy="118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AFBEF031-1551-41D3-BDF4-12A8CB218619}"/>
              </a:ext>
            </a:extLst>
          </p:cNvPr>
          <p:cNvSpPr txBox="1"/>
          <p:nvPr/>
        </p:nvSpPr>
        <p:spPr>
          <a:xfrm>
            <a:off x="7792883" y="4077059"/>
            <a:ext cx="2421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TRABAJAR CON DISTINTOS PUNTOS DE VISTA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EFB64D6-372B-47B9-AB30-897B23AB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02" y="2857229"/>
            <a:ext cx="1114189" cy="111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reatividad icono gratis">
            <a:extLst>
              <a:ext uri="{FF2B5EF4-FFF2-40B4-BE49-F238E27FC236}">
                <a16:creationId xmlns:a16="http://schemas.microsoft.com/office/drawing/2014/main" id="{B525F0A7-087C-479C-95A5-5B797D1B2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88" y="4907910"/>
            <a:ext cx="1490803" cy="149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9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19105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720725" y="5928796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052" y="5965225"/>
            <a:ext cx="411446" cy="411446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28" name="Gráfico 27" descr="Hucha con relleno sólido">
            <a:extLst>
              <a:ext uri="{FF2B5EF4-FFF2-40B4-BE49-F238E27FC236}">
                <a16:creationId xmlns:a16="http://schemas.microsoft.com/office/drawing/2014/main" id="{CE7C154C-60C2-425B-9AA2-D0CE22937A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7" name="Gráfico 26" descr="Investigación con relleno sólido">
            <a:extLst>
              <a:ext uri="{FF2B5EF4-FFF2-40B4-BE49-F238E27FC236}">
                <a16:creationId xmlns:a16="http://schemas.microsoft.com/office/drawing/2014/main" id="{576489F2-10D1-4AFB-A9DF-DDC9BBC260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7104" y="4290771"/>
            <a:ext cx="484804" cy="484804"/>
          </a:xfrm>
          <a:prstGeom prst="rect">
            <a:avLst/>
          </a:prstGeom>
        </p:spPr>
      </p:pic>
      <p:pic>
        <p:nvPicPr>
          <p:cNvPr id="30" name="Gráfico 29" descr="Gráfico de barras con tendencia alcista con relleno sólido">
            <a:extLst>
              <a:ext uri="{FF2B5EF4-FFF2-40B4-BE49-F238E27FC236}">
                <a16:creationId xmlns:a16="http://schemas.microsoft.com/office/drawing/2014/main" id="{8B52F54B-26DE-4F57-8E78-580BE9DEEE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31" name="Gráfico 30" descr="Piezas de rompecabezas con relleno sólido">
            <a:extLst>
              <a:ext uri="{FF2B5EF4-FFF2-40B4-BE49-F238E27FC236}">
                <a16:creationId xmlns:a16="http://schemas.microsoft.com/office/drawing/2014/main" id="{9D2B59F0-1692-49E1-961E-A563952D9E3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29" name="Gráfico 28" descr="Lista de comprobación con relleno sólido">
            <a:extLst>
              <a:ext uri="{FF2B5EF4-FFF2-40B4-BE49-F238E27FC236}">
                <a16:creationId xmlns:a16="http://schemas.microsoft.com/office/drawing/2014/main" id="{57BEEF8C-3F2A-4149-A533-1F5359704BE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570C4366-EACB-4882-BE98-2BC5DC6928AA}"/>
              </a:ext>
            </a:extLst>
          </p:cNvPr>
          <p:cNvSpPr/>
          <p:nvPr/>
        </p:nvSpPr>
        <p:spPr>
          <a:xfrm>
            <a:off x="3410702" y="1213474"/>
            <a:ext cx="53705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REFERENCIAS</a:t>
            </a:r>
          </a:p>
          <a:p>
            <a:pPr algn="ctr"/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1C33F53-5845-45D2-B657-F01984AA115B}"/>
              </a:ext>
            </a:extLst>
          </p:cNvPr>
          <p:cNvSpPr txBox="1"/>
          <p:nvPr/>
        </p:nvSpPr>
        <p:spPr>
          <a:xfrm>
            <a:off x="1445718" y="1737581"/>
            <a:ext cx="10006995" cy="48013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27"/>
              </a:rPr>
              <a:t>https://www.youtube.com/watch?v=2o1QNTLGGFM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28"/>
              </a:rPr>
              <a:t>https://www.youtube.com/watch?v=D8BXYfQ-5EI&amp;t=196s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29"/>
              </a:rPr>
              <a:t>https://www.youtube.com/watch?v=O23-mcVhOeY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0"/>
              </a:rPr>
              <a:t>https://www.youtube.com/watch?v=uuppArOv_XM&amp;t=39s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1"/>
              </a:rPr>
              <a:t>https://www.youtube.com/watch?v=4vP7j9w8ms&amp;t=177s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2"/>
              </a:rPr>
              <a:t>https://www.youtube.com/watch?v=jvCpBqDYgYw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3"/>
              </a:rPr>
              <a:t>https://www.youtube.com/watch?v=X7ijTK2zS9Q&amp;t=522s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4"/>
              </a:rPr>
              <a:t>https://developer.vuforia.com/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5"/>
              </a:rPr>
              <a:t>https://unity.com/es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6"/>
              </a:rPr>
              <a:t>https://www.mixamo.com/#/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7"/>
              </a:rPr>
              <a:t>https://github.com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8"/>
              </a:rPr>
              <a:t>https://www.unrealengine.com/en-US/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39"/>
              </a:rPr>
              <a:t>https://www.tokioschool.com/noticias/requisitos-unreal-engine-motor-grafico-impresionante/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0"/>
              </a:rPr>
              <a:t>https://www.emprendedores.es/gestion/requisitos-legales-app-lanzar-aplicacion/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1"/>
              </a:rPr>
              <a:t>https://www.muycomputer.com/2021/06/07/codigos-qr/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2"/>
              </a:rPr>
              <a:t>https://www.helloprint.es/blog/que-transmiten-los-colores/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3"/>
              </a:rPr>
              <a:t>https://www.canva.com/es_mx/aprende/psicologia-del-color/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4"/>
              </a:rPr>
              <a:t>https://www.isdi.education/mx/blog/balsamiq-la-herramienta-para-hacer-prototipos-de-proyectos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5"/>
              </a:rPr>
              <a:t>https://www.beservices.es/que-un-servidor-virtual-caracteristicas-n-5392-es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6"/>
              </a:rPr>
              <a:t>https://es.slideshare.net/javierguadalupel/calidad-del-software-43963906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7"/>
              </a:rPr>
              <a:t>https://www.xatakandroid.com/realidad-aumentada/arcore-que-sirve-moviles-compatibles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8"/>
              </a:rPr>
              <a:t>https://www.apachefriends.org/es/index.html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hlinkClick r:id="rId49"/>
              </a:rPr>
              <a:t>https://scholar.google.com.mx/scholar?q=sustentabilidad+en+las+empresas&amp;hl=es&amp;as_sdt=0&amp;as_vis=1&amp;oi=scholart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19105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16143" y="1489964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19" name="Gráfico 18" descr="Diana con relleno sólido">
            <a:extLst>
              <a:ext uri="{FF2B5EF4-FFF2-40B4-BE49-F238E27FC236}">
                <a16:creationId xmlns:a16="http://schemas.microsoft.com/office/drawing/2014/main" id="{EA594DE7-166B-4BC4-AEA4-CC31EE85B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1" name="Gráfico 20" descr="Crecimiento empresarial con relleno sólido">
            <a:extLst>
              <a:ext uri="{FF2B5EF4-FFF2-40B4-BE49-F238E27FC236}">
                <a16:creationId xmlns:a16="http://schemas.microsoft.com/office/drawing/2014/main" id="{ED35122C-D6DD-4B20-8D5F-8E440D54F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5" name="Gráfico 24" descr="Reseña de cliente con relleno sólido">
            <a:extLst>
              <a:ext uri="{FF2B5EF4-FFF2-40B4-BE49-F238E27FC236}">
                <a16:creationId xmlns:a16="http://schemas.microsoft.com/office/drawing/2014/main" id="{AFE64BF3-5C90-40C4-86C3-FC3FF8C17B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1" name="Gráfico 30" descr="Signo de interrogación con relleno sólido">
            <a:extLst>
              <a:ext uri="{FF2B5EF4-FFF2-40B4-BE49-F238E27FC236}">
                <a16:creationId xmlns:a16="http://schemas.microsoft.com/office/drawing/2014/main" id="{3A37BD79-8F51-4492-83AC-7963564D66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2974" y="1528710"/>
            <a:ext cx="426503" cy="426503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5" name="Gráfico 34" descr="Cinta con relleno sólido">
            <a:extLst>
              <a:ext uri="{FF2B5EF4-FFF2-40B4-BE49-F238E27FC236}">
                <a16:creationId xmlns:a16="http://schemas.microsoft.com/office/drawing/2014/main" id="{80A3D990-A6E2-4ED5-880A-E2B79A2FB3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1BCDFCA-CBEB-473B-8080-5470D7ADB7BB}"/>
              </a:ext>
            </a:extLst>
          </p:cNvPr>
          <p:cNvSpPr/>
          <p:nvPr/>
        </p:nvSpPr>
        <p:spPr>
          <a:xfrm>
            <a:off x="1489384" y="1433185"/>
            <a:ext cx="29633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Antecedentes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3380BDB-5C6A-4F04-B527-A8282CEAF109}"/>
              </a:ext>
            </a:extLst>
          </p:cNvPr>
          <p:cNvSpPr/>
          <p:nvPr/>
        </p:nvSpPr>
        <p:spPr>
          <a:xfrm>
            <a:off x="4731190" y="1449573"/>
            <a:ext cx="29633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Problemática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1199FCC-80B6-41DF-870D-D7BF436698DB}"/>
              </a:ext>
            </a:extLst>
          </p:cNvPr>
          <p:cNvSpPr/>
          <p:nvPr/>
        </p:nvSpPr>
        <p:spPr>
          <a:xfrm>
            <a:off x="7843255" y="1438394"/>
            <a:ext cx="29633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J</a:t>
            </a:r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ustificación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ACA92EA-5778-4F96-9C7D-E06D97BF8F75}"/>
              </a:ext>
            </a:extLst>
          </p:cNvPr>
          <p:cNvSpPr txBox="1"/>
          <p:nvPr/>
        </p:nvSpPr>
        <p:spPr>
          <a:xfrm>
            <a:off x="8065977" y="3090206"/>
            <a:ext cx="2517903" cy="276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3F4BF2-13F4-49FF-815D-9FD80A665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12" y="4304981"/>
            <a:ext cx="1643270" cy="16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D05B903-07B3-49EF-8EC8-0713B007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28" y="4458904"/>
            <a:ext cx="1563848" cy="15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ADCB0D22-953F-4398-A081-6B74D01C43E2}"/>
              </a:ext>
            </a:extLst>
          </p:cNvPr>
          <p:cNvSpPr txBox="1"/>
          <p:nvPr/>
        </p:nvSpPr>
        <p:spPr>
          <a:xfrm>
            <a:off x="1289477" y="2800005"/>
            <a:ext cx="9744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Tomar conciencia sobre la importancia del cuidado de la salud, mental como física. Derivado de la cuarentena provocada por la pandemia del COVID-19, es un efecto común.</a:t>
            </a:r>
          </a:p>
          <a:p>
            <a:pPr algn="just"/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Los gimnasio tradicional son lugares de alta concurrencia donde se tiene contacto directo a la hora de practicar algún ejercicio o rutina.</a:t>
            </a:r>
          </a:p>
        </p:txBody>
      </p:sp>
    </p:spTree>
    <p:extLst>
      <p:ext uri="{BB962C8B-B14F-4D97-AF65-F5344CB8AC3E}">
        <p14:creationId xmlns:p14="http://schemas.microsoft.com/office/powerpoint/2010/main" val="13084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23716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16078" y="2002908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19" name="Gráfico 18" descr="Diana con relleno sólido">
            <a:extLst>
              <a:ext uri="{FF2B5EF4-FFF2-40B4-BE49-F238E27FC236}">
                <a16:creationId xmlns:a16="http://schemas.microsoft.com/office/drawing/2014/main" id="{EA594DE7-166B-4BC4-AEA4-CC31EE85B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489" y="2028505"/>
            <a:ext cx="428121" cy="428121"/>
          </a:xfrm>
          <a:prstGeom prst="rect">
            <a:avLst/>
          </a:prstGeom>
        </p:spPr>
      </p:pic>
      <p:pic>
        <p:nvPicPr>
          <p:cNvPr id="21" name="Gráfico 20" descr="Crecimiento empresarial con relleno sólido">
            <a:extLst>
              <a:ext uri="{FF2B5EF4-FFF2-40B4-BE49-F238E27FC236}">
                <a16:creationId xmlns:a16="http://schemas.microsoft.com/office/drawing/2014/main" id="{ED35122C-D6DD-4B20-8D5F-8E440D54F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5" name="Gráfico 24" descr="Reseña de cliente con relleno sólido">
            <a:extLst>
              <a:ext uri="{FF2B5EF4-FFF2-40B4-BE49-F238E27FC236}">
                <a16:creationId xmlns:a16="http://schemas.microsoft.com/office/drawing/2014/main" id="{AFE64BF3-5C90-40C4-86C3-FC3FF8C17B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5" name="Gráfico 34" descr="Cinta con relleno sólido">
            <a:extLst>
              <a:ext uri="{FF2B5EF4-FFF2-40B4-BE49-F238E27FC236}">
                <a16:creationId xmlns:a16="http://schemas.microsoft.com/office/drawing/2014/main" id="{80A3D990-A6E2-4ED5-880A-E2B79A2FB3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D79877F-3458-4B11-860D-C65C833132F4}"/>
              </a:ext>
            </a:extLst>
          </p:cNvPr>
          <p:cNvSpPr/>
          <p:nvPr/>
        </p:nvSpPr>
        <p:spPr>
          <a:xfrm>
            <a:off x="4787307" y="1310416"/>
            <a:ext cx="29633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OBJETIVOS</a:t>
            </a:r>
          </a:p>
          <a:p>
            <a:pPr algn="ctr"/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D40A4A-6319-4197-B9AD-0CF88F83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54" y="4919489"/>
            <a:ext cx="1364974" cy="13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A720375-5ABC-4EB1-B774-36C750E95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16" y="1509681"/>
            <a:ext cx="1364974" cy="13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0E6DD65C-4867-4425-8071-6700749C494B}"/>
              </a:ext>
            </a:extLst>
          </p:cNvPr>
          <p:cNvSpPr txBox="1"/>
          <p:nvPr/>
        </p:nvSpPr>
        <p:spPr>
          <a:xfrm>
            <a:off x="2958157" y="2456255"/>
            <a:ext cx="700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IMPLEMENTACIÓN DE UN GIMNASIO DIGITAL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07FFB08-28E9-463F-928F-BAB91C17B58E}"/>
              </a:ext>
            </a:extLst>
          </p:cNvPr>
          <p:cNvSpPr txBox="1"/>
          <p:nvPr/>
        </p:nvSpPr>
        <p:spPr>
          <a:xfrm>
            <a:off x="2958157" y="3182337"/>
            <a:ext cx="700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DAR A CONOCER TECNOLOGÍA NUEVA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2178AF-4C60-4E44-B3FD-B4569AD29F08}"/>
              </a:ext>
            </a:extLst>
          </p:cNvPr>
          <p:cNvSpPr txBox="1"/>
          <p:nvPr/>
        </p:nvSpPr>
        <p:spPr>
          <a:xfrm>
            <a:off x="2958157" y="4050913"/>
            <a:ext cx="700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MEJORAS EN LAS TÉCNICAS DE LOS USUARIOS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A9AE1F4-74D6-4D10-BB5A-3108F6195464}"/>
              </a:ext>
            </a:extLst>
          </p:cNvPr>
          <p:cNvSpPr txBox="1"/>
          <p:nvPr/>
        </p:nvSpPr>
        <p:spPr>
          <a:xfrm>
            <a:off x="3052001" y="4919489"/>
            <a:ext cx="700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EVITAR CONTACTO DIRECTO EN LAS INSTALACIONES ENTRE LOS USUARIOS</a:t>
            </a:r>
          </a:p>
        </p:txBody>
      </p:sp>
    </p:spTree>
    <p:extLst>
      <p:ext uri="{BB962C8B-B14F-4D97-AF65-F5344CB8AC3E}">
        <p14:creationId xmlns:p14="http://schemas.microsoft.com/office/powerpoint/2010/main" val="178454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23716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16078" y="2393518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19" name="Gráfico 18" descr="Diana con relleno sólido">
            <a:extLst>
              <a:ext uri="{FF2B5EF4-FFF2-40B4-BE49-F238E27FC236}">
                <a16:creationId xmlns:a16="http://schemas.microsoft.com/office/drawing/2014/main" id="{EA594DE7-166B-4BC4-AEA4-CC31EE85B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776" y="2005304"/>
            <a:ext cx="428121" cy="428121"/>
          </a:xfrm>
          <a:prstGeom prst="rect">
            <a:avLst/>
          </a:prstGeom>
        </p:spPr>
      </p:pic>
      <p:pic>
        <p:nvPicPr>
          <p:cNvPr id="21" name="Gráfico 20" descr="Crecimiento empresarial con relleno sólido">
            <a:extLst>
              <a:ext uri="{FF2B5EF4-FFF2-40B4-BE49-F238E27FC236}">
                <a16:creationId xmlns:a16="http://schemas.microsoft.com/office/drawing/2014/main" id="{ED35122C-D6DD-4B20-8D5F-8E440D54F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488" y="2424629"/>
            <a:ext cx="428121" cy="428121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5" name="Gráfico 24" descr="Reseña de cliente con relleno sólido">
            <a:extLst>
              <a:ext uri="{FF2B5EF4-FFF2-40B4-BE49-F238E27FC236}">
                <a16:creationId xmlns:a16="http://schemas.microsoft.com/office/drawing/2014/main" id="{AFE64BF3-5C90-40C4-86C3-FC3FF8C17B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5" name="Gráfico 34" descr="Cinta con relleno sólido">
            <a:extLst>
              <a:ext uri="{FF2B5EF4-FFF2-40B4-BE49-F238E27FC236}">
                <a16:creationId xmlns:a16="http://schemas.microsoft.com/office/drawing/2014/main" id="{80A3D990-A6E2-4ED5-880A-E2B79A2FB3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D79877F-3458-4B11-860D-C65C833132F4}"/>
              </a:ext>
            </a:extLst>
          </p:cNvPr>
          <p:cNvSpPr/>
          <p:nvPr/>
        </p:nvSpPr>
        <p:spPr>
          <a:xfrm>
            <a:off x="4134636" y="1255822"/>
            <a:ext cx="48360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ESTANDAR DE DESARROLLO DE SOFTWARE</a:t>
            </a:r>
          </a:p>
          <a:p>
            <a:pPr algn="ctr"/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503FD7F-AADC-4E9C-A131-02ED3841815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61041" y="2305187"/>
            <a:ext cx="878327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8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05853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94801" y="2840726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5" name="Gráfico 24" descr="Reseña de cliente con relleno sólido">
            <a:extLst>
              <a:ext uri="{FF2B5EF4-FFF2-40B4-BE49-F238E27FC236}">
                <a16:creationId xmlns:a16="http://schemas.microsoft.com/office/drawing/2014/main" id="{AFE64BF3-5C90-40C4-86C3-FC3FF8C17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976" y="2866389"/>
            <a:ext cx="400051" cy="400051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5" name="Gráfico 34" descr="Cinta con relleno sólido">
            <a:extLst>
              <a:ext uri="{FF2B5EF4-FFF2-40B4-BE49-F238E27FC236}">
                <a16:creationId xmlns:a16="http://schemas.microsoft.com/office/drawing/2014/main" id="{80A3D990-A6E2-4ED5-880A-E2B79A2FB3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E4053A88-DE50-4D0B-8474-44CADC97AD4F}"/>
              </a:ext>
            </a:extLst>
          </p:cNvPr>
          <p:cNvSpPr/>
          <p:nvPr/>
        </p:nvSpPr>
        <p:spPr>
          <a:xfrm>
            <a:off x="3583683" y="1317040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METODOLOGÍA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C8EA41-E9F8-4E7A-9999-A4E3C57BD9B6}"/>
              </a:ext>
            </a:extLst>
          </p:cNvPr>
          <p:cNvSpPr txBox="1"/>
          <p:nvPr/>
        </p:nvSpPr>
        <p:spPr>
          <a:xfrm>
            <a:off x="1969329" y="2755124"/>
            <a:ext cx="39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SCRUM MASTER: JESÚS ADRIÁN LÓPEZ LUEVANOS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0E0392-DD3B-431A-B17E-2FF73D876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81" y="2022471"/>
            <a:ext cx="940904" cy="9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24841B1C-233F-4C9C-B8BD-3209A58A101D}"/>
              </a:ext>
            </a:extLst>
          </p:cNvPr>
          <p:cNvSpPr txBox="1"/>
          <p:nvPr/>
        </p:nvSpPr>
        <p:spPr>
          <a:xfrm>
            <a:off x="5808533" y="1908586"/>
            <a:ext cx="342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SCRUM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E457DF7-FFDA-4150-B6EE-56E8C490C0B6}"/>
              </a:ext>
            </a:extLst>
          </p:cNvPr>
          <p:cNvSpPr txBox="1"/>
          <p:nvPr/>
        </p:nvSpPr>
        <p:spPr>
          <a:xfrm>
            <a:off x="2001514" y="4097080"/>
            <a:ext cx="458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10 SPRINTS CON DURACIÓN DE UNA SEMANA CADA UNO.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24C35B-776C-4460-8BDF-773BE7222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00" y="3968313"/>
            <a:ext cx="666191" cy="6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7D90C964-ED2F-45CF-BFB9-48828041F79B}"/>
              </a:ext>
            </a:extLst>
          </p:cNvPr>
          <p:cNvSpPr txBox="1"/>
          <p:nvPr/>
        </p:nvSpPr>
        <p:spPr>
          <a:xfrm>
            <a:off x="7297431" y="3149749"/>
            <a:ext cx="458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REUNIONES DE 10 MINUTOS DOS VECES POR SEMANA, ADICIONAL A LA REVISION DE CADA SPRINT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1387112-FC55-4B2F-B1AD-D88A1AD1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80" y="3150570"/>
            <a:ext cx="666192" cy="6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C2E8E72-F140-46F3-88D3-2C32C948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99" y="5473299"/>
            <a:ext cx="666191" cy="6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D8A9B685-833C-49CA-A8FB-9D26E862B850}"/>
              </a:ext>
            </a:extLst>
          </p:cNvPr>
          <p:cNvSpPr txBox="1"/>
          <p:nvPr/>
        </p:nvSpPr>
        <p:spPr>
          <a:xfrm>
            <a:off x="2033700" y="5624317"/>
            <a:ext cx="458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PRODUCT BACKLOG DEL PROYECTO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807CCEC-EF5A-4486-B5DE-1E8A4C7B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80" y="5021870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06D9315B-FAA0-45F0-87CB-8E0FBD4A1021}"/>
              </a:ext>
            </a:extLst>
          </p:cNvPr>
          <p:cNvSpPr txBox="1"/>
          <p:nvPr/>
        </p:nvSpPr>
        <p:spPr>
          <a:xfrm>
            <a:off x="7404424" y="5203916"/>
            <a:ext cx="458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TESTING DEL TRABAJO REALIZADO</a:t>
            </a:r>
          </a:p>
        </p:txBody>
      </p:sp>
    </p:spTree>
    <p:extLst>
      <p:ext uri="{BB962C8B-B14F-4D97-AF65-F5344CB8AC3E}">
        <p14:creationId xmlns:p14="http://schemas.microsoft.com/office/powerpoint/2010/main" val="291425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19105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720725" y="3323380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863" y="3816605"/>
            <a:ext cx="484804" cy="484804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5" name="Gráfico 34" descr="Cinta con relleno sólido">
            <a:extLst>
              <a:ext uri="{FF2B5EF4-FFF2-40B4-BE49-F238E27FC236}">
                <a16:creationId xmlns:a16="http://schemas.microsoft.com/office/drawing/2014/main" id="{80A3D990-A6E2-4ED5-880A-E2B79A2FB3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7239" y="3377288"/>
            <a:ext cx="398131" cy="398131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9AE25770-D417-40E9-84AB-8D7F9157A3BD}"/>
              </a:ext>
            </a:extLst>
          </p:cNvPr>
          <p:cNvSpPr/>
          <p:nvPr/>
        </p:nvSpPr>
        <p:spPr>
          <a:xfrm>
            <a:off x="3186972" y="1192147"/>
            <a:ext cx="654372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CASOS DE ÉXITO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113179F-22DC-40ED-9C9C-000D1187CB7F}"/>
              </a:ext>
            </a:extLst>
          </p:cNvPr>
          <p:cNvSpPr/>
          <p:nvPr/>
        </p:nvSpPr>
        <p:spPr>
          <a:xfrm>
            <a:off x="2369121" y="2176959"/>
            <a:ext cx="21833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GYM WP- Rutinas para gimnasio</a:t>
            </a:r>
          </a:p>
          <a:p>
            <a:pPr algn="ctr"/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1028" name="Picture 4" descr="Ver las imágenes de origen">
            <a:extLst>
              <a:ext uri="{FF2B5EF4-FFF2-40B4-BE49-F238E27FC236}">
                <a16:creationId xmlns:a16="http://schemas.microsoft.com/office/drawing/2014/main" id="{3F378AB0-8CE5-42C8-A380-330DCE3F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48" y="3144784"/>
            <a:ext cx="1824487" cy="324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r las imágenes de origen">
            <a:extLst>
              <a:ext uri="{FF2B5EF4-FFF2-40B4-BE49-F238E27FC236}">
                <a16:creationId xmlns:a16="http://schemas.microsoft.com/office/drawing/2014/main" id="{119E6593-5FAF-4AF2-85F7-8EF213FD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58" y="3100412"/>
            <a:ext cx="1819263" cy="32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60BC291C-96A3-4BAF-A608-8DF9FFD11456}"/>
              </a:ext>
            </a:extLst>
          </p:cNvPr>
          <p:cNvSpPr/>
          <p:nvPr/>
        </p:nvSpPr>
        <p:spPr>
          <a:xfrm>
            <a:off x="5480139" y="2185026"/>
            <a:ext cx="21833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Freeletics: HIIT Fitness Coach</a:t>
            </a:r>
          </a:p>
          <a:p>
            <a:pPr algn="ctr"/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1034" name="Picture 10" descr="Ver las imágenes de origen">
            <a:extLst>
              <a:ext uri="{FF2B5EF4-FFF2-40B4-BE49-F238E27FC236}">
                <a16:creationId xmlns:a16="http://schemas.microsoft.com/office/drawing/2014/main" id="{43A1DFF4-8DE3-447D-9A99-5AB5323E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16" y="3100410"/>
            <a:ext cx="1592203" cy="32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3E9FC021-1143-4AA9-9C07-BF1487CB7DAE}"/>
              </a:ext>
            </a:extLst>
          </p:cNvPr>
          <p:cNvSpPr/>
          <p:nvPr/>
        </p:nvSpPr>
        <p:spPr>
          <a:xfrm>
            <a:off x="8260546" y="2228671"/>
            <a:ext cx="21833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Home workout</a:t>
            </a:r>
          </a:p>
          <a:p>
            <a:pPr algn="ctr"/>
            <a:endParaRPr lang="es-ES" sz="2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  <a:p>
            <a:pPr algn="ctr"/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9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19105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3788521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003" y="3828400"/>
            <a:ext cx="405043" cy="405043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2" y="1061068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PRESUPUES</a:t>
            </a:r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TO DEL PROYECTO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4508DC-B1AB-4074-A60D-0F78BF6E4AA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36" y="3582320"/>
            <a:ext cx="4982294" cy="260833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F5232F5-728F-4AAE-A198-1E163F195D6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93" y="1926088"/>
            <a:ext cx="5096940" cy="26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7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407CD3-FF65-4F29-B3D1-E6F8ABA64BB9}"/>
              </a:ext>
            </a:extLst>
          </p:cNvPr>
          <p:cNvSpPr/>
          <p:nvPr/>
        </p:nvSpPr>
        <p:spPr>
          <a:xfrm>
            <a:off x="306573" y="319105"/>
            <a:ext cx="11639550" cy="6334125"/>
          </a:xfrm>
          <a:prstGeom prst="roundRect">
            <a:avLst>
              <a:gd name="adj" fmla="val 35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AD137A19-1C0C-4084-89EF-B94E9F2F9569}"/>
              </a:ext>
            </a:extLst>
          </p:cNvPr>
          <p:cNvSpPr/>
          <p:nvPr/>
        </p:nvSpPr>
        <p:spPr>
          <a:xfrm rot="16200000" flipH="1" flipV="1">
            <a:off x="660060" y="3788521"/>
            <a:ext cx="986452" cy="484803"/>
          </a:xfrm>
          <a:custGeom>
            <a:avLst/>
            <a:gdLst>
              <a:gd name="connsiteX0" fmla="*/ 838898 w 838898"/>
              <a:gd name="connsiteY0" fmla="*/ 620242 h 620242"/>
              <a:gd name="connsiteX1" fmla="*/ 419449 w 838898"/>
              <a:gd name="connsiteY1" fmla="*/ 620242 h 620242"/>
              <a:gd name="connsiteX2" fmla="*/ 0 w 838898"/>
              <a:gd name="connsiteY2" fmla="*/ 620242 h 620242"/>
              <a:gd name="connsiteX3" fmla="*/ 419449 w 838898"/>
              <a:gd name="connsiteY3" fmla="*/ 0 h 620242"/>
              <a:gd name="connsiteX4" fmla="*/ 838898 w 838898"/>
              <a:gd name="connsiteY4" fmla="*/ 620242 h 6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898" h="620242">
                <a:moveTo>
                  <a:pt x="838898" y="620242"/>
                </a:moveTo>
                <a:lnTo>
                  <a:pt x="419449" y="620242"/>
                </a:lnTo>
                <a:lnTo>
                  <a:pt x="0" y="620242"/>
                </a:lnTo>
                <a:cubicBezTo>
                  <a:pt x="311612" y="367919"/>
                  <a:pt x="190964" y="58639"/>
                  <a:pt x="419449" y="0"/>
                </a:cubicBezTo>
                <a:cubicBezTo>
                  <a:pt x="647934" y="58639"/>
                  <a:pt x="527286" y="367919"/>
                  <a:pt x="838898" y="62024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1615C01-E256-47C9-93A2-34A678677425}"/>
              </a:ext>
            </a:extLst>
          </p:cNvPr>
          <p:cNvSpPr/>
          <p:nvPr/>
        </p:nvSpPr>
        <p:spPr>
          <a:xfrm>
            <a:off x="591837" y="265965"/>
            <a:ext cx="11354286" cy="754856"/>
          </a:xfrm>
          <a:custGeom>
            <a:avLst/>
            <a:gdLst>
              <a:gd name="connsiteX0" fmla="*/ 233367 w 11239500"/>
              <a:gd name="connsiteY0" fmla="*/ 0 h 754856"/>
              <a:gd name="connsiteX1" fmla="*/ 10996608 w 11239500"/>
              <a:gd name="connsiteY1" fmla="*/ 0 h 754856"/>
              <a:gd name="connsiteX2" fmla="*/ 11229975 w 11239500"/>
              <a:gd name="connsiteY2" fmla="*/ 233367 h 754856"/>
              <a:gd name="connsiteX3" fmla="*/ 11229975 w 11239500"/>
              <a:gd name="connsiteY3" fmla="*/ 254795 h 754856"/>
              <a:gd name="connsiteX4" fmla="*/ 11239500 w 11239500"/>
              <a:gd name="connsiteY4" fmla="*/ 254795 h 754856"/>
              <a:gd name="connsiteX5" fmla="*/ 11239500 w 11239500"/>
              <a:gd name="connsiteY5" fmla="*/ 754856 h 754856"/>
              <a:gd name="connsiteX6" fmla="*/ 9525 w 11239500"/>
              <a:gd name="connsiteY6" fmla="*/ 754856 h 754856"/>
              <a:gd name="connsiteX7" fmla="*/ 9525 w 11239500"/>
              <a:gd name="connsiteY7" fmla="*/ 471037 h 754856"/>
              <a:gd name="connsiteX8" fmla="*/ 0 w 11239500"/>
              <a:gd name="connsiteY8" fmla="*/ 423858 h 754856"/>
              <a:gd name="connsiteX9" fmla="*/ 0 w 11239500"/>
              <a:gd name="connsiteY9" fmla="*/ 233367 h 754856"/>
              <a:gd name="connsiteX10" fmla="*/ 233367 w 11239500"/>
              <a:gd name="connsiteY10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39500" h="754856">
                <a:moveTo>
                  <a:pt x="233367" y="0"/>
                </a:moveTo>
                <a:lnTo>
                  <a:pt x="10996608" y="0"/>
                </a:lnTo>
                <a:cubicBezTo>
                  <a:pt x="11125493" y="0"/>
                  <a:pt x="11229975" y="104482"/>
                  <a:pt x="11229975" y="233367"/>
                </a:cubicBezTo>
                <a:lnTo>
                  <a:pt x="11229975" y="254795"/>
                </a:lnTo>
                <a:lnTo>
                  <a:pt x="11239500" y="254795"/>
                </a:lnTo>
                <a:lnTo>
                  <a:pt x="11239500" y="754856"/>
                </a:lnTo>
                <a:lnTo>
                  <a:pt x="9525" y="754856"/>
                </a:lnTo>
                <a:lnTo>
                  <a:pt x="9525" y="471037"/>
                </a:lnTo>
                <a:lnTo>
                  <a:pt x="0" y="423858"/>
                </a:lnTo>
                <a:lnTo>
                  <a:pt x="0" y="233367"/>
                </a:lnTo>
                <a:cubicBezTo>
                  <a:pt x="0" y="104482"/>
                  <a:pt x="104482" y="0"/>
                  <a:pt x="23336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79C370-460E-488D-B485-85BBA6046D99}"/>
              </a:ext>
            </a:extLst>
          </p:cNvPr>
          <p:cNvSpPr/>
          <p:nvPr/>
        </p:nvSpPr>
        <p:spPr>
          <a:xfrm>
            <a:off x="238125" y="266698"/>
            <a:ext cx="733425" cy="6390054"/>
          </a:xfrm>
          <a:custGeom>
            <a:avLst/>
            <a:gdLst>
              <a:gd name="connsiteX0" fmla="*/ 276225 w 885825"/>
              <a:gd name="connsiteY0" fmla="*/ 0 h 6334127"/>
              <a:gd name="connsiteX1" fmla="*/ 885825 w 885825"/>
              <a:gd name="connsiteY1" fmla="*/ 0 h 6334127"/>
              <a:gd name="connsiteX2" fmla="*/ 885825 w 885825"/>
              <a:gd name="connsiteY2" fmla="*/ 223841 h 6334127"/>
              <a:gd name="connsiteX3" fmla="*/ 885825 w 885825"/>
              <a:gd name="connsiteY3" fmla="*/ 6110288 h 6334127"/>
              <a:gd name="connsiteX4" fmla="*/ 885825 w 885825"/>
              <a:gd name="connsiteY4" fmla="*/ 6334125 h 6334127"/>
              <a:gd name="connsiteX5" fmla="*/ 661996 w 885825"/>
              <a:gd name="connsiteY5" fmla="*/ 6334125 h 6334127"/>
              <a:gd name="connsiteX6" fmla="*/ 661986 w 885825"/>
              <a:gd name="connsiteY6" fmla="*/ 6334127 h 6334127"/>
              <a:gd name="connsiteX7" fmla="*/ 223839 w 885825"/>
              <a:gd name="connsiteY7" fmla="*/ 6334127 h 6334127"/>
              <a:gd name="connsiteX8" fmla="*/ 0 w 885825"/>
              <a:gd name="connsiteY8" fmla="*/ 6110288 h 6334127"/>
              <a:gd name="connsiteX9" fmla="*/ 0 w 885825"/>
              <a:gd name="connsiteY9" fmla="*/ 223841 h 6334127"/>
              <a:gd name="connsiteX10" fmla="*/ 223839 w 885825"/>
              <a:gd name="connsiteY10" fmla="*/ 2 h 6334127"/>
              <a:gd name="connsiteX11" fmla="*/ 276225 w 885825"/>
              <a:gd name="connsiteY11" fmla="*/ 2 h 633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825" h="6334127">
                <a:moveTo>
                  <a:pt x="276225" y="0"/>
                </a:moveTo>
                <a:lnTo>
                  <a:pt x="885825" y="0"/>
                </a:lnTo>
                <a:lnTo>
                  <a:pt x="885825" y="223841"/>
                </a:lnTo>
                <a:lnTo>
                  <a:pt x="885825" y="6110288"/>
                </a:lnTo>
                <a:lnTo>
                  <a:pt x="885825" y="6334125"/>
                </a:lnTo>
                <a:lnTo>
                  <a:pt x="661996" y="6334125"/>
                </a:lnTo>
                <a:lnTo>
                  <a:pt x="661986" y="6334127"/>
                </a:lnTo>
                <a:lnTo>
                  <a:pt x="223839" y="6334127"/>
                </a:lnTo>
                <a:cubicBezTo>
                  <a:pt x="100216" y="6334127"/>
                  <a:pt x="0" y="6233911"/>
                  <a:pt x="0" y="6110288"/>
                </a:cubicBezTo>
                <a:lnTo>
                  <a:pt x="0" y="223841"/>
                </a:lnTo>
                <a:cubicBezTo>
                  <a:pt x="0" y="100218"/>
                  <a:pt x="100216" y="2"/>
                  <a:pt x="223839" y="2"/>
                </a:cubicBezTo>
                <a:lnTo>
                  <a:pt x="276225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2C51AA-9B59-413C-BEA8-8972C1CA6C80}"/>
              </a:ext>
            </a:extLst>
          </p:cNvPr>
          <p:cNvSpPr/>
          <p:nvPr/>
        </p:nvSpPr>
        <p:spPr>
          <a:xfrm>
            <a:off x="319356" y="322626"/>
            <a:ext cx="626270" cy="6697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pic>
        <p:nvPicPr>
          <p:cNvPr id="15" name="Gráfico 14" descr="Gráfico de barras con tendencia alcista con relleno sólido">
            <a:extLst>
              <a:ext uri="{FF2B5EF4-FFF2-40B4-BE49-F238E27FC236}">
                <a16:creationId xmlns:a16="http://schemas.microsoft.com/office/drawing/2014/main" id="{1EF2802C-BA5E-45A3-B59F-3DE1B1EB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0" y="4790171"/>
            <a:ext cx="484804" cy="484804"/>
          </a:xfrm>
          <a:prstGeom prst="rect">
            <a:avLst/>
          </a:prstGeom>
        </p:spPr>
      </p:pic>
      <p:pic>
        <p:nvPicPr>
          <p:cNvPr id="23" name="Gráfico 22" descr="Lista de comprobación con relleno sólido">
            <a:extLst>
              <a:ext uri="{FF2B5EF4-FFF2-40B4-BE49-F238E27FC236}">
                <a16:creationId xmlns:a16="http://schemas.microsoft.com/office/drawing/2014/main" id="{446EFE04-1994-42D7-9FE7-0E7794C0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06" y="5705849"/>
            <a:ext cx="484804" cy="484804"/>
          </a:xfrm>
          <a:prstGeom prst="rect">
            <a:avLst/>
          </a:prstGeom>
        </p:spPr>
      </p:pic>
      <p:pic>
        <p:nvPicPr>
          <p:cNvPr id="27" name="Gráfico 26" descr="Hucha con relleno sólido">
            <a:extLst>
              <a:ext uri="{FF2B5EF4-FFF2-40B4-BE49-F238E27FC236}">
                <a16:creationId xmlns:a16="http://schemas.microsoft.com/office/drawing/2014/main" id="{331AD661-AAC1-4D9B-B4E1-C92C9FBB7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003" y="3828400"/>
            <a:ext cx="405043" cy="405043"/>
          </a:xfrm>
          <a:prstGeom prst="rect">
            <a:avLst/>
          </a:prstGeom>
        </p:spPr>
      </p:pic>
      <p:pic>
        <p:nvPicPr>
          <p:cNvPr id="29" name="Gráfico 28" descr="Piezas de rompecabezas con relleno sólido">
            <a:extLst>
              <a:ext uri="{FF2B5EF4-FFF2-40B4-BE49-F238E27FC236}">
                <a16:creationId xmlns:a16="http://schemas.microsoft.com/office/drawing/2014/main" id="{E0C279AD-1C01-4CD3-AC68-4F4E3EB08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435" y="5240828"/>
            <a:ext cx="484804" cy="484804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A9EF5DE6-FA5A-4CC3-AE45-1189371F85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633" y="4281746"/>
            <a:ext cx="484804" cy="484804"/>
          </a:xfrm>
          <a:prstGeom prst="rect">
            <a:avLst/>
          </a:prstGeom>
        </p:spPr>
      </p:pic>
      <p:pic>
        <p:nvPicPr>
          <p:cNvPr id="37" name="Gráfico 36" descr="Maestro con relleno sólido">
            <a:extLst>
              <a:ext uri="{FF2B5EF4-FFF2-40B4-BE49-F238E27FC236}">
                <a16:creationId xmlns:a16="http://schemas.microsoft.com/office/drawing/2014/main" id="{B2D634D9-F964-47C2-8AD4-5F6F7D2241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206" y="6160350"/>
            <a:ext cx="484804" cy="48480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7E82FE0-DC68-48F3-A577-489C60DD9DFF}"/>
              </a:ext>
            </a:extLst>
          </p:cNvPr>
          <p:cNvSpPr/>
          <p:nvPr/>
        </p:nvSpPr>
        <p:spPr>
          <a:xfrm>
            <a:off x="3188152" y="195726"/>
            <a:ext cx="58156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RP COACHING</a:t>
            </a:r>
          </a:p>
        </p:txBody>
      </p:sp>
      <p:pic>
        <p:nvPicPr>
          <p:cNvPr id="20" name="Gráfico 19" descr="Culturista con relleno sólido">
            <a:extLst>
              <a:ext uri="{FF2B5EF4-FFF2-40B4-BE49-F238E27FC236}">
                <a16:creationId xmlns:a16="http://schemas.microsoft.com/office/drawing/2014/main" id="{368D399D-CDDF-4ACA-8AE2-0D6D115FB7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435" y="1043173"/>
            <a:ext cx="484804" cy="484804"/>
          </a:xfrm>
          <a:prstGeom prst="rect">
            <a:avLst/>
          </a:prstGeom>
        </p:spPr>
      </p:pic>
      <p:pic>
        <p:nvPicPr>
          <p:cNvPr id="22" name="Gráfico 21" descr="Signo de interrogación con relleno sólido">
            <a:extLst>
              <a:ext uri="{FF2B5EF4-FFF2-40B4-BE49-F238E27FC236}">
                <a16:creationId xmlns:a16="http://schemas.microsoft.com/office/drawing/2014/main" id="{76346B30-BB07-49E4-A784-C04946942A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435" y="1509681"/>
            <a:ext cx="484804" cy="484804"/>
          </a:xfrm>
          <a:prstGeom prst="rect">
            <a:avLst/>
          </a:prstGeom>
        </p:spPr>
      </p:pic>
      <p:pic>
        <p:nvPicPr>
          <p:cNvPr id="24" name="Gráfico 23" descr="Diana con relleno sólido">
            <a:extLst>
              <a:ext uri="{FF2B5EF4-FFF2-40B4-BE49-F238E27FC236}">
                <a16:creationId xmlns:a16="http://schemas.microsoft.com/office/drawing/2014/main" id="{A9809082-08C1-4B7A-98DB-EDA61689CC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2267" y="1942624"/>
            <a:ext cx="484804" cy="484804"/>
          </a:xfrm>
          <a:prstGeom prst="rect">
            <a:avLst/>
          </a:prstGeom>
        </p:spPr>
      </p:pic>
      <p:pic>
        <p:nvPicPr>
          <p:cNvPr id="26" name="Gráfico 25" descr="Crecimiento empresarial con relleno sólido">
            <a:extLst>
              <a:ext uri="{FF2B5EF4-FFF2-40B4-BE49-F238E27FC236}">
                <a16:creationId xmlns:a16="http://schemas.microsoft.com/office/drawing/2014/main" id="{1866AF37-1270-4412-905C-6DDEB914CD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6709" y="2387634"/>
            <a:ext cx="484804" cy="484804"/>
          </a:xfrm>
          <a:prstGeom prst="rect">
            <a:avLst/>
          </a:prstGeom>
        </p:spPr>
      </p:pic>
      <p:pic>
        <p:nvPicPr>
          <p:cNvPr id="21" name="Gráfico 20" descr="Reseña de cliente con relleno sólido">
            <a:extLst>
              <a:ext uri="{FF2B5EF4-FFF2-40B4-BE49-F238E27FC236}">
                <a16:creationId xmlns:a16="http://schemas.microsoft.com/office/drawing/2014/main" id="{BF0633D3-B736-4130-BBA8-79C61AAFAE8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199" y="2847805"/>
            <a:ext cx="484804" cy="484804"/>
          </a:xfrm>
          <a:prstGeom prst="rect">
            <a:avLst/>
          </a:prstGeom>
        </p:spPr>
      </p:pic>
      <p:pic>
        <p:nvPicPr>
          <p:cNvPr id="25" name="Gráfico 24" descr="Cinta con relleno sólido">
            <a:extLst>
              <a:ext uri="{FF2B5EF4-FFF2-40B4-BE49-F238E27FC236}">
                <a16:creationId xmlns:a16="http://schemas.microsoft.com/office/drawing/2014/main" id="{D4FB4735-5F9B-4D39-B744-31E9DD6AFC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9199" y="3351466"/>
            <a:ext cx="484804" cy="48480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4336B99-6824-4D76-8A7D-B2D288A6BFA8}"/>
              </a:ext>
            </a:extLst>
          </p:cNvPr>
          <p:cNvSpPr/>
          <p:nvPr/>
        </p:nvSpPr>
        <p:spPr>
          <a:xfrm>
            <a:off x="3583682" y="1061068"/>
            <a:ext cx="537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PRESUPUES</a:t>
            </a:r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TO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66F88C4-E4DF-4321-A5B9-5CCB4755A4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99" y="2185026"/>
            <a:ext cx="4708249" cy="23983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75CB00D-6A30-47FB-A435-FD0D2A28290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40" y="2185026"/>
            <a:ext cx="370605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3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729</Words>
  <Application>Microsoft Office PowerPoint</Application>
  <PresentationFormat>Panorámica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Bahnschrift SemiBold</vt:lpstr>
      <vt:lpstr>Bahnschrift SemiBold Condensed</vt:lpstr>
      <vt:lpstr>BankGothic Md BT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ㅤ </dc:creator>
  <cp:lastModifiedBy>magnoliahdza@outlook.com</cp:lastModifiedBy>
  <cp:revision>61</cp:revision>
  <dcterms:created xsi:type="dcterms:W3CDTF">2022-11-21T19:38:56Z</dcterms:created>
  <dcterms:modified xsi:type="dcterms:W3CDTF">2022-11-28T04:02:32Z</dcterms:modified>
</cp:coreProperties>
</file>