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846" r:id="rId2"/>
    <p:sldId id="1368" r:id="rId3"/>
    <p:sldId id="1369" r:id="rId4"/>
    <p:sldId id="1377" r:id="rId5"/>
    <p:sldId id="1380" r:id="rId6"/>
    <p:sldId id="1382" r:id="rId7"/>
    <p:sldId id="1385" r:id="rId8"/>
    <p:sldId id="1384" r:id="rId9"/>
    <p:sldId id="1383" r:id="rId10"/>
    <p:sldId id="1387" r:id="rId11"/>
    <p:sldId id="1386" r:id="rId12"/>
  </p:sldIdLst>
  <p:sldSz cx="12192000" cy="6858000"/>
  <p:notesSz cx="10018713" cy="14447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B2998EA-01BE-460F-A1FB-40161E4EF590}">
          <p14:sldIdLst>
            <p14:sldId id="846"/>
            <p14:sldId id="1368"/>
            <p14:sldId id="1369"/>
            <p14:sldId id="1377"/>
            <p14:sldId id="1380"/>
            <p14:sldId id="1382"/>
            <p14:sldId id="1385"/>
            <p14:sldId id="1384"/>
            <p14:sldId id="1383"/>
            <p14:sldId id="1387"/>
            <p14:sldId id="1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F90872-3DC3-D652-332C-EFCAD00B113C}" name="Tiago Gonçalves Torres" initials="TGT" userId="Tiago Gonçalves Torr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Matavelli" initials="RM" lastIdx="1" clrIdx="0">
    <p:extLst>
      <p:ext uri="{19B8F6BF-5375-455C-9EA6-DF929625EA0E}">
        <p15:presenceInfo xmlns:p15="http://schemas.microsoft.com/office/powerpoint/2012/main" userId="S-1-5-21-1367104101-684001666-1455936341-5790" providerId="AD"/>
      </p:ext>
    </p:extLst>
  </p:cmAuthor>
  <p:cmAuthor id="2" name="Samuel Pereira dos Reis" initials="SPdR" lastIdx="4" clrIdx="1">
    <p:extLst>
      <p:ext uri="{19B8F6BF-5375-455C-9EA6-DF929625EA0E}">
        <p15:presenceInfo xmlns:p15="http://schemas.microsoft.com/office/powerpoint/2012/main" userId="S-1-5-21-1367104101-684001666-1455936341-4609" providerId="AD"/>
      </p:ext>
    </p:extLst>
  </p:cmAuthor>
  <p:cmAuthor id="3" name="VNQUALI03 - Chris Cintos" initials="V-CC" lastIdx="3" clrIdx="2">
    <p:extLst>
      <p:ext uri="{19B8F6BF-5375-455C-9EA6-DF929625EA0E}">
        <p15:presenceInfo xmlns:p15="http://schemas.microsoft.com/office/powerpoint/2012/main" userId="S::vnquali03@chriscintosdeseguranca.onmicrosoft.com::9469c417-66a4-470e-aab1-1b4cbb9a1c17" providerId="AD"/>
      </p:ext>
    </p:extLst>
  </p:cmAuthor>
  <p:cmAuthor id="4" name="Tiago Gonçalves Torres" initials="TGT" lastIdx="5" clrIdx="3">
    <p:extLst>
      <p:ext uri="{19B8F6BF-5375-455C-9EA6-DF929625EA0E}">
        <p15:presenceInfo xmlns:p15="http://schemas.microsoft.com/office/powerpoint/2012/main" userId="S-1-5-21-1367104101-684001666-1455936341-6611" providerId="AD"/>
      </p:ext>
    </p:extLst>
  </p:cmAuthor>
  <p:cmAuthor id="5" name="VNQUALI09" initials="V" lastIdx="2" clrIdx="4">
    <p:extLst>
      <p:ext uri="{19B8F6BF-5375-455C-9EA6-DF929625EA0E}">
        <p15:presenceInfo xmlns:p15="http://schemas.microsoft.com/office/powerpoint/2012/main" userId="S::vnquali09@chriscintosdeseguranca.onmicrosoft.com::c73d8466-57d0-4005-952b-90c604e9af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6600"/>
    <a:srgbClr val="0000FF"/>
    <a:srgbClr val="FF6600"/>
    <a:srgbClr val="CCFF99"/>
    <a:srgbClr val="2683C6"/>
    <a:srgbClr val="FF4B4F"/>
    <a:srgbClr val="66FF66"/>
    <a:srgbClr val="999900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2E96D3B-D4A2-4050-9FC7-B1B3912C69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9" y="8"/>
            <a:ext cx="4341070" cy="723849"/>
          </a:xfrm>
          <a:prstGeom prst="rect">
            <a:avLst/>
          </a:prstGeom>
        </p:spPr>
        <p:txBody>
          <a:bodyPr vert="horz" lIns="128845" tIns="64421" rIns="128845" bIns="64421" rtlCol="0"/>
          <a:lstStyle>
            <a:lvl1pPr algn="l">
              <a:defRPr sz="17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5946D3-0BE0-42DC-B2A2-E271CA5CC6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405" y="8"/>
            <a:ext cx="4341068" cy="723849"/>
          </a:xfrm>
          <a:prstGeom prst="rect">
            <a:avLst/>
          </a:prstGeom>
        </p:spPr>
        <p:txBody>
          <a:bodyPr vert="horz" lIns="128845" tIns="64421" rIns="128845" bIns="64421" rtlCol="0"/>
          <a:lstStyle>
            <a:lvl1pPr algn="r">
              <a:defRPr sz="1700"/>
            </a:lvl1pPr>
          </a:lstStyle>
          <a:p>
            <a:fld id="{9E3C89D0-AE0C-4DEC-9FBF-0A7F8A3392EB}" type="datetimeFigureOut">
              <a:rPr lang="pt-BR" smtClean="0"/>
              <a:t>20/03/2024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F771BA-86EB-435A-9CB6-CF33189FC5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9" y="13723990"/>
            <a:ext cx="4341070" cy="723849"/>
          </a:xfrm>
          <a:prstGeom prst="rect">
            <a:avLst/>
          </a:prstGeom>
        </p:spPr>
        <p:txBody>
          <a:bodyPr vert="horz" lIns="128845" tIns="64421" rIns="128845" bIns="64421" rtlCol="0" anchor="b"/>
          <a:lstStyle>
            <a:lvl1pPr algn="l">
              <a:defRPr sz="17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F6AFD5-04B6-4738-AD66-B759B4F6FD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405" y="13723990"/>
            <a:ext cx="4341068" cy="723849"/>
          </a:xfrm>
          <a:prstGeom prst="rect">
            <a:avLst/>
          </a:prstGeom>
        </p:spPr>
        <p:txBody>
          <a:bodyPr vert="horz" lIns="128845" tIns="64421" rIns="128845" bIns="64421" rtlCol="0" anchor="b"/>
          <a:lstStyle>
            <a:lvl1pPr algn="r">
              <a:defRPr sz="1700"/>
            </a:lvl1pPr>
          </a:lstStyle>
          <a:p>
            <a:fld id="{47FEE401-979C-4125-87B0-B679D65EFD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67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6"/>
            <a:ext cx="4341443" cy="724902"/>
          </a:xfrm>
          <a:prstGeom prst="rect">
            <a:avLst/>
          </a:prstGeom>
        </p:spPr>
        <p:txBody>
          <a:bodyPr vert="horz" lIns="139575" tIns="69788" rIns="139575" bIns="69788" rtlCol="0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67" y="16"/>
            <a:ext cx="4341443" cy="724902"/>
          </a:xfrm>
          <a:prstGeom prst="rect">
            <a:avLst/>
          </a:prstGeom>
        </p:spPr>
        <p:txBody>
          <a:bodyPr vert="horz" lIns="139575" tIns="69788" rIns="139575" bIns="69788" rtlCol="0"/>
          <a:lstStyle>
            <a:lvl1pPr algn="r">
              <a:defRPr sz="1800"/>
            </a:lvl1pPr>
          </a:lstStyle>
          <a:p>
            <a:fld id="{E6487E8E-4089-4FF2-ADF2-946D48391CC4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806575"/>
            <a:ext cx="8669337" cy="4876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9575" tIns="69788" rIns="139575" bIns="697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6953039"/>
            <a:ext cx="8014970" cy="5688836"/>
          </a:xfrm>
          <a:prstGeom prst="rect">
            <a:avLst/>
          </a:prstGeom>
        </p:spPr>
        <p:txBody>
          <a:bodyPr vert="horz" lIns="139575" tIns="69788" rIns="139575" bIns="697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722940"/>
            <a:ext cx="4341443" cy="724898"/>
          </a:xfrm>
          <a:prstGeom prst="rect">
            <a:avLst/>
          </a:prstGeom>
        </p:spPr>
        <p:txBody>
          <a:bodyPr vert="horz" lIns="139575" tIns="69788" rIns="139575" bIns="69788" rtlCol="0" anchor="b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67" y="13722940"/>
            <a:ext cx="4341443" cy="724898"/>
          </a:xfrm>
          <a:prstGeom prst="rect">
            <a:avLst/>
          </a:prstGeom>
        </p:spPr>
        <p:txBody>
          <a:bodyPr vert="horz" lIns="139575" tIns="69788" rIns="139575" bIns="69788" rtlCol="0" anchor="b"/>
          <a:lstStyle>
            <a:lvl1pPr algn="r">
              <a:defRPr sz="1800"/>
            </a:lvl1pPr>
          </a:lstStyle>
          <a:p>
            <a:fld id="{480EDD9E-B3EE-417F-9285-AE3D34A0AC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EDD9E-B3EE-417F-9285-AE3D34A0AC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1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3C0107-50D2-4CCB-8F2D-048B99180B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52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04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8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3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2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7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4ED2813-FD5C-4891-BFBD-2072751800A4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2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8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1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8"/>
          <p:cNvSpPr>
            <a:spLocks/>
          </p:cNvSpPr>
          <p:nvPr/>
        </p:nvSpPr>
        <p:spPr bwMode="auto">
          <a:xfrm>
            <a:off x="7563394" y="6518365"/>
            <a:ext cx="4628606" cy="339633"/>
          </a:xfrm>
          <a:custGeom>
            <a:avLst/>
            <a:gdLst>
              <a:gd name="T0" fmla="*/ 170 w 1833"/>
              <a:gd name="T1" fmla="*/ 0 h 332"/>
              <a:gd name="T2" fmla="*/ 0 w 1833"/>
              <a:gd name="T3" fmla="*/ 332 h 332"/>
              <a:gd name="T4" fmla="*/ 1833 w 1833"/>
              <a:gd name="T5" fmla="*/ 332 h 332"/>
              <a:gd name="T6" fmla="*/ 1833 w 1833"/>
              <a:gd name="T7" fmla="*/ 0 h 332"/>
              <a:gd name="T8" fmla="*/ 170 w 1833"/>
              <a:gd name="T9" fmla="*/ 0 h 332"/>
              <a:gd name="connsiteX0" fmla="*/ 927 w 11711"/>
              <a:gd name="connsiteY0" fmla="*/ 0 h 10000"/>
              <a:gd name="connsiteX1" fmla="*/ 0 w 11711"/>
              <a:gd name="connsiteY1" fmla="*/ 10000 h 10000"/>
              <a:gd name="connsiteX2" fmla="*/ 11711 w 11711"/>
              <a:gd name="connsiteY2" fmla="*/ 9879 h 10000"/>
              <a:gd name="connsiteX3" fmla="*/ 10000 w 11711"/>
              <a:gd name="connsiteY3" fmla="*/ 0 h 10000"/>
              <a:gd name="connsiteX4" fmla="*/ 927 w 11711"/>
              <a:gd name="connsiteY4" fmla="*/ 0 h 10000"/>
              <a:gd name="connsiteX0" fmla="*/ 927 w 11711"/>
              <a:gd name="connsiteY0" fmla="*/ 121 h 10121"/>
              <a:gd name="connsiteX1" fmla="*/ 0 w 11711"/>
              <a:gd name="connsiteY1" fmla="*/ 10121 h 10121"/>
              <a:gd name="connsiteX2" fmla="*/ 11711 w 11711"/>
              <a:gd name="connsiteY2" fmla="*/ 10000 h 10121"/>
              <a:gd name="connsiteX3" fmla="*/ 11689 w 11711"/>
              <a:gd name="connsiteY3" fmla="*/ 0 h 10121"/>
              <a:gd name="connsiteX4" fmla="*/ 927 w 11711"/>
              <a:gd name="connsiteY4" fmla="*/ 121 h 1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1" h="10121">
                <a:moveTo>
                  <a:pt x="927" y="121"/>
                </a:moveTo>
                <a:lnTo>
                  <a:pt x="0" y="10121"/>
                </a:lnTo>
                <a:lnTo>
                  <a:pt x="11711" y="10000"/>
                </a:lnTo>
                <a:cubicBezTo>
                  <a:pt x="11704" y="6667"/>
                  <a:pt x="11696" y="3333"/>
                  <a:pt x="11689" y="0"/>
                </a:cubicBezTo>
                <a:lnTo>
                  <a:pt x="927" y="12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400" b="1" i="1" kern="1200" dirty="0">
                <a:solidFill>
                  <a:schemeClr val="bg1"/>
                </a:solidFill>
                <a:effectLst/>
                <a:latin typeface="+mj-lt"/>
                <a:ea typeface="+mn-ea"/>
                <a:cs typeface="Arial" panose="020B0604020202020204" pitchFamily="34" charset="0"/>
              </a:rPr>
              <a:t>Chris Cintos de Segurança</a:t>
            </a:r>
            <a:endParaRPr lang="en-US" sz="2400" b="1" i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971" y="6356352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99D7-8164-4144-9782-5A88D63604C3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5A7B72-C2F2-432D-8B7E-6F9E4C7066FE}"/>
              </a:ext>
            </a:extLst>
          </p:cNvPr>
          <p:cNvPicPr/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1" y="18756"/>
            <a:ext cx="804437" cy="791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42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723861"/>
            <a:ext cx="12192000" cy="2650435"/>
          </a:xfrm>
        </p:spPr>
        <p:txBody>
          <a:bodyPr anchor="ctr">
            <a:normAutofit/>
          </a:bodyPr>
          <a:lstStyle/>
          <a:p>
            <a:r>
              <a:rPr lang="pt-BR" b="1" dirty="0"/>
              <a:t>TI - Sistemas</a:t>
            </a:r>
            <a:br>
              <a:rPr lang="pt-BR" b="1" dirty="0"/>
            </a:br>
            <a:r>
              <a:rPr lang="pt-BR" sz="1100" b="1" dirty="0"/>
              <a:t>Atualizado 20/03/2024</a:t>
            </a:r>
            <a:br>
              <a:rPr lang="pt-BR" sz="1100" b="1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322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5C276D8-5908-2CBB-C659-DE8131C0ED7C}"/>
              </a:ext>
            </a:extLst>
          </p:cNvPr>
          <p:cNvSpPr txBox="1"/>
          <p:nvPr/>
        </p:nvSpPr>
        <p:spPr>
          <a:xfrm>
            <a:off x="404510" y="1003723"/>
            <a:ext cx="34746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sz="1600" dirty="0"/>
              <a:t>MIGO – Apontamento de DESVIO para componentes </a:t>
            </a:r>
          </a:p>
          <a:p>
            <a:pPr algn="ctr"/>
            <a:endParaRPr lang="pt-BR" sz="16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D471554-FA02-D42F-B4D2-68FBD3EABB75}"/>
              </a:ext>
            </a:extLst>
          </p:cNvPr>
          <p:cNvCxnSpPr>
            <a:cxnSpLocks/>
          </p:cNvCxnSpPr>
          <p:nvPr/>
        </p:nvCxnSpPr>
        <p:spPr>
          <a:xfrm>
            <a:off x="6321" y="903831"/>
            <a:ext cx="12192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21E0CD-9841-5ECD-4979-B9B45973BF44}"/>
              </a:ext>
            </a:extLst>
          </p:cNvPr>
          <p:cNvSpPr txBox="1"/>
          <p:nvPr/>
        </p:nvSpPr>
        <p:spPr>
          <a:xfrm>
            <a:off x="828181" y="42057"/>
            <a:ext cx="113574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dirty="0"/>
              <a:t>3ª FASE</a:t>
            </a:r>
          </a:p>
          <a:p>
            <a:pPr algn="ctr" rtl="0"/>
            <a:r>
              <a:rPr lang="pt-BR" dirty="0"/>
              <a:t>PCP – Baixa no estoque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1DC8A4-5A6B-70B0-CD9B-E4574055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1" y="1588498"/>
            <a:ext cx="4498560" cy="2244861"/>
          </a:xfrm>
          <a:prstGeom prst="rect">
            <a:avLst/>
          </a:prstGeom>
        </p:spPr>
      </p:pic>
      <p:pic>
        <p:nvPicPr>
          <p:cNvPr id="7" name="Imagem 6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4FACC6A3-858E-B40C-996A-D2CD0187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60" y="1003723"/>
            <a:ext cx="6665329" cy="28296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552A7A5-12AD-A8B5-9434-79A91B55C0D2}"/>
              </a:ext>
            </a:extLst>
          </p:cNvPr>
          <p:cNvSpPr txBox="1"/>
          <p:nvPr/>
        </p:nvSpPr>
        <p:spPr>
          <a:xfrm>
            <a:off x="3752871" y="4341173"/>
            <a:ext cx="34746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sz="1600" dirty="0"/>
              <a:t>ZPP046 trazer a diferença do item produzido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FDB1AF8-CA94-89D9-8A25-495CCAC69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3" y="4925949"/>
            <a:ext cx="12192000" cy="14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534E6-03A8-DEA2-4DC8-A09C2E0F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9" y="142044"/>
            <a:ext cx="2721746" cy="69131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B050"/>
                </a:solidFill>
              </a:rPr>
              <a:t>Benefícios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17F4E5-645E-6917-3A05-C59851852B89}"/>
              </a:ext>
            </a:extLst>
          </p:cNvPr>
          <p:cNvSpPr txBox="1"/>
          <p:nvPr/>
        </p:nvSpPr>
        <p:spPr>
          <a:xfrm>
            <a:off x="333853" y="1469623"/>
            <a:ext cx="34746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Controle de redução de refugo de peças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4FFE90-FF26-716A-95ED-45CB70D5C649}"/>
              </a:ext>
            </a:extLst>
          </p:cNvPr>
          <p:cNvSpPr txBox="1"/>
          <p:nvPr/>
        </p:nvSpPr>
        <p:spPr>
          <a:xfrm>
            <a:off x="3158431" y="2944793"/>
            <a:ext cx="6491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Eliminar fichas de refugo, consequentemente diminuir os lançamentos manuais de refugo do PCP;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1E1629-837B-A941-27E8-AD2D562E2BF7}"/>
              </a:ext>
            </a:extLst>
          </p:cNvPr>
          <p:cNvSpPr txBox="1"/>
          <p:nvPr/>
        </p:nvSpPr>
        <p:spPr>
          <a:xfrm>
            <a:off x="5494741" y="4633030"/>
            <a:ext cx="6491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Eliminar papel de controle de quantidade produzida anotado pelos preparador.</a:t>
            </a:r>
          </a:p>
        </p:txBody>
      </p:sp>
    </p:spTree>
    <p:extLst>
      <p:ext uri="{BB962C8B-B14F-4D97-AF65-F5344CB8AC3E}">
        <p14:creationId xmlns:p14="http://schemas.microsoft.com/office/powerpoint/2010/main" val="3101769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A8FDB6-6AAA-46C2-922A-F802F97CD13C}"/>
              </a:ext>
            </a:extLst>
          </p:cNvPr>
          <p:cNvCxnSpPr>
            <a:cxnSpLocks/>
          </p:cNvCxnSpPr>
          <p:nvPr/>
        </p:nvCxnSpPr>
        <p:spPr>
          <a:xfrm>
            <a:off x="6321" y="903831"/>
            <a:ext cx="12192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D51775-325D-21CA-6C3E-B2ED9F6F36E0}"/>
              </a:ext>
            </a:extLst>
          </p:cNvPr>
          <p:cNvSpPr txBox="1"/>
          <p:nvPr/>
        </p:nvSpPr>
        <p:spPr>
          <a:xfrm>
            <a:off x="661559" y="227259"/>
            <a:ext cx="1135749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 rtl="0"/>
            <a:r>
              <a:rPr lang="pt-BR" dirty="0"/>
              <a:t>1ª FASE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026453-E81B-17D8-8BA3-D8E57936C8BE}"/>
              </a:ext>
            </a:extLst>
          </p:cNvPr>
          <p:cNvSpPr txBox="1"/>
          <p:nvPr/>
        </p:nvSpPr>
        <p:spPr>
          <a:xfrm>
            <a:off x="834502" y="1102810"/>
            <a:ext cx="424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dirty="0"/>
              <a:t>Manter a contagem de peças na estação 10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883FA7-EBFF-0939-A1B0-EF44A2CD582A}"/>
              </a:ext>
            </a:extLst>
          </p:cNvPr>
          <p:cNvSpPr txBox="1"/>
          <p:nvPr/>
        </p:nvSpPr>
        <p:spPr>
          <a:xfrm>
            <a:off x="834502" y="2133175"/>
            <a:ext cx="537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Ganhos: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Tempo entre Set up e primeira peça não afeta o OEE;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Contar componentes (se tiver defeitos serão apontados)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Subtrair o total de defeitos apontados do total produzido</a:t>
            </a:r>
          </a:p>
          <a:p>
            <a:r>
              <a:rPr lang="pt-BR" sz="1600" dirty="0"/>
              <a:t> </a:t>
            </a:r>
          </a:p>
          <a:p>
            <a:endParaRPr lang="pt-BR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2654EB-7782-0BED-3152-5770887E50EF}"/>
              </a:ext>
            </a:extLst>
          </p:cNvPr>
          <p:cNvSpPr txBox="1"/>
          <p:nvPr/>
        </p:nvSpPr>
        <p:spPr>
          <a:xfrm>
            <a:off x="10695938" y="988468"/>
            <a:ext cx="132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b="1" dirty="0">
                <a:solidFill>
                  <a:srgbClr val="002060"/>
                </a:solidFill>
              </a:rPr>
              <a:t>Manufatura</a:t>
            </a:r>
          </a:p>
        </p:txBody>
      </p:sp>
      <p:pic>
        <p:nvPicPr>
          <p:cNvPr id="3" name="Imagem 2" descr="Uma imagem contendo no interior, geladeira, em pé, cozinha&#10;&#10;Descrição gerada automaticamente">
            <a:extLst>
              <a:ext uri="{FF2B5EF4-FFF2-40B4-BE49-F238E27FC236}">
                <a16:creationId xmlns:a16="http://schemas.microsoft.com/office/drawing/2014/main" id="{3528ABE9-E637-8382-5042-2C3D3750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251" y="1472142"/>
            <a:ext cx="5147740" cy="49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8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A8FDB6-6AAA-46C2-922A-F802F97CD13C}"/>
              </a:ext>
            </a:extLst>
          </p:cNvPr>
          <p:cNvCxnSpPr>
            <a:cxnSpLocks/>
          </p:cNvCxnSpPr>
          <p:nvPr/>
        </p:nvCxnSpPr>
        <p:spPr>
          <a:xfrm>
            <a:off x="6321" y="903831"/>
            <a:ext cx="12192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D51775-325D-21CA-6C3E-B2ED9F6F36E0}"/>
              </a:ext>
            </a:extLst>
          </p:cNvPr>
          <p:cNvSpPr txBox="1"/>
          <p:nvPr/>
        </p:nvSpPr>
        <p:spPr>
          <a:xfrm>
            <a:off x="561054" y="-16403"/>
            <a:ext cx="113574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dirty="0"/>
              <a:t>1ª FASE</a:t>
            </a:r>
          </a:p>
          <a:p>
            <a:pPr algn="ctr" rtl="0"/>
            <a:r>
              <a:rPr lang="pt-BR" dirty="0"/>
              <a:t>Liberar no M.E.S lista técnica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026453-E81B-17D8-8BA3-D8E57936C8BE}"/>
              </a:ext>
            </a:extLst>
          </p:cNvPr>
          <p:cNvSpPr txBox="1"/>
          <p:nvPr/>
        </p:nvSpPr>
        <p:spPr>
          <a:xfrm>
            <a:off x="2814222" y="6408408"/>
            <a:ext cx="617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O modo de apontar defeitos continua o mesmo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E01541-0B44-3BFC-62EB-EB81E99FB492}"/>
              </a:ext>
            </a:extLst>
          </p:cNvPr>
          <p:cNvSpPr txBox="1"/>
          <p:nvPr/>
        </p:nvSpPr>
        <p:spPr>
          <a:xfrm>
            <a:off x="884000" y="162298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D2BD04-8676-F57B-7947-77B7AC43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95" y="972615"/>
            <a:ext cx="9631074" cy="5469758"/>
          </a:xfrm>
          <a:prstGeom prst="rect">
            <a:avLst/>
          </a:prstGeom>
        </p:spPr>
      </p:pic>
      <p:pic>
        <p:nvPicPr>
          <p:cNvPr id="11" name="Gráfico 10" descr="Dedo indicador apontando para a direita com preenchimento sólido">
            <a:extLst>
              <a:ext uri="{FF2B5EF4-FFF2-40B4-BE49-F238E27FC236}">
                <a16:creationId xmlns:a16="http://schemas.microsoft.com/office/drawing/2014/main" id="{E1556728-327B-346B-CBFF-A0E2D51AE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364677">
            <a:off x="6710838" y="1634479"/>
            <a:ext cx="491853" cy="49185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2475F5F-C3F9-27D0-C2D0-3A885CE20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186" y="1676253"/>
            <a:ext cx="2467321" cy="1328558"/>
          </a:xfrm>
          <a:prstGeom prst="rect">
            <a:avLst/>
          </a:prstGeom>
        </p:spPr>
      </p:pic>
      <p:pic>
        <p:nvPicPr>
          <p:cNvPr id="19" name="Gráfico 18" descr="Dedo indicador apontando para a direita com preenchimento sólido">
            <a:extLst>
              <a:ext uri="{FF2B5EF4-FFF2-40B4-BE49-F238E27FC236}">
                <a16:creationId xmlns:a16="http://schemas.microsoft.com/office/drawing/2014/main" id="{634A904A-A279-5EDE-3B64-BAB7E5712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364677">
            <a:off x="7225679" y="2284850"/>
            <a:ext cx="491853" cy="49185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A5C6CE3-9DF5-4757-5118-6408A8C404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18"/>
          <a:stretch/>
        </p:blipFill>
        <p:spPr>
          <a:xfrm>
            <a:off x="884000" y="978071"/>
            <a:ext cx="10711607" cy="5490936"/>
          </a:xfrm>
          <a:prstGeom prst="rect">
            <a:avLst/>
          </a:prstGeom>
        </p:spPr>
      </p:pic>
      <p:pic>
        <p:nvPicPr>
          <p:cNvPr id="22" name="Gráfico 21" descr="Dedo indicador apontando para a direita com preenchimento sólido">
            <a:extLst>
              <a:ext uri="{FF2B5EF4-FFF2-40B4-BE49-F238E27FC236}">
                <a16:creationId xmlns:a16="http://schemas.microsoft.com/office/drawing/2014/main" id="{C0E0701E-0947-5E26-2A27-8F83FBD63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364677">
            <a:off x="5220865" y="1705503"/>
            <a:ext cx="491853" cy="4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A8FDB6-6AAA-46C2-922A-F802F97CD13C}"/>
              </a:ext>
            </a:extLst>
          </p:cNvPr>
          <p:cNvCxnSpPr>
            <a:cxnSpLocks/>
          </p:cNvCxnSpPr>
          <p:nvPr/>
        </p:nvCxnSpPr>
        <p:spPr>
          <a:xfrm>
            <a:off x="6321" y="903831"/>
            <a:ext cx="12192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D51775-325D-21CA-6C3E-B2ED9F6F36E0}"/>
              </a:ext>
            </a:extLst>
          </p:cNvPr>
          <p:cNvSpPr txBox="1"/>
          <p:nvPr/>
        </p:nvSpPr>
        <p:spPr>
          <a:xfrm>
            <a:off x="828181" y="74570"/>
            <a:ext cx="113574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dirty="0"/>
              <a:t>1ª FASE</a:t>
            </a:r>
          </a:p>
          <a:p>
            <a:pPr algn="ctr" rtl="0"/>
            <a:r>
              <a:rPr lang="pt-BR" dirty="0"/>
              <a:t>Apontando Defeitos para componentes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DFADB-A854-5AAE-F652-EB6D88F6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2" y="968856"/>
            <a:ext cx="7785715" cy="5536340"/>
          </a:xfrm>
          <a:prstGeom prst="rect">
            <a:avLst/>
          </a:prstGeom>
        </p:spPr>
      </p:pic>
      <p:pic>
        <p:nvPicPr>
          <p:cNvPr id="11" name="Gráfico 10" descr="Dedo indicador apontando para a direita com preenchimento sólido">
            <a:extLst>
              <a:ext uri="{FF2B5EF4-FFF2-40B4-BE49-F238E27FC236}">
                <a16:creationId xmlns:a16="http://schemas.microsoft.com/office/drawing/2014/main" id="{81F84DA4-0B9B-22C7-CFBF-08010CE0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328" y="3933044"/>
            <a:ext cx="514669" cy="51466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950CB81-4DE0-FE74-5E7E-9670195FB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03" y="1104924"/>
            <a:ext cx="7481133" cy="1625141"/>
          </a:xfrm>
          <a:prstGeom prst="rect">
            <a:avLst/>
          </a:prstGeom>
        </p:spPr>
      </p:pic>
      <p:pic>
        <p:nvPicPr>
          <p:cNvPr id="15" name="Gráfico 14" descr="Dedo indicador apontando para a direita com preenchimento sólido">
            <a:extLst>
              <a:ext uri="{FF2B5EF4-FFF2-40B4-BE49-F238E27FC236}">
                <a16:creationId xmlns:a16="http://schemas.microsoft.com/office/drawing/2014/main" id="{9063330F-4217-FBE1-5872-A454F8B6C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436051" y="5954169"/>
            <a:ext cx="496379" cy="49637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6B4CD56-1859-624C-4612-A09B4FCE8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01" y="3554514"/>
            <a:ext cx="5805995" cy="219856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9725E8-B4CF-BADF-8055-49F75A13D5CA}"/>
              </a:ext>
            </a:extLst>
          </p:cNvPr>
          <p:cNvSpPr txBox="1"/>
          <p:nvPr/>
        </p:nvSpPr>
        <p:spPr>
          <a:xfrm>
            <a:off x="8774705" y="5330927"/>
            <a:ext cx="32891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 rtl="0"/>
            <a:r>
              <a:rPr lang="pt-BR" sz="2000" b="0" dirty="0"/>
              <a:t>Quando se tratar do cadarço, o código será um botão para abrir a lista técnica.</a:t>
            </a:r>
          </a:p>
        </p:txBody>
      </p:sp>
    </p:spTree>
    <p:extLst>
      <p:ext uri="{BB962C8B-B14F-4D97-AF65-F5344CB8AC3E}">
        <p14:creationId xmlns:p14="http://schemas.microsoft.com/office/powerpoint/2010/main" val="5590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A8FDB6-6AAA-46C2-922A-F802F97CD13C}"/>
              </a:ext>
            </a:extLst>
          </p:cNvPr>
          <p:cNvCxnSpPr>
            <a:cxnSpLocks/>
          </p:cNvCxnSpPr>
          <p:nvPr/>
        </p:nvCxnSpPr>
        <p:spPr>
          <a:xfrm>
            <a:off x="6321" y="903831"/>
            <a:ext cx="12192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D51775-325D-21CA-6C3E-B2ED9F6F36E0}"/>
              </a:ext>
            </a:extLst>
          </p:cNvPr>
          <p:cNvSpPr txBox="1"/>
          <p:nvPr/>
        </p:nvSpPr>
        <p:spPr>
          <a:xfrm>
            <a:off x="828181" y="67880"/>
            <a:ext cx="113574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dirty="0"/>
              <a:t>1ª FASE</a:t>
            </a:r>
          </a:p>
          <a:p>
            <a:pPr algn="ctr" rtl="0"/>
            <a:r>
              <a:rPr lang="pt-BR" dirty="0"/>
              <a:t>Tela de exibição de defeitos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5079B02-34CA-E55C-4708-328E5C1B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05" y="1020299"/>
            <a:ext cx="9965925" cy="5416896"/>
          </a:xfrm>
          <a:prstGeom prst="rect">
            <a:avLst/>
          </a:prstGeom>
        </p:spPr>
      </p:pic>
      <p:pic>
        <p:nvPicPr>
          <p:cNvPr id="10" name="Gráfico 9" descr="Dedo indicador apontando para a direita com preenchimento sólido">
            <a:extLst>
              <a:ext uri="{FF2B5EF4-FFF2-40B4-BE49-F238E27FC236}">
                <a16:creationId xmlns:a16="http://schemas.microsoft.com/office/drawing/2014/main" id="{93506176-F6C1-36AB-FC36-51C5D453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321058" y="3337317"/>
            <a:ext cx="692215" cy="6922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B8E2EF4-3793-2755-6FE6-603BB2BA6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929" y="3229048"/>
            <a:ext cx="258751" cy="1838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B85EFD7-CA61-E116-9BDB-12AD30FEC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588" y="1020299"/>
            <a:ext cx="10085033" cy="5448980"/>
          </a:xfrm>
          <a:prstGeom prst="rect">
            <a:avLst/>
          </a:prstGeom>
        </p:spPr>
      </p:pic>
      <p:pic>
        <p:nvPicPr>
          <p:cNvPr id="15" name="Gráfico 14" descr="Dedo indicador apontando para a direita com preenchimento sólido">
            <a:extLst>
              <a:ext uri="{FF2B5EF4-FFF2-40B4-BE49-F238E27FC236}">
                <a16:creationId xmlns:a16="http://schemas.microsoft.com/office/drawing/2014/main" id="{B1150C02-027A-724C-2465-64720FA3D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204012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A8FDB6-6AAA-46C2-922A-F802F97CD13C}"/>
              </a:ext>
            </a:extLst>
          </p:cNvPr>
          <p:cNvCxnSpPr>
            <a:cxnSpLocks/>
          </p:cNvCxnSpPr>
          <p:nvPr/>
        </p:nvCxnSpPr>
        <p:spPr>
          <a:xfrm>
            <a:off x="6321" y="903831"/>
            <a:ext cx="12192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D51775-325D-21CA-6C3E-B2ED9F6F36E0}"/>
              </a:ext>
            </a:extLst>
          </p:cNvPr>
          <p:cNvSpPr txBox="1"/>
          <p:nvPr/>
        </p:nvSpPr>
        <p:spPr>
          <a:xfrm>
            <a:off x="828181" y="42057"/>
            <a:ext cx="113574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dirty="0"/>
              <a:t>1ª FASE</a:t>
            </a:r>
          </a:p>
          <a:p>
            <a:pPr algn="ctr" rtl="0"/>
            <a:r>
              <a:rPr lang="pt-BR" dirty="0"/>
              <a:t>Apontamento de Desvio (Componentes)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2C93DF-21DD-A011-B05E-0512BBA7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9" y="1050906"/>
            <a:ext cx="9194535" cy="5408550"/>
          </a:xfrm>
          <a:prstGeom prst="rect">
            <a:avLst/>
          </a:prstGeom>
        </p:spPr>
      </p:pic>
      <p:pic>
        <p:nvPicPr>
          <p:cNvPr id="10" name="Gráfico 9" descr="Dedo indicador apontando para a direita com preenchimento sólido">
            <a:extLst>
              <a:ext uri="{FF2B5EF4-FFF2-40B4-BE49-F238E27FC236}">
                <a16:creationId xmlns:a16="http://schemas.microsoft.com/office/drawing/2014/main" id="{F3AE2796-449E-A233-FAE5-6F9E2AC4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346262" y="2468229"/>
            <a:ext cx="719959" cy="71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222289E-DC1D-A937-4A02-A33DB3710293}"/>
              </a:ext>
            </a:extLst>
          </p:cNvPr>
          <p:cNvCxnSpPr>
            <a:cxnSpLocks/>
          </p:cNvCxnSpPr>
          <p:nvPr/>
        </p:nvCxnSpPr>
        <p:spPr>
          <a:xfrm>
            <a:off x="6321" y="903831"/>
            <a:ext cx="12192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94BAE0-6CD0-71FC-E900-92C213016E81}"/>
              </a:ext>
            </a:extLst>
          </p:cNvPr>
          <p:cNvSpPr txBox="1"/>
          <p:nvPr/>
        </p:nvSpPr>
        <p:spPr>
          <a:xfrm>
            <a:off x="828181" y="42057"/>
            <a:ext cx="113574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dirty="0"/>
              <a:t>2ª FASE</a:t>
            </a:r>
          </a:p>
          <a:p>
            <a:pPr algn="ctr" rtl="0"/>
            <a:r>
              <a:rPr lang="pt-BR" dirty="0"/>
              <a:t>M.E.S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880259-1583-9030-94D7-723B4C7D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5" y="1035583"/>
            <a:ext cx="11398928" cy="3869361"/>
          </a:xfrm>
          <a:prstGeom prst="rect">
            <a:avLst/>
          </a:prstGeom>
        </p:spPr>
      </p:pic>
      <p:pic>
        <p:nvPicPr>
          <p:cNvPr id="7" name="Gráfico 6" descr="Dedo indicador apontando para a direita com preenchimento sólido">
            <a:extLst>
              <a:ext uri="{FF2B5EF4-FFF2-40B4-BE49-F238E27FC236}">
                <a16:creationId xmlns:a16="http://schemas.microsoft.com/office/drawing/2014/main" id="{221D6943-78D9-1102-55D9-0BEB044E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721292" y="1589340"/>
            <a:ext cx="514667" cy="5146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3F9756-3CF7-F4E0-727F-4D03715C1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542" y="1012896"/>
            <a:ext cx="9782633" cy="4809521"/>
          </a:xfrm>
          <a:prstGeom prst="rect">
            <a:avLst/>
          </a:prstGeom>
        </p:spPr>
      </p:pic>
      <p:pic>
        <p:nvPicPr>
          <p:cNvPr id="10" name="Gráfico 9" descr="Dedo indicador apontando para a direita com preenchimento sólido">
            <a:extLst>
              <a:ext uri="{FF2B5EF4-FFF2-40B4-BE49-F238E27FC236}">
                <a16:creationId xmlns:a16="http://schemas.microsoft.com/office/drawing/2014/main" id="{1B88E983-08C5-74C5-FA91-448C53ED7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949700" y="4789535"/>
            <a:ext cx="719959" cy="71995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BB0250-FF25-3517-523E-8B46BFCE7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877" y="4766440"/>
            <a:ext cx="750674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27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09BAF79-9BBE-E61F-9FE6-856EC2DC63F7}"/>
              </a:ext>
            </a:extLst>
          </p:cNvPr>
          <p:cNvCxnSpPr>
            <a:cxnSpLocks/>
          </p:cNvCxnSpPr>
          <p:nvPr/>
        </p:nvCxnSpPr>
        <p:spPr>
          <a:xfrm>
            <a:off x="6321" y="903831"/>
            <a:ext cx="12192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C857C1-93D9-D112-F211-BC2D86C51FE2}"/>
              </a:ext>
            </a:extLst>
          </p:cNvPr>
          <p:cNvSpPr txBox="1"/>
          <p:nvPr/>
        </p:nvSpPr>
        <p:spPr>
          <a:xfrm>
            <a:off x="828181" y="42057"/>
            <a:ext cx="113574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dirty="0"/>
              <a:t>2ª FASE</a:t>
            </a:r>
          </a:p>
          <a:p>
            <a:pPr algn="ctr" rtl="0"/>
            <a:r>
              <a:rPr lang="pt-BR" dirty="0"/>
              <a:t>M.E.S PP001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CE6B8F-21E4-82C4-ACBD-03153412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16" y="983730"/>
            <a:ext cx="9676659" cy="541707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E795D7B-9E54-E5AD-5B40-366E71AE00D9}"/>
              </a:ext>
            </a:extLst>
          </p:cNvPr>
          <p:cNvCxnSpPr>
            <a:cxnSpLocks/>
          </p:cNvCxnSpPr>
          <p:nvPr/>
        </p:nvCxnSpPr>
        <p:spPr>
          <a:xfrm>
            <a:off x="165176" y="3366862"/>
            <a:ext cx="37232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654505-A41C-13D3-C7C0-B4DA303C0678}"/>
              </a:ext>
            </a:extLst>
          </p:cNvPr>
          <p:cNvSpPr txBox="1"/>
          <p:nvPr/>
        </p:nvSpPr>
        <p:spPr>
          <a:xfrm>
            <a:off x="165176" y="2505670"/>
            <a:ext cx="34746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sz="1600" dirty="0"/>
              <a:t>Acrescentar um campo, onde o valor será a quantidade total da OP menos o apontamento de defeitos.</a:t>
            </a:r>
          </a:p>
        </p:txBody>
      </p:sp>
    </p:spTree>
    <p:extLst>
      <p:ext uri="{BB962C8B-B14F-4D97-AF65-F5344CB8AC3E}">
        <p14:creationId xmlns:p14="http://schemas.microsoft.com/office/powerpoint/2010/main" val="357330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33F31DA-E584-AC01-D466-182CF78BD267}"/>
              </a:ext>
            </a:extLst>
          </p:cNvPr>
          <p:cNvCxnSpPr>
            <a:cxnSpLocks/>
          </p:cNvCxnSpPr>
          <p:nvPr/>
        </p:nvCxnSpPr>
        <p:spPr>
          <a:xfrm>
            <a:off x="6321" y="903831"/>
            <a:ext cx="12192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3A7BED-FA32-71F3-6469-34ADC465EE00}"/>
              </a:ext>
            </a:extLst>
          </p:cNvPr>
          <p:cNvSpPr txBox="1"/>
          <p:nvPr/>
        </p:nvSpPr>
        <p:spPr>
          <a:xfrm>
            <a:off x="828181" y="42057"/>
            <a:ext cx="113574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dirty="0"/>
              <a:t>3ª FASE</a:t>
            </a:r>
          </a:p>
          <a:p>
            <a:pPr algn="ctr" rtl="0"/>
            <a:r>
              <a:rPr lang="pt-BR" dirty="0"/>
              <a:t>PCP – Baixa no estoque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5516FC-9984-3DD9-3B77-BD89BBF7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56" y="1055112"/>
            <a:ext cx="6564766" cy="52879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64D6A1-1381-A22E-A583-92A385C6540E}"/>
              </a:ext>
            </a:extLst>
          </p:cNvPr>
          <p:cNvSpPr txBox="1"/>
          <p:nvPr/>
        </p:nvSpPr>
        <p:spPr>
          <a:xfrm>
            <a:off x="828181" y="1876482"/>
            <a:ext cx="4021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pPr algn="ctr"/>
            <a:r>
              <a:rPr lang="pt-BR" sz="1600" dirty="0"/>
              <a:t>CO15 – Apontamento de DESVIO para produto acabado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8C7785-7F4A-86AA-E087-4E82F9857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3" y="3490558"/>
            <a:ext cx="4363202" cy="14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6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Validation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M Global Sans">
      <a:majorFont>
        <a:latin typeface="GM Global Sans ExtraBold"/>
        <a:ea typeface=""/>
        <a:cs typeface=""/>
      </a:majorFont>
      <a:minorFont>
        <a:latin typeface="GM Global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idation.potx" id="{18A00D74-768A-4FD4-B90D-DD192B2BB89E}" vid="{44905ACF-58F1-4347-9CAE-C981B0A6D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110203</TotalTime>
  <Words>213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GM Global Sans ExtraBold</vt:lpstr>
      <vt:lpstr>GM Global Sans Light</vt:lpstr>
      <vt:lpstr>Validation</vt:lpstr>
      <vt:lpstr>TI - Sistemas Atualizado 20/03/2024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Benefícios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ISSUES  Data: 21/01/2021</dc:title>
  <dc:creator>VNQUALI03 - Chris Cintos</dc:creator>
  <cp:lastModifiedBy>Luzivania Andressa Barbosa da Silva</cp:lastModifiedBy>
  <cp:revision>3473</cp:revision>
  <cp:lastPrinted>2023-09-14T13:22:03Z</cp:lastPrinted>
  <dcterms:created xsi:type="dcterms:W3CDTF">2021-01-26T23:40:06Z</dcterms:created>
  <dcterms:modified xsi:type="dcterms:W3CDTF">2024-03-20T17:58:14Z</dcterms:modified>
</cp:coreProperties>
</file>