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0" r:id="rId7"/>
    <p:sldId id="261" r:id="rId8"/>
    <p:sldId id="263" r:id="rId9"/>
    <p:sldId id="262" r:id="rId10"/>
    <p:sldId id="264" r:id="rId11"/>
    <p:sldId id="267" r:id="rId12"/>
    <p:sldId id="266" r:id="rId13"/>
    <p:sldId id="269" r:id="rId14"/>
    <p:sldId id="270" r:id="rId15"/>
    <p:sldId id="271" r:id="rId16"/>
    <p:sldId id="272"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380E"/>
    <a:srgbClr val="E652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true"/>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Texto Vertical 2"/>
          <p:cNvSpPr>
            <a:spLocks noGrp="true"/>
          </p:cNvSpPr>
          <p:nvPr>
            <p:ph type="body" orient="vert" idx="1"/>
          </p:nvPr>
        </p:nvSpPr>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true"/>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true"/>
          </p:cNvSpPr>
          <p:nvPr>
            <p:ph type="body" orient="vert" idx="1"/>
          </p:nvPr>
        </p:nvSpPr>
        <p:spPr>
          <a:xfrm>
            <a:off x="838200" y="365125"/>
            <a:ext cx="7734300" cy="5811838"/>
          </a:xfrm>
        </p:spPr>
        <p:txBody>
          <a:bodyPr vert="eaVert"/>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true"/>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endParaRPr lang="pt-BR" smtClean="0"/>
          </a:p>
        </p:txBody>
      </p:sp>
      <p:sp>
        <p:nvSpPr>
          <p:cNvPr id="4" name="Espaço Reservado para Data 3"/>
          <p:cNvSpPr>
            <a:spLocks noGrp="true"/>
          </p:cNvSpPr>
          <p:nvPr>
            <p:ph type="dt" sz="half" idx="10"/>
          </p:nvPr>
        </p:nvSpPr>
        <p:spPr/>
        <p:txBody>
          <a:bodyPr/>
          <a:lstStyle/>
          <a:p>
            <a:fld id="{F3A711B5-2115-45C1-8945-4CD8CCC3DB36}" type="datetimeFigureOut">
              <a:rPr lang="pt-BR" smtClean="0"/>
            </a:fld>
            <a:endParaRPr lang="pt-BR"/>
          </a:p>
        </p:txBody>
      </p:sp>
      <p:sp>
        <p:nvSpPr>
          <p:cNvPr id="5" name="Espaço Reservado para Rodapé 4"/>
          <p:cNvSpPr>
            <a:spLocks noGrp="true"/>
          </p:cNvSpPr>
          <p:nvPr>
            <p:ph type="ftr" sz="quarter" idx="11"/>
          </p:nvPr>
        </p:nvSpPr>
        <p:spPr/>
        <p:txBody>
          <a:bodyPr/>
          <a:lstStyle/>
          <a:p>
            <a:endParaRPr lang="pt-BR"/>
          </a:p>
        </p:txBody>
      </p:sp>
      <p:sp>
        <p:nvSpPr>
          <p:cNvPr id="6" name="Espaço Reservado para Número de Slide 5"/>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Conteúdo 2"/>
          <p:cNvSpPr>
            <a:spLocks noGrp="true"/>
          </p:cNvSpPr>
          <p:nvPr>
            <p:ph sz="half" idx="1"/>
          </p:nvPr>
        </p:nvSpPr>
        <p:spPr>
          <a:xfrm>
            <a:off x="838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Conteúdo 3"/>
          <p:cNvSpPr>
            <a:spLocks noGrp="true"/>
          </p:cNvSpPr>
          <p:nvPr>
            <p:ph sz="half" idx="2"/>
          </p:nvPr>
        </p:nvSpPr>
        <p:spPr>
          <a:xfrm>
            <a:off x="6172200" y="1825625"/>
            <a:ext cx="5181600" cy="435133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4" name="Espaço Reservado para Conteúdo 3"/>
          <p:cNvSpPr>
            <a:spLocks noGrp="true"/>
          </p:cNvSpPr>
          <p:nvPr>
            <p:ph sz="half" idx="2"/>
          </p:nvPr>
        </p:nvSpPr>
        <p:spPr>
          <a:xfrm>
            <a:off x="839788" y="2505075"/>
            <a:ext cx="5157787"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5" name="Espaço Reservado para Texto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endParaRPr lang="pt-BR" smtClean="0"/>
          </a:p>
        </p:txBody>
      </p:sp>
      <p:sp>
        <p:nvSpPr>
          <p:cNvPr id="6" name="Espaço Reservado para Conteúdo 5"/>
          <p:cNvSpPr>
            <a:spLocks noGrp="true"/>
          </p:cNvSpPr>
          <p:nvPr>
            <p:ph sz="quarter" idx="4"/>
          </p:nvPr>
        </p:nvSpPr>
        <p:spPr>
          <a:xfrm>
            <a:off x="6172200" y="2505075"/>
            <a:ext cx="5183188" cy="3684588"/>
          </a:xfrm>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7" name="Espaço Reservado para Data 6"/>
          <p:cNvSpPr>
            <a:spLocks noGrp="true"/>
          </p:cNvSpPr>
          <p:nvPr>
            <p:ph type="dt" sz="half" idx="10"/>
          </p:nvPr>
        </p:nvSpPr>
        <p:spPr/>
        <p:txBody>
          <a:bodyPr/>
          <a:lstStyle/>
          <a:p>
            <a:fld id="{F3A711B5-2115-45C1-8945-4CD8CCC3DB36}" type="datetimeFigureOut">
              <a:rPr lang="pt-BR" smtClean="0"/>
            </a:fld>
            <a:endParaRPr lang="pt-BR"/>
          </a:p>
        </p:txBody>
      </p:sp>
      <p:sp>
        <p:nvSpPr>
          <p:cNvPr id="8" name="Espaço Reservado para Rodapé 7"/>
          <p:cNvSpPr>
            <a:spLocks noGrp="true"/>
          </p:cNvSpPr>
          <p:nvPr>
            <p:ph type="ftr" sz="quarter" idx="11"/>
          </p:nvPr>
        </p:nvSpPr>
        <p:spPr/>
        <p:txBody>
          <a:bodyPr/>
          <a:lstStyle/>
          <a:p>
            <a:endParaRPr lang="pt-BR"/>
          </a:p>
        </p:txBody>
      </p:sp>
      <p:sp>
        <p:nvSpPr>
          <p:cNvPr id="9" name="Espaço Reservado para Número de Slide 8"/>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true"/>
          </p:cNvSpPr>
          <p:nvPr>
            <p:ph type="title"/>
          </p:nvPr>
        </p:nvSpPr>
        <p:spPr/>
        <p:txBody>
          <a:bodyPr/>
          <a:lstStyle/>
          <a:p>
            <a:r>
              <a:rPr lang="pt-BR" smtClean="0"/>
              <a:t>Clique para editar o título mestre</a:t>
            </a:r>
            <a:endParaRPr lang="pt-BR"/>
          </a:p>
        </p:txBody>
      </p:sp>
      <p:sp>
        <p:nvSpPr>
          <p:cNvPr id="3" name="Espaço Reservado para Data 2"/>
          <p:cNvSpPr>
            <a:spLocks noGrp="true"/>
          </p:cNvSpPr>
          <p:nvPr>
            <p:ph type="dt" sz="half" idx="10"/>
          </p:nvPr>
        </p:nvSpPr>
        <p:spPr/>
        <p:txBody>
          <a:bodyPr/>
          <a:lstStyle/>
          <a:p>
            <a:fld id="{F3A711B5-2115-45C1-8945-4CD8CCC3DB36}" type="datetimeFigureOut">
              <a:rPr lang="pt-BR" smtClean="0"/>
            </a:fld>
            <a:endParaRPr lang="pt-BR"/>
          </a:p>
        </p:txBody>
      </p:sp>
      <p:sp>
        <p:nvSpPr>
          <p:cNvPr id="4" name="Espaço Reservado para Rodapé 3"/>
          <p:cNvSpPr>
            <a:spLocks noGrp="true"/>
          </p:cNvSpPr>
          <p:nvPr>
            <p:ph type="ftr" sz="quarter" idx="11"/>
          </p:nvPr>
        </p:nvSpPr>
        <p:spPr/>
        <p:txBody>
          <a:bodyPr/>
          <a:lstStyle/>
          <a:p>
            <a:endParaRPr lang="pt-BR"/>
          </a:p>
        </p:txBody>
      </p:sp>
      <p:sp>
        <p:nvSpPr>
          <p:cNvPr id="5" name="Espaço Reservado para Número de Slide 4"/>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true"/>
          </p:cNvSpPr>
          <p:nvPr>
            <p:ph type="dt" sz="half" idx="10"/>
          </p:nvPr>
        </p:nvSpPr>
        <p:spPr/>
        <p:txBody>
          <a:bodyPr/>
          <a:lstStyle/>
          <a:p>
            <a:fld id="{F3A711B5-2115-45C1-8945-4CD8CCC3DB36}" type="datetimeFigureOut">
              <a:rPr lang="pt-BR" smtClean="0"/>
            </a:fld>
            <a:endParaRPr lang="pt-BR"/>
          </a:p>
        </p:txBody>
      </p:sp>
      <p:sp>
        <p:nvSpPr>
          <p:cNvPr id="3" name="Espaço Reservado para Rodapé 2"/>
          <p:cNvSpPr>
            <a:spLocks noGrp="true"/>
          </p:cNvSpPr>
          <p:nvPr>
            <p:ph type="ftr" sz="quarter" idx="11"/>
          </p:nvPr>
        </p:nvSpPr>
        <p:spPr/>
        <p:txBody>
          <a:bodyPr/>
          <a:lstStyle/>
          <a:p>
            <a:endParaRPr lang="pt-BR"/>
          </a:p>
        </p:txBody>
      </p:sp>
      <p:sp>
        <p:nvSpPr>
          <p:cNvPr id="4" name="Espaço Reservado para Número de Slide 3"/>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Texto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true"/>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endParaRPr lang="pt-BR" smtClean="0"/>
          </a:p>
        </p:txBody>
      </p:sp>
      <p:sp>
        <p:nvSpPr>
          <p:cNvPr id="5" name="Espaço Reservado para Data 4"/>
          <p:cNvSpPr>
            <a:spLocks noGrp="true"/>
          </p:cNvSpPr>
          <p:nvPr>
            <p:ph type="dt" sz="half" idx="10"/>
          </p:nvPr>
        </p:nvSpPr>
        <p:spPr/>
        <p:txBody>
          <a:bodyPr/>
          <a:lstStyle/>
          <a:p>
            <a:fld id="{F3A711B5-2115-45C1-8945-4CD8CCC3DB36}" type="datetimeFigureOut">
              <a:rPr lang="pt-BR" smtClean="0"/>
            </a:fld>
            <a:endParaRPr lang="pt-BR"/>
          </a:p>
        </p:txBody>
      </p:sp>
      <p:sp>
        <p:nvSpPr>
          <p:cNvPr id="6" name="Espaço Reservado para Rodapé 5"/>
          <p:cNvSpPr>
            <a:spLocks noGrp="true"/>
          </p:cNvSpPr>
          <p:nvPr>
            <p:ph type="ftr" sz="quarter" idx="11"/>
          </p:nvPr>
        </p:nvSpPr>
        <p:spPr/>
        <p:txBody>
          <a:bodyPr/>
          <a:lstStyle/>
          <a:p>
            <a:endParaRPr lang="pt-BR"/>
          </a:p>
        </p:txBody>
      </p:sp>
      <p:sp>
        <p:nvSpPr>
          <p:cNvPr id="7" name="Espaço Reservado para Número de Slide 6"/>
          <p:cNvSpPr>
            <a:spLocks noGrp="true"/>
          </p:cNvSpPr>
          <p:nvPr>
            <p:ph type="sldNum" sz="quarter" idx="12"/>
          </p:nvPr>
        </p:nvSpPr>
        <p:spPr/>
        <p:txBody>
          <a:bodyPr/>
          <a:lstStyle/>
          <a:p>
            <a:fld id="{CD179989-2F28-4935-9FD0-F71FBA1F1C24}"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711B5-2115-45C1-8945-4CD8CCC3DB36}" type="datetimeFigureOut">
              <a:rPr lang="pt-BR" smtClean="0"/>
            </a:fld>
            <a:endParaRPr lang="pt-BR"/>
          </a:p>
        </p:txBody>
      </p:sp>
      <p:sp>
        <p:nvSpPr>
          <p:cNvPr id="5" name="Espaço Reservado para Rodapé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79989-2F28-4935-9FD0-F71FBA1F1C24}"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m 1" descr="git-play00-CapaGitPlay"/>
          <p:cNvPicPr>
            <a:picLocks noChangeAspect="true"/>
          </p:cNvPicPr>
          <p:nvPr/>
        </p:nvPicPr>
        <p:blipFill>
          <a:blip r:embed="rId1"/>
          <a:stretch>
            <a:fillRect/>
          </a:stretch>
        </p:blipFill>
        <p:spPr>
          <a:xfrm>
            <a:off x="-6350" y="-27305"/>
            <a:ext cx="12205970" cy="69126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m 1"/>
          <p:cNvPicPr>
            <a:picLocks noChangeAspect="true"/>
          </p:cNvPicPr>
          <p:nvPr/>
        </p:nvPicPr>
        <p:blipFill>
          <a:blip r:embed="rId1"/>
          <a:stretch>
            <a:fillRect/>
          </a:stretch>
        </p:blipFill>
        <p:spPr>
          <a:xfrm>
            <a:off x="718185" y="1096645"/>
            <a:ext cx="3448050" cy="2247900"/>
          </a:xfrm>
          <a:prstGeom prst="rect">
            <a:avLst/>
          </a:prstGeom>
        </p:spPr>
      </p:pic>
      <p:sp>
        <p:nvSpPr>
          <p:cNvPr id="3" name="Caixa de Texto 2"/>
          <p:cNvSpPr txBox="true"/>
          <p:nvPr/>
        </p:nvSpPr>
        <p:spPr>
          <a:xfrm>
            <a:off x="4368165" y="548640"/>
            <a:ext cx="6844665" cy="1751965"/>
          </a:xfrm>
          <a:prstGeom prst="rect">
            <a:avLst/>
          </a:prstGeom>
          <a:noFill/>
        </p:spPr>
        <p:txBody>
          <a:bodyPr wrap="square" rtlCol="0" anchor="t">
            <a:spAutoFit/>
          </a:bodyPr>
          <a:p>
            <a:pPr>
              <a:lnSpc>
                <a:spcPct val="120000"/>
              </a:lnSpc>
            </a:pPr>
            <a:r>
              <a:rPr lang="pt-BR" altLang="en-US" spc="50">
                <a:solidFill>
                  <a:schemeClr val="tx1"/>
                </a:solidFill>
                <a:uFillTx/>
              </a:rPr>
              <a:t>A primeira coisa que você deve fazer ao instalar Git é configurar seu nome de usuário e endereço de e-mail. Isto é importante porque cada commit usa esta</a:t>
            </a:r>
            <a:r>
              <a:rPr lang="en-US" altLang="pt-BR" spc="50">
                <a:solidFill>
                  <a:schemeClr val="tx1"/>
                </a:solidFill>
                <a:uFillTx/>
              </a:rPr>
              <a:t> </a:t>
            </a:r>
            <a:r>
              <a:rPr lang="pt-BR" altLang="en-US" spc="50">
                <a:solidFill>
                  <a:schemeClr val="tx1"/>
                </a:solidFill>
                <a:uFillTx/>
              </a:rPr>
              <a:t>informação, e ela é carimbada de forma imutável nos commits que você começa a criar:</a:t>
            </a:r>
            <a:endParaRPr lang="pt-BR" altLang="en-US" spc="50">
              <a:solidFill>
                <a:schemeClr val="tx1"/>
              </a:solidFill>
              <a:uFillTx/>
            </a:endParaRPr>
          </a:p>
        </p:txBody>
      </p:sp>
      <p:sp>
        <p:nvSpPr>
          <p:cNvPr id="4" name="Caixa de Texto 3"/>
          <p:cNvSpPr txBox="true"/>
          <p:nvPr/>
        </p:nvSpPr>
        <p:spPr>
          <a:xfrm>
            <a:off x="792480" y="548640"/>
            <a:ext cx="3299460" cy="398780"/>
          </a:xfrm>
          <a:prstGeom prst="rect">
            <a:avLst/>
          </a:prstGeom>
          <a:noFill/>
        </p:spPr>
        <p:txBody>
          <a:bodyPr wrap="none" rtlCol="0">
            <a:spAutoFit/>
          </a:bodyPr>
          <a:p>
            <a:r>
              <a:rPr lang="en-US" altLang="pt-BR" sz="2000" b="1"/>
              <a:t>Sua Identidade no Git</a:t>
            </a:r>
            <a:endParaRPr lang="en-US" altLang="pt-BR" sz="2000" b="1"/>
          </a:p>
        </p:txBody>
      </p:sp>
      <p:sp>
        <p:nvSpPr>
          <p:cNvPr id="5" name="Caixa de Texto 4"/>
          <p:cNvSpPr txBox="true"/>
          <p:nvPr/>
        </p:nvSpPr>
        <p:spPr>
          <a:xfrm>
            <a:off x="4368165" y="2300605"/>
            <a:ext cx="7068185" cy="721995"/>
          </a:xfrm>
          <a:prstGeom prst="rect">
            <a:avLst/>
          </a:prstGeom>
          <a:noFill/>
        </p:spPr>
        <p:txBody>
          <a:bodyPr wrap="square" rtlCol="0" anchor="t">
            <a:spAutoFit/>
          </a:bodyPr>
          <a:p>
            <a:pPr fontAlgn="auto">
              <a:spcAft>
                <a:spcPts val="600"/>
              </a:spcAft>
            </a:pPr>
            <a:r>
              <a:rPr lang="pt-BR" altLang="en-US">
                <a:solidFill>
                  <a:srgbClr val="FF0000"/>
                </a:solidFill>
              </a:rPr>
              <a:t>$ git config --global user.name "Fulano de Tal"</a:t>
            </a:r>
            <a:endParaRPr lang="pt-BR" altLang="en-US">
              <a:solidFill>
                <a:srgbClr val="FF0000"/>
              </a:solidFill>
            </a:endParaRPr>
          </a:p>
          <a:p>
            <a:pPr fontAlgn="auto">
              <a:spcAft>
                <a:spcPts val="1200"/>
              </a:spcAft>
            </a:pPr>
            <a:r>
              <a:rPr lang="pt-BR" altLang="en-US">
                <a:solidFill>
                  <a:srgbClr val="FF0000"/>
                </a:solidFill>
              </a:rPr>
              <a:t>$ git config --global user.email "fulano-detal@</a:t>
            </a:r>
            <a:r>
              <a:rPr lang="en-US" altLang="pt-BR">
                <a:solidFill>
                  <a:srgbClr val="FF0000"/>
                </a:solidFill>
              </a:rPr>
              <a:t>gmail</a:t>
            </a:r>
            <a:r>
              <a:rPr lang="pt-BR" altLang="en-US">
                <a:solidFill>
                  <a:srgbClr val="FF0000"/>
                </a:solidFill>
              </a:rPr>
              <a:t>.com"</a:t>
            </a:r>
            <a:endParaRPr lang="pt-BR" altLang="en-US">
              <a:solidFill>
                <a:srgbClr val="FF0000"/>
              </a:solidFill>
            </a:endParaRPr>
          </a:p>
        </p:txBody>
      </p:sp>
      <p:pic>
        <p:nvPicPr>
          <p:cNvPr id="6" name="Imagem 5" descr="git-play15-config-editor"/>
          <p:cNvPicPr>
            <a:picLocks noChangeAspect="true"/>
          </p:cNvPicPr>
          <p:nvPr/>
        </p:nvPicPr>
        <p:blipFill>
          <a:blip r:embed="rId2"/>
          <a:stretch>
            <a:fillRect/>
          </a:stretch>
        </p:blipFill>
        <p:spPr>
          <a:xfrm>
            <a:off x="9591040" y="3829050"/>
            <a:ext cx="2251710" cy="2251710"/>
          </a:xfrm>
          <a:prstGeom prst="rect">
            <a:avLst/>
          </a:prstGeom>
        </p:spPr>
      </p:pic>
      <p:sp>
        <p:nvSpPr>
          <p:cNvPr id="7" name="Caixa de Texto 6"/>
          <p:cNvSpPr txBox="true"/>
          <p:nvPr/>
        </p:nvSpPr>
        <p:spPr>
          <a:xfrm>
            <a:off x="4368165" y="3768090"/>
            <a:ext cx="5296535" cy="645160"/>
          </a:xfrm>
          <a:prstGeom prst="rect">
            <a:avLst/>
          </a:prstGeom>
          <a:noFill/>
        </p:spPr>
        <p:txBody>
          <a:bodyPr wrap="square" rtlCol="0" anchor="t">
            <a:spAutoFit/>
          </a:bodyPr>
          <a:p>
            <a:r>
              <a:rPr lang="pt-BR" altLang="en-US" spc="50">
                <a:solidFill>
                  <a:srgbClr val="FF0000"/>
                </a:solidFill>
                <a:uFillTx/>
              </a:rPr>
              <a:t>$ git config --global core.editor "vim"</a:t>
            </a:r>
            <a:endParaRPr lang="pt-BR" altLang="en-US" spc="50">
              <a:solidFill>
                <a:srgbClr val="FF0000"/>
              </a:solidFill>
              <a:uFillTx/>
            </a:endParaRPr>
          </a:p>
          <a:p>
            <a:r>
              <a:rPr lang="pt-BR" altLang="en-US" spc="50">
                <a:solidFill>
                  <a:srgbClr val="FF0000"/>
                </a:solidFill>
                <a:uFillTx/>
              </a:rPr>
              <a:t>$ git config --global merge.tool "vimdiff"</a:t>
            </a:r>
            <a:endParaRPr lang="pt-BR" altLang="en-US" spc="50">
              <a:solidFill>
                <a:srgbClr val="FF0000"/>
              </a:solidFill>
              <a:uFillTx/>
            </a:endParaRPr>
          </a:p>
        </p:txBody>
      </p:sp>
      <p:sp>
        <p:nvSpPr>
          <p:cNvPr id="8" name="Caixa de Texto 7"/>
          <p:cNvSpPr txBox="true"/>
          <p:nvPr/>
        </p:nvSpPr>
        <p:spPr>
          <a:xfrm>
            <a:off x="4368165" y="3344545"/>
            <a:ext cx="3943350" cy="368300"/>
          </a:xfrm>
          <a:prstGeom prst="rect">
            <a:avLst/>
          </a:prstGeom>
          <a:noFill/>
        </p:spPr>
        <p:txBody>
          <a:bodyPr wrap="square" rtlCol="0" anchor="t">
            <a:spAutoFit/>
          </a:bodyPr>
          <a:p>
            <a:r>
              <a:rPr lang="pt-BR" altLang="en-US" b="1">
                <a:solidFill>
                  <a:schemeClr val="tx1"/>
                </a:solidFill>
              </a:rPr>
              <a:t>Configurando editor de texto</a:t>
            </a:r>
            <a:endParaRPr lang="pt-BR" altLang="en-US" b="1">
              <a:solidFill>
                <a:schemeClr val="tx1"/>
              </a:solidFill>
            </a:endParaRPr>
          </a:p>
        </p:txBody>
      </p:sp>
      <p:sp>
        <p:nvSpPr>
          <p:cNvPr id="9" name="Caixa de Texto 8"/>
          <p:cNvSpPr txBox="true"/>
          <p:nvPr/>
        </p:nvSpPr>
        <p:spPr>
          <a:xfrm>
            <a:off x="4368165" y="4632325"/>
            <a:ext cx="5043805" cy="368300"/>
          </a:xfrm>
          <a:prstGeom prst="rect">
            <a:avLst/>
          </a:prstGeom>
          <a:noFill/>
        </p:spPr>
        <p:txBody>
          <a:bodyPr wrap="square" rtlCol="0" anchor="t">
            <a:spAutoFit/>
          </a:bodyPr>
          <a:p>
            <a:r>
              <a:rPr lang="pt-BR" altLang="en-US" b="1"/>
              <a:t>Verificando as configurações</a:t>
            </a:r>
            <a:endParaRPr lang="pt-BR" altLang="en-US" b="1"/>
          </a:p>
        </p:txBody>
      </p:sp>
      <p:sp>
        <p:nvSpPr>
          <p:cNvPr id="10" name="Caixa de Texto 9"/>
          <p:cNvSpPr txBox="true"/>
          <p:nvPr/>
        </p:nvSpPr>
        <p:spPr>
          <a:xfrm>
            <a:off x="4368165" y="5083175"/>
            <a:ext cx="2540000" cy="368300"/>
          </a:xfrm>
          <a:prstGeom prst="rect">
            <a:avLst/>
          </a:prstGeom>
          <a:noFill/>
        </p:spPr>
        <p:txBody>
          <a:bodyPr wrap="square" rtlCol="0" anchor="t">
            <a:spAutoFit/>
          </a:bodyPr>
          <a:p>
            <a:r>
              <a:rPr lang="pt-BR" altLang="en-US">
                <a:solidFill>
                  <a:srgbClr val="FF0000"/>
                </a:solidFill>
              </a:rPr>
              <a:t>$ git config --list</a:t>
            </a:r>
            <a:endParaRPr lang="pt-BR" altLang="en-US">
              <a:solidFill>
                <a:srgbClr val="FF0000"/>
              </a:solidFill>
            </a:endParaRPr>
          </a:p>
        </p:txBody>
      </p:sp>
      <p:sp>
        <p:nvSpPr>
          <p:cNvPr id="11" name="Caixa de Texto 10"/>
          <p:cNvSpPr txBox="true"/>
          <p:nvPr/>
        </p:nvSpPr>
        <p:spPr>
          <a:xfrm>
            <a:off x="4368165" y="5610860"/>
            <a:ext cx="5043805" cy="368300"/>
          </a:xfrm>
          <a:prstGeom prst="rect">
            <a:avLst/>
          </a:prstGeom>
          <a:noFill/>
        </p:spPr>
        <p:txBody>
          <a:bodyPr wrap="square" rtlCol="0" anchor="t">
            <a:spAutoFit/>
          </a:bodyPr>
          <a:p>
            <a:r>
              <a:rPr lang="pt-BR" altLang="en-US" b="1"/>
              <a:t>Abre o editor configurado </a:t>
            </a:r>
            <a:endParaRPr lang="pt-BR" altLang="en-US" b="1"/>
          </a:p>
        </p:txBody>
      </p:sp>
      <p:sp>
        <p:nvSpPr>
          <p:cNvPr id="12" name="Caixa de Texto 11"/>
          <p:cNvSpPr txBox="true"/>
          <p:nvPr/>
        </p:nvSpPr>
        <p:spPr>
          <a:xfrm>
            <a:off x="4368165" y="6009640"/>
            <a:ext cx="4586605" cy="368300"/>
          </a:xfrm>
          <a:prstGeom prst="rect">
            <a:avLst/>
          </a:prstGeom>
          <a:noFill/>
        </p:spPr>
        <p:txBody>
          <a:bodyPr wrap="square" rtlCol="0" anchor="t">
            <a:spAutoFit/>
          </a:bodyPr>
          <a:p>
            <a:r>
              <a:rPr lang="pt-BR" altLang="en-US">
                <a:solidFill>
                  <a:srgbClr val="FF0000"/>
                </a:solidFill>
              </a:rPr>
              <a:t>$ git config --globa -e</a:t>
            </a:r>
            <a:endParaRPr lang="pt-BR" altLang="en-US">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m 1" descr="git-play11-logo-circu"/>
          <p:cNvPicPr>
            <a:picLocks noChangeAspect="true"/>
          </p:cNvPicPr>
          <p:nvPr/>
        </p:nvPicPr>
        <p:blipFill>
          <a:blip r:embed="rId1"/>
          <a:stretch>
            <a:fillRect/>
          </a:stretch>
        </p:blipFill>
        <p:spPr>
          <a:xfrm>
            <a:off x="5189220" y="2522220"/>
            <a:ext cx="1812925" cy="1812925"/>
          </a:xfrm>
          <a:prstGeom prst="rect">
            <a:avLst/>
          </a:prstGeom>
        </p:spPr>
      </p:pic>
      <p:cxnSp>
        <p:nvCxnSpPr>
          <p:cNvPr id="3" name="Conector de Seta Reta 2"/>
          <p:cNvCxnSpPr>
            <a:stCxn id="2" idx="0"/>
          </p:cNvCxnSpPr>
          <p:nvPr/>
        </p:nvCxnSpPr>
        <p:spPr>
          <a:xfrm flipV="true">
            <a:off x="6096000" y="1917065"/>
            <a:ext cx="0" cy="605155"/>
          </a:xfrm>
          <a:prstGeom prst="straightConnector1">
            <a:avLst/>
          </a:prstGeom>
          <a:ln w="28575">
            <a:solidFill>
              <a:srgbClr val="F0380E"/>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7" name="Conector de Seta Reta 6"/>
          <p:cNvCxnSpPr/>
          <p:nvPr/>
        </p:nvCxnSpPr>
        <p:spPr>
          <a:xfrm>
            <a:off x="6096000" y="4291965"/>
            <a:ext cx="0" cy="543560"/>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a:stCxn id="2" idx="1"/>
          </p:cNvCxnSpPr>
          <p:nvPr/>
        </p:nvCxnSpPr>
        <p:spPr>
          <a:xfrm flipH="true">
            <a:off x="4382770" y="3429000"/>
            <a:ext cx="806450" cy="0"/>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a:off x="6977380" y="3429000"/>
            <a:ext cx="847725" cy="0"/>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pic>
        <p:nvPicPr>
          <p:cNvPr id="10" name="Imagem 9" descr="git-play12-init"/>
          <p:cNvPicPr>
            <a:picLocks noChangeAspect="true"/>
          </p:cNvPicPr>
          <p:nvPr/>
        </p:nvPicPr>
        <p:blipFill>
          <a:blip r:embed="rId2"/>
          <a:stretch>
            <a:fillRect/>
          </a:stretch>
        </p:blipFill>
        <p:spPr>
          <a:xfrm>
            <a:off x="5744210" y="1196975"/>
            <a:ext cx="687070" cy="687070"/>
          </a:xfrm>
          <a:prstGeom prst="rect">
            <a:avLst/>
          </a:prstGeom>
        </p:spPr>
      </p:pic>
      <p:sp>
        <p:nvSpPr>
          <p:cNvPr id="11" name="Caixa de Texto 10"/>
          <p:cNvSpPr txBox="true"/>
          <p:nvPr/>
        </p:nvSpPr>
        <p:spPr>
          <a:xfrm>
            <a:off x="5851525" y="1719580"/>
            <a:ext cx="492125" cy="275590"/>
          </a:xfrm>
          <a:prstGeom prst="rect">
            <a:avLst/>
          </a:prstGeom>
          <a:noFill/>
        </p:spPr>
        <p:txBody>
          <a:bodyPr wrap="square" rtlCol="0">
            <a:spAutoFit/>
          </a:bodyPr>
          <a:p>
            <a:r>
              <a:rPr lang="en-US" altLang="pt-BR" sz="1200"/>
              <a:t>.git</a:t>
            </a:r>
            <a:endParaRPr lang="en-US" altLang="pt-BR" sz="1200"/>
          </a:p>
        </p:txBody>
      </p:sp>
      <p:sp>
        <p:nvSpPr>
          <p:cNvPr id="12" name="Caixa de Texto 11"/>
          <p:cNvSpPr txBox="true"/>
          <p:nvPr/>
        </p:nvSpPr>
        <p:spPr>
          <a:xfrm>
            <a:off x="6431280" y="1405890"/>
            <a:ext cx="2223135" cy="306705"/>
          </a:xfrm>
          <a:prstGeom prst="rect">
            <a:avLst/>
          </a:prstGeom>
          <a:noFill/>
        </p:spPr>
        <p:txBody>
          <a:bodyPr wrap="square" rtlCol="0">
            <a:spAutoFit/>
          </a:bodyPr>
          <a:p>
            <a:r>
              <a:rPr lang="en-US" altLang="pt-BR" sz="1400"/>
              <a:t>Criando repositório</a:t>
            </a:r>
            <a:endParaRPr lang="en-US" altLang="pt-BR" sz="1400"/>
          </a:p>
        </p:txBody>
      </p:sp>
      <p:cxnSp>
        <p:nvCxnSpPr>
          <p:cNvPr id="14" name="Conector de Seta Reta 13"/>
          <p:cNvCxnSpPr/>
          <p:nvPr/>
        </p:nvCxnSpPr>
        <p:spPr>
          <a:xfrm flipV="true">
            <a:off x="6096000" y="990600"/>
            <a:ext cx="0" cy="272415"/>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sp>
        <p:nvSpPr>
          <p:cNvPr id="15" name="Caixa de Texto 14"/>
          <p:cNvSpPr txBox="true"/>
          <p:nvPr/>
        </p:nvSpPr>
        <p:spPr>
          <a:xfrm>
            <a:off x="5670550" y="596265"/>
            <a:ext cx="833755" cy="337185"/>
          </a:xfrm>
          <a:prstGeom prst="rect">
            <a:avLst/>
          </a:prstGeom>
          <a:solidFill>
            <a:srgbClr val="E65218"/>
          </a:solidFill>
        </p:spPr>
        <p:txBody>
          <a:bodyPr wrap="none" rtlCol="0">
            <a:spAutoFit/>
          </a:bodyPr>
          <a:p>
            <a:r>
              <a:rPr lang="en-US" altLang="pt-BR" sz="1600">
                <a:solidFill>
                  <a:schemeClr val="bg1"/>
                </a:solidFill>
              </a:rPr>
              <a:t>git init</a:t>
            </a:r>
            <a:endParaRPr lang="en-US" altLang="pt-BR" sz="1600">
              <a:solidFill>
                <a:schemeClr val="bg1"/>
              </a:solidFill>
            </a:endParaRPr>
          </a:p>
        </p:txBody>
      </p:sp>
      <p:pic>
        <p:nvPicPr>
          <p:cNvPr id="16" name="Imagem 15"/>
          <p:cNvPicPr>
            <a:picLocks noChangeAspect="true"/>
          </p:cNvPicPr>
          <p:nvPr/>
        </p:nvPicPr>
        <p:blipFill>
          <a:blip r:embed="rId3"/>
          <a:stretch>
            <a:fillRect/>
          </a:stretch>
        </p:blipFill>
        <p:spPr>
          <a:xfrm>
            <a:off x="3411220" y="2955925"/>
            <a:ext cx="974090" cy="979170"/>
          </a:xfrm>
          <a:prstGeom prst="rect">
            <a:avLst/>
          </a:prstGeom>
        </p:spPr>
      </p:pic>
      <p:sp>
        <p:nvSpPr>
          <p:cNvPr id="17" name="Caixa de Texto 16"/>
          <p:cNvSpPr txBox="true"/>
          <p:nvPr/>
        </p:nvSpPr>
        <p:spPr>
          <a:xfrm>
            <a:off x="2792095" y="2664460"/>
            <a:ext cx="2693035" cy="306705"/>
          </a:xfrm>
          <a:prstGeom prst="rect">
            <a:avLst/>
          </a:prstGeom>
          <a:noFill/>
        </p:spPr>
        <p:txBody>
          <a:bodyPr wrap="square" rtlCol="0">
            <a:spAutoFit/>
          </a:bodyPr>
          <a:p>
            <a:pPr algn="ctr"/>
            <a:r>
              <a:rPr lang="en-US" altLang="pt-BR" sz="1400"/>
              <a:t>Sincronizando Repositório</a:t>
            </a:r>
            <a:endParaRPr lang="en-US" altLang="pt-BR" sz="1400"/>
          </a:p>
        </p:txBody>
      </p:sp>
      <p:sp>
        <p:nvSpPr>
          <p:cNvPr id="22" name="Caixa de Texto 21"/>
          <p:cNvSpPr txBox="true"/>
          <p:nvPr/>
        </p:nvSpPr>
        <p:spPr>
          <a:xfrm>
            <a:off x="1758315" y="2692400"/>
            <a:ext cx="1080770" cy="306705"/>
          </a:xfrm>
          <a:prstGeom prst="rect">
            <a:avLst/>
          </a:prstGeom>
          <a:solidFill>
            <a:srgbClr val="E65218"/>
          </a:solidFill>
        </p:spPr>
        <p:txBody>
          <a:bodyPr wrap="none" rtlCol="0">
            <a:spAutoFit/>
          </a:bodyPr>
          <a:p>
            <a:r>
              <a:rPr lang="en-US" altLang="pt-BR" sz="1400">
                <a:solidFill>
                  <a:schemeClr val="bg1"/>
                </a:solidFill>
              </a:rPr>
              <a:t>add origin</a:t>
            </a:r>
            <a:endParaRPr lang="en-US" altLang="pt-BR" sz="1400">
              <a:solidFill>
                <a:schemeClr val="bg1"/>
              </a:solidFill>
            </a:endParaRPr>
          </a:p>
        </p:txBody>
      </p:sp>
      <p:sp>
        <p:nvSpPr>
          <p:cNvPr id="23" name="Caixa de Texto 22"/>
          <p:cNvSpPr txBox="true"/>
          <p:nvPr/>
        </p:nvSpPr>
        <p:spPr>
          <a:xfrm>
            <a:off x="2225675" y="3292475"/>
            <a:ext cx="613410" cy="306705"/>
          </a:xfrm>
          <a:prstGeom prst="rect">
            <a:avLst/>
          </a:prstGeom>
          <a:solidFill>
            <a:srgbClr val="E65218"/>
          </a:solidFill>
        </p:spPr>
        <p:txBody>
          <a:bodyPr wrap="none" rtlCol="0">
            <a:spAutoFit/>
          </a:bodyPr>
          <a:p>
            <a:r>
              <a:rPr lang="en-US" altLang="en-US" sz="1400">
                <a:solidFill>
                  <a:schemeClr val="bg1"/>
                </a:solidFill>
              </a:rPr>
              <a:t>push</a:t>
            </a:r>
            <a:endParaRPr lang="en-US" altLang="en-US" sz="1400">
              <a:solidFill>
                <a:schemeClr val="bg1"/>
              </a:solidFill>
            </a:endParaRPr>
          </a:p>
        </p:txBody>
      </p:sp>
      <p:sp>
        <p:nvSpPr>
          <p:cNvPr id="24" name="Caixa de Texto 23"/>
          <p:cNvSpPr txBox="true"/>
          <p:nvPr/>
        </p:nvSpPr>
        <p:spPr>
          <a:xfrm>
            <a:off x="2331720" y="3935095"/>
            <a:ext cx="507365" cy="306705"/>
          </a:xfrm>
          <a:prstGeom prst="rect">
            <a:avLst/>
          </a:prstGeom>
          <a:solidFill>
            <a:srgbClr val="E65218"/>
          </a:solidFill>
        </p:spPr>
        <p:txBody>
          <a:bodyPr wrap="none" rtlCol="0">
            <a:spAutoFit/>
          </a:bodyPr>
          <a:p>
            <a:r>
              <a:rPr lang="en-US" altLang="en-US" sz="1400">
                <a:solidFill>
                  <a:schemeClr val="bg1"/>
                </a:solidFill>
              </a:rPr>
              <a:t>pull</a:t>
            </a:r>
            <a:endParaRPr lang="en-US" altLang="en-US" sz="1400">
              <a:solidFill>
                <a:schemeClr val="bg1"/>
              </a:solidFill>
            </a:endParaRPr>
          </a:p>
        </p:txBody>
      </p:sp>
      <p:cxnSp>
        <p:nvCxnSpPr>
          <p:cNvPr id="25" name="Conector de Seta Reta 24"/>
          <p:cNvCxnSpPr>
            <a:endCxn id="22" idx="3"/>
          </p:cNvCxnSpPr>
          <p:nvPr/>
        </p:nvCxnSpPr>
        <p:spPr>
          <a:xfrm flipH="true" flipV="true">
            <a:off x="2839085" y="2846070"/>
            <a:ext cx="508635" cy="611505"/>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endCxn id="24" idx="3"/>
          </p:cNvCxnSpPr>
          <p:nvPr/>
        </p:nvCxnSpPr>
        <p:spPr>
          <a:xfrm flipH="true">
            <a:off x="2839085" y="3457575"/>
            <a:ext cx="508635" cy="631190"/>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p:cNvCxnSpPr>
            <a:endCxn id="23" idx="3"/>
          </p:cNvCxnSpPr>
          <p:nvPr/>
        </p:nvCxnSpPr>
        <p:spPr>
          <a:xfrm flipH="true" flipV="true">
            <a:off x="2839085" y="3446145"/>
            <a:ext cx="500380" cy="3175"/>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sp>
        <p:nvSpPr>
          <p:cNvPr id="29" name="Caixa de Texto 28"/>
          <p:cNvSpPr txBox="true"/>
          <p:nvPr/>
        </p:nvSpPr>
        <p:spPr>
          <a:xfrm>
            <a:off x="9759315" y="2624455"/>
            <a:ext cx="729615" cy="306705"/>
          </a:xfrm>
          <a:prstGeom prst="rect">
            <a:avLst/>
          </a:prstGeom>
          <a:solidFill>
            <a:srgbClr val="E65218"/>
          </a:solidFill>
          <a:ln>
            <a:noFill/>
          </a:ln>
        </p:spPr>
        <p:txBody>
          <a:bodyPr wrap="none" rtlCol="0">
            <a:spAutoFit/>
          </a:bodyPr>
          <a:p>
            <a:r>
              <a:rPr lang="en-US" altLang="pt-BR" sz="1400">
                <a:solidFill>
                  <a:schemeClr val="bg1"/>
                </a:solidFill>
              </a:rPr>
              <a:t>status</a:t>
            </a:r>
            <a:endParaRPr lang="en-US" altLang="pt-BR" sz="1400">
              <a:solidFill>
                <a:schemeClr val="bg1"/>
              </a:solidFill>
            </a:endParaRPr>
          </a:p>
        </p:txBody>
      </p:sp>
      <p:sp>
        <p:nvSpPr>
          <p:cNvPr id="30" name="Caixa de Texto 29"/>
          <p:cNvSpPr txBox="true"/>
          <p:nvPr/>
        </p:nvSpPr>
        <p:spPr>
          <a:xfrm>
            <a:off x="9759315" y="3271520"/>
            <a:ext cx="518160" cy="306705"/>
          </a:xfrm>
          <a:prstGeom prst="rect">
            <a:avLst/>
          </a:prstGeom>
          <a:solidFill>
            <a:srgbClr val="E65218"/>
          </a:solidFill>
          <a:ln>
            <a:noFill/>
          </a:ln>
        </p:spPr>
        <p:txBody>
          <a:bodyPr wrap="none" rtlCol="0">
            <a:spAutoFit/>
          </a:bodyPr>
          <a:p>
            <a:r>
              <a:rPr lang="en-US" altLang="en-US" sz="1400">
                <a:solidFill>
                  <a:schemeClr val="bg1"/>
                </a:solidFill>
              </a:rPr>
              <a:t>add</a:t>
            </a:r>
            <a:endParaRPr lang="en-US" altLang="en-US" sz="1400">
              <a:solidFill>
                <a:schemeClr val="bg1"/>
              </a:solidFill>
            </a:endParaRPr>
          </a:p>
        </p:txBody>
      </p:sp>
      <p:sp>
        <p:nvSpPr>
          <p:cNvPr id="31" name="Caixa de Texto 30"/>
          <p:cNvSpPr txBox="true"/>
          <p:nvPr/>
        </p:nvSpPr>
        <p:spPr>
          <a:xfrm>
            <a:off x="9759315" y="3817620"/>
            <a:ext cx="855345" cy="306705"/>
          </a:xfrm>
          <a:prstGeom prst="rect">
            <a:avLst/>
          </a:prstGeom>
          <a:solidFill>
            <a:srgbClr val="E65218"/>
          </a:solidFill>
          <a:ln>
            <a:noFill/>
          </a:ln>
        </p:spPr>
        <p:txBody>
          <a:bodyPr wrap="none" rtlCol="0">
            <a:spAutoFit/>
          </a:bodyPr>
          <a:p>
            <a:r>
              <a:rPr lang="en-US" altLang="en-US" sz="1400">
                <a:solidFill>
                  <a:schemeClr val="bg1"/>
                </a:solidFill>
              </a:rPr>
              <a:t>commit</a:t>
            </a:r>
            <a:endParaRPr lang="en-US" altLang="en-US" sz="1400">
              <a:solidFill>
                <a:schemeClr val="bg1"/>
              </a:solidFill>
            </a:endParaRPr>
          </a:p>
        </p:txBody>
      </p:sp>
      <p:cxnSp>
        <p:nvCxnSpPr>
          <p:cNvPr id="32" name="Conector de Seta Reta 31"/>
          <p:cNvCxnSpPr>
            <a:stCxn id="28" idx="3"/>
            <a:endCxn id="29" idx="1"/>
          </p:cNvCxnSpPr>
          <p:nvPr/>
        </p:nvCxnSpPr>
        <p:spPr>
          <a:xfrm flipV="true">
            <a:off x="8935720" y="2778125"/>
            <a:ext cx="823595" cy="647065"/>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p:cNvCxnSpPr>
            <a:endCxn id="30" idx="1"/>
          </p:cNvCxnSpPr>
          <p:nvPr/>
        </p:nvCxnSpPr>
        <p:spPr>
          <a:xfrm>
            <a:off x="8960485" y="3415665"/>
            <a:ext cx="798830" cy="9525"/>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cxnSp>
        <p:nvCxnSpPr>
          <p:cNvPr id="35" name="Conector de Seta Reta 34"/>
          <p:cNvCxnSpPr>
            <a:endCxn id="31" idx="1"/>
          </p:cNvCxnSpPr>
          <p:nvPr/>
        </p:nvCxnSpPr>
        <p:spPr>
          <a:xfrm>
            <a:off x="8960485" y="3415665"/>
            <a:ext cx="798830" cy="555625"/>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pic>
        <p:nvPicPr>
          <p:cNvPr id="36" name="Imagem 35" descr="git-play13-sinc-mudancas"/>
          <p:cNvPicPr>
            <a:picLocks noChangeAspect="true"/>
          </p:cNvPicPr>
          <p:nvPr/>
        </p:nvPicPr>
        <p:blipFill>
          <a:blip r:embed="rId4"/>
          <a:stretch>
            <a:fillRect/>
          </a:stretch>
        </p:blipFill>
        <p:spPr>
          <a:xfrm>
            <a:off x="7889875" y="2953385"/>
            <a:ext cx="1054100" cy="890270"/>
          </a:xfrm>
          <a:prstGeom prst="rect">
            <a:avLst/>
          </a:prstGeom>
        </p:spPr>
      </p:pic>
      <p:pic>
        <p:nvPicPr>
          <p:cNvPr id="37" name="Imagem 36" descr="git-play14-merge"/>
          <p:cNvPicPr>
            <a:picLocks noChangeAspect="true"/>
          </p:cNvPicPr>
          <p:nvPr/>
        </p:nvPicPr>
        <p:blipFill>
          <a:blip r:embed="rId5"/>
          <a:stretch>
            <a:fillRect/>
          </a:stretch>
        </p:blipFill>
        <p:spPr>
          <a:xfrm>
            <a:off x="5146675" y="5047615"/>
            <a:ext cx="1882140" cy="669290"/>
          </a:xfrm>
          <a:prstGeom prst="rect">
            <a:avLst/>
          </a:prstGeom>
        </p:spPr>
      </p:pic>
      <p:sp>
        <p:nvSpPr>
          <p:cNvPr id="38" name="Caixa de Texto 37"/>
          <p:cNvSpPr txBox="true"/>
          <p:nvPr/>
        </p:nvSpPr>
        <p:spPr>
          <a:xfrm>
            <a:off x="4846320" y="4740910"/>
            <a:ext cx="2513330" cy="306705"/>
          </a:xfrm>
          <a:prstGeom prst="rect">
            <a:avLst/>
          </a:prstGeom>
          <a:noFill/>
        </p:spPr>
        <p:txBody>
          <a:bodyPr wrap="none" rtlCol="0">
            <a:spAutoFit/>
          </a:bodyPr>
          <a:p>
            <a:r>
              <a:rPr lang="en-US" altLang="pt-BR" sz="1400"/>
              <a:t>Desenvolvimento paralelo</a:t>
            </a:r>
            <a:endParaRPr lang="en-US" altLang="pt-BR" sz="1400"/>
          </a:p>
        </p:txBody>
      </p:sp>
      <p:sp>
        <p:nvSpPr>
          <p:cNvPr id="39" name="Caixa de Texto 38"/>
          <p:cNvSpPr txBox="true"/>
          <p:nvPr/>
        </p:nvSpPr>
        <p:spPr>
          <a:xfrm>
            <a:off x="7522210" y="3843655"/>
            <a:ext cx="1891030" cy="306705"/>
          </a:xfrm>
          <a:prstGeom prst="rect">
            <a:avLst/>
          </a:prstGeom>
          <a:noFill/>
        </p:spPr>
        <p:txBody>
          <a:bodyPr wrap="none" rtlCol="0">
            <a:spAutoFit/>
          </a:bodyPr>
          <a:p>
            <a:r>
              <a:rPr lang="en-US" altLang="pt-BR" sz="1400"/>
              <a:t>Fazendo mudanças</a:t>
            </a:r>
            <a:endParaRPr lang="en-US" altLang="pt-BR" sz="1400"/>
          </a:p>
        </p:txBody>
      </p:sp>
      <p:sp>
        <p:nvSpPr>
          <p:cNvPr id="41" name="Caixa de Texto 40"/>
          <p:cNvSpPr txBox="true"/>
          <p:nvPr/>
        </p:nvSpPr>
        <p:spPr>
          <a:xfrm>
            <a:off x="4760595" y="6144895"/>
            <a:ext cx="800735" cy="306705"/>
          </a:xfrm>
          <a:prstGeom prst="rect">
            <a:avLst/>
          </a:prstGeom>
          <a:solidFill>
            <a:srgbClr val="E65218"/>
          </a:solidFill>
          <a:ln>
            <a:noFill/>
          </a:ln>
        </p:spPr>
        <p:txBody>
          <a:bodyPr wrap="none" rtlCol="0">
            <a:spAutoFit/>
          </a:bodyPr>
          <a:p>
            <a:r>
              <a:rPr lang="en-US" altLang="en-US" sz="1400">
                <a:solidFill>
                  <a:schemeClr val="bg1"/>
                </a:solidFill>
              </a:rPr>
              <a:t>branch</a:t>
            </a:r>
            <a:endParaRPr lang="en-US" altLang="en-US" sz="1400">
              <a:solidFill>
                <a:schemeClr val="bg1"/>
              </a:solidFill>
            </a:endParaRPr>
          </a:p>
        </p:txBody>
      </p:sp>
      <p:sp>
        <p:nvSpPr>
          <p:cNvPr id="42" name="Caixa de Texto 41"/>
          <p:cNvSpPr txBox="true"/>
          <p:nvPr/>
        </p:nvSpPr>
        <p:spPr>
          <a:xfrm>
            <a:off x="5671820" y="6144895"/>
            <a:ext cx="757555" cy="306705"/>
          </a:xfrm>
          <a:prstGeom prst="rect">
            <a:avLst/>
          </a:prstGeom>
          <a:solidFill>
            <a:srgbClr val="E65218"/>
          </a:solidFill>
          <a:ln>
            <a:noFill/>
          </a:ln>
        </p:spPr>
        <p:txBody>
          <a:bodyPr wrap="none" rtlCol="0">
            <a:spAutoFit/>
          </a:bodyPr>
          <a:p>
            <a:r>
              <a:rPr lang="en-US" altLang="en-US" sz="1400">
                <a:solidFill>
                  <a:schemeClr val="bg1"/>
                </a:solidFill>
              </a:rPr>
              <a:t>merge</a:t>
            </a:r>
            <a:endParaRPr lang="en-US" altLang="en-US" sz="1400">
              <a:solidFill>
                <a:schemeClr val="bg1"/>
              </a:solidFill>
            </a:endParaRPr>
          </a:p>
        </p:txBody>
      </p:sp>
      <p:sp>
        <p:nvSpPr>
          <p:cNvPr id="43" name="Caixa de Texto 42"/>
          <p:cNvSpPr txBox="true"/>
          <p:nvPr/>
        </p:nvSpPr>
        <p:spPr>
          <a:xfrm>
            <a:off x="6562090" y="6144895"/>
            <a:ext cx="784860" cy="306705"/>
          </a:xfrm>
          <a:prstGeom prst="rect">
            <a:avLst/>
          </a:prstGeom>
          <a:solidFill>
            <a:srgbClr val="E65218"/>
          </a:solidFill>
          <a:ln>
            <a:noFill/>
          </a:ln>
        </p:spPr>
        <p:txBody>
          <a:bodyPr wrap="none" rtlCol="0">
            <a:spAutoFit/>
          </a:bodyPr>
          <a:p>
            <a:r>
              <a:rPr lang="en-US" altLang="en-US" sz="1400">
                <a:solidFill>
                  <a:schemeClr val="bg1"/>
                </a:solidFill>
              </a:rPr>
              <a:t>rebase</a:t>
            </a:r>
            <a:endParaRPr lang="en-US" altLang="en-US" sz="1400">
              <a:solidFill>
                <a:schemeClr val="bg1"/>
              </a:solidFill>
            </a:endParaRPr>
          </a:p>
        </p:txBody>
      </p:sp>
      <p:cxnSp>
        <p:nvCxnSpPr>
          <p:cNvPr id="44" name="Conector de Seta Reta 43"/>
          <p:cNvCxnSpPr>
            <a:stCxn id="37" idx="2"/>
            <a:endCxn id="41" idx="0"/>
          </p:cNvCxnSpPr>
          <p:nvPr/>
        </p:nvCxnSpPr>
        <p:spPr>
          <a:xfrm flipH="true">
            <a:off x="5161280" y="5716905"/>
            <a:ext cx="926465" cy="427990"/>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a:endCxn id="43" idx="0"/>
          </p:cNvCxnSpPr>
          <p:nvPr/>
        </p:nvCxnSpPr>
        <p:spPr>
          <a:xfrm>
            <a:off x="6074410" y="5712460"/>
            <a:ext cx="880110" cy="432435"/>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cxnSp>
        <p:nvCxnSpPr>
          <p:cNvPr id="46" name="Conector de Seta Reta 45"/>
          <p:cNvCxnSpPr>
            <a:endCxn id="42" idx="0"/>
          </p:cNvCxnSpPr>
          <p:nvPr/>
        </p:nvCxnSpPr>
        <p:spPr>
          <a:xfrm flipH="true">
            <a:off x="6050915" y="5721350"/>
            <a:ext cx="15240" cy="423545"/>
          </a:xfrm>
          <a:prstGeom prst="straightConnector1">
            <a:avLst/>
          </a:prstGeom>
          <a:ln w="28575">
            <a:solidFill>
              <a:srgbClr val="F0380E"/>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Imagem 2" descr="git-play16-repository-init"/>
          <p:cNvPicPr>
            <a:picLocks noChangeAspect="true"/>
          </p:cNvPicPr>
          <p:nvPr/>
        </p:nvPicPr>
        <p:blipFill>
          <a:blip r:embed="rId1"/>
          <a:stretch>
            <a:fillRect/>
          </a:stretch>
        </p:blipFill>
        <p:spPr>
          <a:xfrm>
            <a:off x="575945" y="3053080"/>
            <a:ext cx="2411730" cy="2411730"/>
          </a:xfrm>
          <a:prstGeom prst="rect">
            <a:avLst/>
          </a:prstGeom>
        </p:spPr>
      </p:pic>
      <p:sp>
        <p:nvSpPr>
          <p:cNvPr id="7" name="Caixa de Texto 6"/>
          <p:cNvSpPr txBox="true"/>
          <p:nvPr/>
        </p:nvSpPr>
        <p:spPr>
          <a:xfrm>
            <a:off x="2540" y="-6350"/>
            <a:ext cx="12189460" cy="1985010"/>
          </a:xfrm>
          <a:prstGeom prst="rect">
            <a:avLst/>
          </a:prstGeom>
          <a:solidFill>
            <a:srgbClr val="F0380E"/>
          </a:solidFill>
        </p:spPr>
        <p:txBody>
          <a:bodyPr wrap="square" lIns="274320" tIns="914400" bIns="640080" rtlCol="0" anchor="t">
            <a:spAutoFit/>
          </a:bodyPr>
          <a:p>
            <a:pPr algn="ctr"/>
            <a:r>
              <a:rPr lang="pt-BR" altLang="en-US" sz="2800" b="1">
                <a:solidFill>
                  <a:schemeClr val="bg1"/>
                </a:solidFill>
              </a:rPr>
              <a:t>Inicializando um Repositório </a:t>
            </a:r>
            <a:r>
              <a:rPr lang="en-US" altLang="pt-BR" sz="2800" b="1">
                <a:solidFill>
                  <a:schemeClr val="bg1"/>
                </a:solidFill>
              </a:rPr>
              <a:t>- [ $ git init ]</a:t>
            </a:r>
            <a:endParaRPr lang="en-US" altLang="pt-BR" sz="2800" b="1">
              <a:solidFill>
                <a:schemeClr val="bg1"/>
              </a:solidFill>
            </a:endParaRPr>
          </a:p>
        </p:txBody>
      </p:sp>
      <p:sp>
        <p:nvSpPr>
          <p:cNvPr id="8" name="Caixa de Texto 7"/>
          <p:cNvSpPr txBox="true"/>
          <p:nvPr/>
        </p:nvSpPr>
        <p:spPr>
          <a:xfrm>
            <a:off x="3411220" y="2380615"/>
            <a:ext cx="7740015" cy="1419860"/>
          </a:xfrm>
          <a:prstGeom prst="rect">
            <a:avLst/>
          </a:prstGeom>
          <a:noFill/>
        </p:spPr>
        <p:txBody>
          <a:bodyPr wrap="square" rtlCol="0" anchor="t">
            <a:spAutoFit/>
          </a:bodyPr>
          <a:p>
            <a:pPr>
              <a:lnSpc>
                <a:spcPct val="120000"/>
              </a:lnSpc>
            </a:pPr>
            <a:r>
              <a:rPr lang="pt-BR" altLang="en-US" spc="50">
                <a:solidFill>
                  <a:schemeClr val="tx1"/>
                </a:solidFill>
                <a:uFillTx/>
              </a:rPr>
              <a:t>Para você começar a monitorar um projeto existente com Git, você deve ir para o diretório desse projeto.</a:t>
            </a:r>
            <a:r>
              <a:rPr lang="en-US" altLang="pt-BR" spc="50">
                <a:solidFill>
                  <a:schemeClr val="tx1"/>
                </a:solidFill>
                <a:uFillTx/>
              </a:rPr>
              <a:t> </a:t>
            </a:r>
            <a:r>
              <a:rPr lang="pt-BR" altLang="en-US" spc="50">
                <a:solidFill>
                  <a:schemeClr val="tx1"/>
                </a:solidFill>
                <a:uFillTx/>
              </a:rPr>
              <a:t>Se você nunca fez isso, use o comando a seguir, que terá uma pequena diferença dependendo do sistema em que está executando:</a:t>
            </a:r>
            <a:endParaRPr lang="pt-BR" altLang="en-US" spc="50">
              <a:solidFill>
                <a:schemeClr val="tx1"/>
              </a:solidFill>
              <a:uFillTx/>
            </a:endParaRPr>
          </a:p>
        </p:txBody>
      </p:sp>
      <p:sp>
        <p:nvSpPr>
          <p:cNvPr id="9" name="Caixa de Texto 8"/>
          <p:cNvSpPr txBox="true"/>
          <p:nvPr/>
        </p:nvSpPr>
        <p:spPr>
          <a:xfrm>
            <a:off x="3411220" y="3800475"/>
            <a:ext cx="6234430" cy="1153160"/>
          </a:xfrm>
          <a:prstGeom prst="rect">
            <a:avLst/>
          </a:prstGeom>
          <a:noFill/>
        </p:spPr>
        <p:txBody>
          <a:bodyPr wrap="square" rtlCol="0" anchor="t">
            <a:spAutoFit/>
          </a:bodyPr>
          <a:p>
            <a:pPr fontAlgn="auto">
              <a:spcAft>
                <a:spcPts val="1200"/>
              </a:spcAft>
            </a:pPr>
            <a:r>
              <a:rPr lang="pt-BR" altLang="en-US">
                <a:solidFill>
                  <a:srgbClr val="FF0000"/>
                </a:solidFill>
              </a:rPr>
              <a:t>$ </a:t>
            </a:r>
            <a:r>
              <a:rPr lang="en-US" altLang="pt-BR">
                <a:solidFill>
                  <a:srgbClr val="FF0000"/>
                </a:solidFill>
              </a:rPr>
              <a:t>mkdir </a:t>
            </a:r>
            <a:r>
              <a:rPr lang="pt-BR" altLang="en-US">
                <a:solidFill>
                  <a:srgbClr val="FF0000"/>
                </a:solidFill>
                <a:sym typeface="+mn-ea"/>
              </a:rPr>
              <a:t>~/repo</a:t>
            </a:r>
            <a:r>
              <a:rPr lang="en-US" altLang="pt-BR">
                <a:solidFill>
                  <a:srgbClr val="FF0000"/>
                </a:solidFill>
                <a:sym typeface="+mn-ea"/>
              </a:rPr>
              <a:t>si</a:t>
            </a:r>
            <a:r>
              <a:rPr lang="pt-BR" altLang="en-US">
                <a:solidFill>
                  <a:srgbClr val="FF0000"/>
                </a:solidFill>
                <a:sym typeface="+mn-ea"/>
              </a:rPr>
              <a:t>t</a:t>
            </a:r>
            <a:r>
              <a:rPr lang="en-US" altLang="pt-BR">
                <a:solidFill>
                  <a:srgbClr val="FF0000"/>
                </a:solidFill>
                <a:sym typeface="+mn-ea"/>
              </a:rPr>
              <a:t>ó</a:t>
            </a:r>
            <a:r>
              <a:rPr lang="pt-BR" altLang="en-US">
                <a:solidFill>
                  <a:srgbClr val="FF0000"/>
                </a:solidFill>
                <a:sym typeface="+mn-ea"/>
              </a:rPr>
              <a:t>rio</a:t>
            </a:r>
            <a:r>
              <a:rPr lang="en-US" altLang="pt-BR">
                <a:solidFill>
                  <a:srgbClr val="FF0000"/>
                </a:solidFill>
                <a:sym typeface="+mn-ea"/>
              </a:rPr>
              <a:t> &amp;&amp; </a:t>
            </a:r>
            <a:r>
              <a:rPr lang="pt-BR" altLang="en-US">
                <a:solidFill>
                  <a:srgbClr val="FF0000"/>
                </a:solidFill>
              </a:rPr>
              <a:t>cd ~/repo</a:t>
            </a:r>
            <a:r>
              <a:rPr lang="en-US" altLang="pt-BR">
                <a:solidFill>
                  <a:srgbClr val="FF0000"/>
                </a:solidFill>
              </a:rPr>
              <a:t>si</a:t>
            </a:r>
            <a:r>
              <a:rPr lang="pt-BR" altLang="en-US">
                <a:solidFill>
                  <a:srgbClr val="FF0000"/>
                </a:solidFill>
              </a:rPr>
              <a:t>t</a:t>
            </a:r>
            <a:r>
              <a:rPr lang="en-US" altLang="pt-BR">
                <a:solidFill>
                  <a:srgbClr val="FF0000"/>
                </a:solidFill>
              </a:rPr>
              <a:t>ó</a:t>
            </a:r>
            <a:r>
              <a:rPr lang="pt-BR" altLang="en-US">
                <a:solidFill>
                  <a:srgbClr val="FF0000"/>
                </a:solidFill>
              </a:rPr>
              <a:t>rio</a:t>
            </a:r>
            <a:endParaRPr lang="pt-BR" altLang="en-US"/>
          </a:p>
          <a:p>
            <a:pPr fontAlgn="auto">
              <a:spcAft>
                <a:spcPts val="600"/>
              </a:spcAft>
            </a:pPr>
            <a:r>
              <a:rPr lang="pt-BR" altLang="en-US"/>
              <a:t>Crie seu repositório</a:t>
            </a:r>
            <a:endParaRPr lang="pt-BR" altLang="en-US"/>
          </a:p>
          <a:p>
            <a:r>
              <a:rPr lang="pt-BR" altLang="en-US">
                <a:solidFill>
                  <a:srgbClr val="FF0000"/>
                </a:solidFill>
              </a:rPr>
              <a:t>$ git init</a:t>
            </a:r>
            <a:endParaRPr lang="pt-BR" altLang="en-US">
              <a:solidFill>
                <a:srgbClr val="FF0000"/>
              </a:solidFill>
            </a:endParaRPr>
          </a:p>
        </p:txBody>
      </p:sp>
      <p:sp>
        <p:nvSpPr>
          <p:cNvPr id="10" name="Caixa de Texto 9"/>
          <p:cNvSpPr txBox="true"/>
          <p:nvPr/>
        </p:nvSpPr>
        <p:spPr>
          <a:xfrm>
            <a:off x="3411220" y="5019040"/>
            <a:ext cx="7739380" cy="1419860"/>
          </a:xfrm>
          <a:prstGeom prst="rect">
            <a:avLst/>
          </a:prstGeom>
          <a:noFill/>
        </p:spPr>
        <p:txBody>
          <a:bodyPr wrap="square" rtlCol="0" anchor="t">
            <a:spAutoFit/>
          </a:bodyPr>
          <a:p>
            <a:pPr>
              <a:lnSpc>
                <a:spcPct val="120000"/>
              </a:lnSpc>
            </a:pPr>
            <a:r>
              <a:rPr lang="pt-BR" altLang="en-US" spc="50">
                <a:solidFill>
                  <a:schemeClr val="tx1"/>
                </a:solidFill>
                <a:uFillTx/>
              </a:rPr>
              <a:t>Isso cria um novo subdiretório chamado .git que contém todos os arquivos necessários de seu</a:t>
            </a:r>
            <a:r>
              <a:rPr lang="en-US" altLang="pt-BR" spc="50">
                <a:solidFill>
                  <a:schemeClr val="tx1"/>
                </a:solidFill>
                <a:uFillTx/>
              </a:rPr>
              <a:t> </a:t>
            </a:r>
            <a:r>
              <a:rPr lang="pt-BR" altLang="en-US" spc="50">
                <a:solidFill>
                  <a:schemeClr val="tx1"/>
                </a:solidFill>
                <a:uFillTx/>
              </a:rPr>
              <a:t>repositório – um esqueleto de repositório Git. Neste ponto, nada em seu projeto é monitorado ainda.</a:t>
            </a:r>
            <a:endParaRPr lang="pt-BR" altLang="en-US" spc="50">
              <a:solidFill>
                <a:schemeClr val="tx1"/>
              </a:solidFill>
              <a:uFillTx/>
            </a:endParaRPr>
          </a:p>
        </p:txBody>
      </p:sp>
      <p:sp>
        <p:nvSpPr>
          <p:cNvPr id="2" name="Caixa de Texto 1"/>
          <p:cNvSpPr txBox="true"/>
          <p:nvPr/>
        </p:nvSpPr>
        <p:spPr>
          <a:xfrm>
            <a:off x="575945" y="2446655"/>
            <a:ext cx="2531745" cy="368300"/>
          </a:xfrm>
          <a:prstGeom prst="rect">
            <a:avLst/>
          </a:prstGeom>
          <a:noFill/>
        </p:spPr>
        <p:txBody>
          <a:bodyPr wrap="none" rtlCol="0">
            <a:spAutoFit/>
          </a:bodyPr>
          <a:p>
            <a:r>
              <a:rPr lang="en-US" altLang="pt-BR" b="1"/>
              <a:t>Working Directory</a:t>
            </a:r>
            <a:endParaRPr lang="en-US" altLang="pt-BR" b="1"/>
          </a:p>
        </p:txBody>
      </p:sp>
      <p:pic>
        <p:nvPicPr>
          <p:cNvPr id="5" name="Imagem 4" descr="git-play17-sync-folder"/>
          <p:cNvPicPr>
            <a:picLocks noChangeAspect="true"/>
          </p:cNvPicPr>
          <p:nvPr/>
        </p:nvPicPr>
        <p:blipFill>
          <a:blip r:embed="rId2"/>
          <a:stretch>
            <a:fillRect/>
          </a:stretch>
        </p:blipFill>
        <p:spPr>
          <a:xfrm>
            <a:off x="290830" y="212725"/>
            <a:ext cx="1661795" cy="1661795"/>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aixa de Texto 2"/>
          <p:cNvSpPr txBox="true"/>
          <p:nvPr/>
        </p:nvSpPr>
        <p:spPr>
          <a:xfrm>
            <a:off x="2704465" y="2286000"/>
            <a:ext cx="9233535" cy="4184650"/>
          </a:xfrm>
          <a:prstGeom prst="rect">
            <a:avLst/>
          </a:prstGeom>
          <a:noFill/>
        </p:spPr>
        <p:txBody>
          <a:bodyPr wrap="square" rtlCol="0" anchor="t">
            <a:spAutoFit/>
          </a:bodyPr>
          <a:p>
            <a:pPr fontAlgn="auto">
              <a:spcAft>
                <a:spcPts val="1200"/>
              </a:spcAft>
            </a:pPr>
            <a:r>
              <a:rPr lang="en-US" altLang="pt-BR" b="1" spc="50">
                <a:solidFill>
                  <a:schemeClr val="tx1"/>
                </a:solidFill>
              </a:rPr>
              <a:t>$ git add</a:t>
            </a:r>
            <a:r>
              <a:rPr lang="pt-BR" altLang="en-US" b="1" spc="50">
                <a:solidFill>
                  <a:schemeClr val="tx1"/>
                </a:solidFill>
              </a:rPr>
              <a:t> </a:t>
            </a:r>
            <a:r>
              <a:rPr lang="pt-BR" altLang="en-US" b="1" spc="50">
                <a:solidFill>
                  <a:schemeClr val="tx1"/>
                </a:solidFill>
                <a:sym typeface="+mn-ea"/>
              </a:rPr>
              <a:t>arquivo.txt</a:t>
            </a:r>
            <a:r>
              <a:rPr lang="en-US" altLang="pt-BR" spc="50">
                <a:sym typeface="+mn-ea"/>
              </a:rPr>
              <a:t>, </a:t>
            </a:r>
            <a:r>
              <a:rPr lang="en-US" altLang="pt-BR" b="1" spc="50">
                <a:solidFill>
                  <a:schemeClr val="tx1"/>
                </a:solidFill>
                <a:sym typeface="+mn-ea"/>
              </a:rPr>
              <a:t>diretorio/</a:t>
            </a:r>
            <a:r>
              <a:rPr lang="en-US" altLang="pt-BR" spc="50">
                <a:sym typeface="+mn-ea"/>
              </a:rPr>
              <a:t>, </a:t>
            </a:r>
            <a:r>
              <a:rPr lang="en-US" altLang="pt-BR" b="1" spc="50">
                <a:solidFill>
                  <a:schemeClr val="tx1"/>
                </a:solidFill>
                <a:sym typeface="+mn-ea"/>
              </a:rPr>
              <a:t>. (ponto</a:t>
            </a:r>
            <a:r>
              <a:rPr lang="en-US" altLang="en-US" b="1" spc="50">
                <a:solidFill>
                  <a:schemeClr val="tx1"/>
                </a:solidFill>
                <a:sym typeface="+mn-ea"/>
              </a:rPr>
              <a:t>)</a:t>
            </a:r>
            <a:r>
              <a:rPr lang="en-US" altLang="pt-BR" spc="50">
                <a:solidFill>
                  <a:schemeClr val="tx1"/>
                </a:solidFill>
                <a:sym typeface="+mn-ea"/>
              </a:rPr>
              <a:t>,</a:t>
            </a:r>
            <a:r>
              <a:rPr lang="en-US" altLang="pt-BR" spc="50">
                <a:solidFill>
                  <a:srgbClr val="F0380E"/>
                </a:solidFill>
                <a:sym typeface="+mn-ea"/>
              </a:rPr>
              <a:t> </a:t>
            </a:r>
            <a:r>
              <a:rPr lang="en-US" altLang="pt-BR" b="1" spc="50">
                <a:solidFill>
                  <a:schemeClr val="tx1"/>
                </a:solidFill>
                <a:sym typeface="+mn-ea"/>
              </a:rPr>
              <a:t>-A (menos a</a:t>
            </a:r>
            <a:r>
              <a:rPr lang="en-US" altLang="en-US" b="1" spc="50">
                <a:solidFill>
                  <a:schemeClr val="tx1"/>
                </a:solidFill>
                <a:sym typeface="+mn-ea"/>
              </a:rPr>
              <a:t>)</a:t>
            </a:r>
            <a:r>
              <a:rPr lang="en-US" altLang="pt-BR" spc="50">
                <a:solidFill>
                  <a:schemeClr val="tx1"/>
                </a:solidFill>
                <a:sym typeface="+mn-ea"/>
              </a:rPr>
              <a:t>,</a:t>
            </a:r>
            <a:r>
              <a:rPr lang="en-US" altLang="pt-BR" spc="50">
                <a:solidFill>
                  <a:srgbClr val="F0380E"/>
                </a:solidFill>
                <a:sym typeface="+mn-ea"/>
              </a:rPr>
              <a:t> </a:t>
            </a:r>
            <a:r>
              <a:rPr lang="en-US" altLang="pt-BR" spc="50">
                <a:solidFill>
                  <a:schemeClr val="tx1"/>
                </a:solidFill>
                <a:sym typeface="+mn-ea"/>
              </a:rPr>
              <a:t>ou</a:t>
            </a:r>
            <a:r>
              <a:rPr lang="en-US" altLang="pt-BR" spc="50">
                <a:solidFill>
                  <a:srgbClr val="F0380E"/>
                </a:solidFill>
                <a:sym typeface="+mn-ea"/>
              </a:rPr>
              <a:t> </a:t>
            </a:r>
            <a:r>
              <a:rPr lang="en-US" altLang="pt-BR" b="1" spc="50">
                <a:solidFill>
                  <a:schemeClr val="tx1"/>
                </a:solidFill>
                <a:sym typeface="+mn-ea"/>
              </a:rPr>
              <a:t>* (asterísco)</a:t>
            </a:r>
            <a:r>
              <a:rPr lang="en-US" altLang="pt-BR" spc="50">
                <a:solidFill>
                  <a:schemeClr val="tx1"/>
                </a:solidFill>
                <a:sym typeface="+mn-ea"/>
              </a:rPr>
              <a:t>, </a:t>
            </a:r>
            <a:r>
              <a:rPr lang="pt-BR" altLang="en-US" spc="50"/>
              <a:t>atualiza o índice utilizando o conteúdo atual encontrado na árvore de trabalho para preparar o conteúdo para o próximo commit.</a:t>
            </a:r>
            <a:endParaRPr lang="pt-BR" altLang="en-US" spc="50"/>
          </a:p>
          <a:p>
            <a:pPr fontAlgn="auto">
              <a:spcAft>
                <a:spcPts val="600"/>
              </a:spcAft>
            </a:pPr>
            <a:r>
              <a:rPr lang="en-US" altLang="pt-BR" spc="50"/>
              <a:t>Adiciona o </a:t>
            </a:r>
            <a:r>
              <a:rPr lang="pt-BR" altLang="en-US" b="1" spc="50">
                <a:sym typeface="+mn-ea"/>
              </a:rPr>
              <a:t>arquivo.txt</a:t>
            </a:r>
            <a:r>
              <a:rPr lang="en-US" altLang="pt-BR" spc="50"/>
              <a:t> na área de espera (staging area).</a:t>
            </a:r>
            <a:endParaRPr lang="pt-BR" altLang="en-US" spc="50"/>
          </a:p>
          <a:p>
            <a:pPr fontAlgn="auto">
              <a:spcAft>
                <a:spcPts val="600"/>
              </a:spcAft>
            </a:pPr>
            <a:r>
              <a:rPr lang="pt-BR" altLang="en-US" spc="50">
                <a:solidFill>
                  <a:srgbClr val="FF0000"/>
                </a:solidFill>
              </a:rPr>
              <a:t>$ git add arquivo.txt</a:t>
            </a:r>
            <a:endParaRPr lang="pt-BR" altLang="en-US" spc="50"/>
          </a:p>
          <a:p>
            <a:pPr fontAlgn="auto">
              <a:spcAft>
                <a:spcPts val="600"/>
              </a:spcAft>
            </a:pPr>
            <a:r>
              <a:rPr lang="en-US" altLang="pt-BR" spc="50">
                <a:sym typeface="+mn-ea"/>
              </a:rPr>
              <a:t>Adiciona </a:t>
            </a:r>
            <a:r>
              <a:rPr lang="en-US" altLang="en-US" spc="50">
                <a:sym typeface="+mn-ea"/>
              </a:rPr>
              <a:t>a </a:t>
            </a:r>
            <a:r>
              <a:rPr lang="en-US" altLang="en-US" b="1" spc="50">
                <a:sym typeface="+mn-ea"/>
              </a:rPr>
              <a:t>pasta</a:t>
            </a:r>
            <a:r>
              <a:rPr lang="en-US" altLang="pt-BR" b="1" spc="50">
                <a:sym typeface="+mn-ea"/>
              </a:rPr>
              <a:t>/</a:t>
            </a:r>
            <a:r>
              <a:rPr lang="en-US" altLang="pt-BR" spc="50">
                <a:sym typeface="+mn-ea"/>
              </a:rPr>
              <a:t> na área de espera (staging area).</a:t>
            </a:r>
            <a:endParaRPr lang="en-US" altLang="pt-BR" spc="50">
              <a:sym typeface="+mn-ea"/>
            </a:endParaRPr>
          </a:p>
          <a:p>
            <a:pPr fontAlgn="auto">
              <a:spcAft>
                <a:spcPts val="1200"/>
              </a:spcAft>
            </a:pPr>
            <a:r>
              <a:rPr lang="pt-BR" altLang="en-US" spc="50">
                <a:solidFill>
                  <a:srgbClr val="FF0000"/>
                </a:solidFill>
                <a:sym typeface="+mn-ea"/>
              </a:rPr>
              <a:t>$ git add </a:t>
            </a:r>
            <a:r>
              <a:rPr lang="en-US" altLang="en-US" spc="50">
                <a:solidFill>
                  <a:srgbClr val="FF0000"/>
                </a:solidFill>
                <a:sym typeface="+mn-ea"/>
              </a:rPr>
              <a:t>pasta</a:t>
            </a:r>
            <a:r>
              <a:rPr lang="en-US" altLang="pt-BR" spc="50">
                <a:solidFill>
                  <a:srgbClr val="FF0000"/>
                </a:solidFill>
                <a:sym typeface="+mn-ea"/>
              </a:rPr>
              <a:t>/</a:t>
            </a:r>
            <a:endParaRPr lang="en-US" altLang="pt-BR" spc="50">
              <a:solidFill>
                <a:srgbClr val="FF0000"/>
              </a:solidFill>
              <a:sym typeface="+mn-ea"/>
            </a:endParaRPr>
          </a:p>
          <a:p>
            <a:pPr fontAlgn="auto">
              <a:spcAft>
                <a:spcPts val="600"/>
              </a:spcAft>
            </a:pPr>
            <a:r>
              <a:rPr lang="en-US" altLang="en-US" b="1" spc="50">
                <a:solidFill>
                  <a:schemeClr val="tx1"/>
                </a:solidFill>
                <a:sym typeface="+mn-ea"/>
              </a:rPr>
              <a:t>(*</a:t>
            </a:r>
            <a:r>
              <a:rPr lang="en-US" altLang="en-US" spc="50">
                <a:solidFill>
                  <a:schemeClr val="tx1"/>
                </a:solidFill>
                <a:sym typeface="+mn-ea"/>
              </a:rPr>
              <a:t>,</a:t>
            </a:r>
            <a:r>
              <a:rPr lang="en-US" altLang="en-US" b="1" spc="50">
                <a:solidFill>
                  <a:schemeClr val="tx1"/>
                </a:solidFill>
                <a:sym typeface="+mn-ea"/>
              </a:rPr>
              <a:t> -A </a:t>
            </a:r>
            <a:r>
              <a:rPr lang="en-US" altLang="en-US" spc="50">
                <a:solidFill>
                  <a:schemeClr val="tx1"/>
                </a:solidFill>
                <a:sym typeface="+mn-ea"/>
              </a:rPr>
              <a:t>e</a:t>
            </a:r>
            <a:r>
              <a:rPr lang="en-US" altLang="en-US" b="1" spc="50">
                <a:solidFill>
                  <a:schemeClr val="tx1"/>
                </a:solidFill>
                <a:sym typeface="+mn-ea"/>
              </a:rPr>
              <a:t> .)</a:t>
            </a:r>
            <a:r>
              <a:rPr lang="en-US" altLang="en-US" b="1" spc="50">
                <a:sym typeface="+mn-ea"/>
              </a:rPr>
              <a:t> </a:t>
            </a:r>
            <a:r>
              <a:rPr lang="en-US" altLang="en-US" spc="50">
                <a:sym typeface="+mn-ea"/>
              </a:rPr>
              <a:t>--&gt;</a:t>
            </a:r>
            <a:r>
              <a:rPr lang="en-US" altLang="en-US" b="1" spc="50">
                <a:sym typeface="+mn-ea"/>
              </a:rPr>
              <a:t> </a:t>
            </a:r>
            <a:r>
              <a:rPr lang="en-US" altLang="en-US" spc="50">
                <a:sym typeface="+mn-ea"/>
              </a:rPr>
              <a:t>a</a:t>
            </a:r>
            <a:r>
              <a:rPr lang="en-US" altLang="pt-BR" spc="50">
                <a:sym typeface="+mn-ea"/>
              </a:rPr>
              <a:t>diciona </a:t>
            </a:r>
            <a:r>
              <a:rPr lang="en-US" altLang="en-US" spc="50">
                <a:sym typeface="+mn-ea"/>
              </a:rPr>
              <a:t>todos arquivos do diretório de trabalho</a:t>
            </a:r>
            <a:r>
              <a:rPr lang="en-US" altLang="pt-BR" spc="50">
                <a:sym typeface="+mn-ea"/>
              </a:rPr>
              <a:t> na área de espera (staging area).</a:t>
            </a:r>
            <a:endParaRPr lang="pt-BR" altLang="en-US" spc="50"/>
          </a:p>
          <a:p>
            <a:pPr fontAlgn="auto">
              <a:spcAft>
                <a:spcPts val="600"/>
              </a:spcAft>
            </a:pPr>
            <a:r>
              <a:rPr lang="en-US" altLang="pt-BR" spc="50">
                <a:solidFill>
                  <a:srgbClr val="FF0000"/>
                </a:solidFill>
              </a:rPr>
              <a:t>$ </a:t>
            </a:r>
            <a:r>
              <a:rPr lang="pt-BR" altLang="en-US" spc="50">
                <a:solidFill>
                  <a:srgbClr val="FF0000"/>
                </a:solidFill>
              </a:rPr>
              <a:t>git add *</a:t>
            </a:r>
            <a:endParaRPr lang="pt-BR" altLang="en-US" spc="50">
              <a:solidFill>
                <a:srgbClr val="FF0000"/>
              </a:solidFill>
            </a:endParaRPr>
          </a:p>
          <a:p>
            <a:pPr fontAlgn="auto">
              <a:spcAft>
                <a:spcPts val="600"/>
              </a:spcAft>
            </a:pPr>
            <a:r>
              <a:rPr lang="en-US" altLang="pt-BR" spc="50">
                <a:solidFill>
                  <a:srgbClr val="FF0000"/>
                </a:solidFill>
              </a:rPr>
              <a:t>$ </a:t>
            </a:r>
            <a:r>
              <a:rPr lang="pt-BR" altLang="en-US" spc="50">
                <a:solidFill>
                  <a:srgbClr val="FF0000"/>
                </a:solidFill>
              </a:rPr>
              <a:t>git add -A </a:t>
            </a:r>
            <a:endParaRPr lang="pt-BR" altLang="en-US" spc="50">
              <a:solidFill>
                <a:srgbClr val="FF0000"/>
              </a:solidFill>
            </a:endParaRPr>
          </a:p>
          <a:p>
            <a:pPr fontAlgn="auto">
              <a:spcAft>
                <a:spcPts val="600"/>
              </a:spcAft>
            </a:pPr>
            <a:r>
              <a:rPr lang="en-US" altLang="pt-BR" spc="50">
                <a:solidFill>
                  <a:srgbClr val="FF0000"/>
                </a:solidFill>
              </a:rPr>
              <a:t>$ </a:t>
            </a:r>
            <a:r>
              <a:rPr lang="pt-BR" altLang="en-US" spc="50">
                <a:solidFill>
                  <a:srgbClr val="FF0000"/>
                </a:solidFill>
              </a:rPr>
              <a:t>git add .</a:t>
            </a:r>
            <a:endParaRPr lang="pt-BR" altLang="en-US" spc="50">
              <a:solidFill>
                <a:srgbClr val="FF0000"/>
              </a:solidFill>
            </a:endParaRPr>
          </a:p>
        </p:txBody>
      </p:sp>
      <p:sp>
        <p:nvSpPr>
          <p:cNvPr id="4" name="Caixa de Texto 3"/>
          <p:cNvSpPr txBox="true"/>
          <p:nvPr/>
        </p:nvSpPr>
        <p:spPr>
          <a:xfrm>
            <a:off x="-13335" y="10160"/>
            <a:ext cx="12218670" cy="1802130"/>
          </a:xfrm>
          <a:prstGeom prst="rect">
            <a:avLst/>
          </a:prstGeom>
          <a:solidFill>
            <a:srgbClr val="F0380E"/>
          </a:solidFill>
        </p:spPr>
        <p:txBody>
          <a:bodyPr wrap="square" lIns="2011680" tIns="731520" rIns="0" bIns="640080" rtlCol="0" anchor="t">
            <a:spAutoFit/>
          </a:bodyPr>
          <a:p>
            <a:r>
              <a:rPr lang="en-US" altLang="pt-BR" sz="2800" b="1">
                <a:solidFill>
                  <a:schemeClr val="bg1"/>
                </a:solidFill>
                <a:sym typeface="+mn-ea"/>
              </a:rPr>
              <a:t>Mudanças</a:t>
            </a:r>
            <a:r>
              <a:rPr lang="en-US" altLang="en-US" sz="2800" b="1">
                <a:solidFill>
                  <a:schemeClr val="bg1"/>
                </a:solidFill>
                <a:sym typeface="+mn-ea"/>
              </a:rPr>
              <a:t> na Staging Area - [ $ git add ]</a:t>
            </a:r>
            <a:endParaRPr lang="en-US" altLang="en-US" sz="2800" b="1">
              <a:solidFill>
                <a:schemeClr val="bg1"/>
              </a:solidFill>
              <a:sym typeface="+mn-ea"/>
            </a:endParaRPr>
          </a:p>
        </p:txBody>
      </p:sp>
      <p:pic>
        <p:nvPicPr>
          <p:cNvPr id="7" name="Imagem 6" descr="git-play17-sync-folder"/>
          <p:cNvPicPr>
            <a:picLocks noChangeAspect="true"/>
          </p:cNvPicPr>
          <p:nvPr/>
        </p:nvPicPr>
        <p:blipFill>
          <a:blip r:embed="rId1"/>
          <a:stretch>
            <a:fillRect/>
          </a:stretch>
        </p:blipFill>
        <p:spPr>
          <a:xfrm>
            <a:off x="332740" y="38100"/>
            <a:ext cx="1692910" cy="1692910"/>
          </a:xfrm>
          <a:prstGeom prst="rect">
            <a:avLst/>
          </a:prstGeom>
        </p:spPr>
      </p:pic>
      <p:pic>
        <p:nvPicPr>
          <p:cNvPr id="2" name="Imagem 1" descr="git-play18-working-directory"/>
          <p:cNvPicPr>
            <a:picLocks noChangeAspect="true"/>
          </p:cNvPicPr>
          <p:nvPr/>
        </p:nvPicPr>
        <p:blipFill>
          <a:blip r:embed="rId2"/>
          <a:stretch>
            <a:fillRect/>
          </a:stretch>
        </p:blipFill>
        <p:spPr>
          <a:xfrm>
            <a:off x="195580" y="2403475"/>
            <a:ext cx="2329815" cy="2075180"/>
          </a:xfrm>
          <a:prstGeom prst="rect">
            <a:avLst/>
          </a:prstGeom>
        </p:spPr>
      </p:pic>
      <p:sp>
        <p:nvSpPr>
          <p:cNvPr id="8" name="Caixa de Texto 4"/>
          <p:cNvSpPr txBox="true"/>
          <p:nvPr/>
        </p:nvSpPr>
        <p:spPr>
          <a:xfrm>
            <a:off x="440055" y="4486910"/>
            <a:ext cx="2021840" cy="368300"/>
          </a:xfrm>
          <a:prstGeom prst="rect">
            <a:avLst/>
          </a:prstGeom>
          <a:noFill/>
        </p:spPr>
        <p:txBody>
          <a:bodyPr wrap="square" rtlCol="0">
            <a:spAutoFit/>
          </a:bodyPr>
          <a:p>
            <a:r>
              <a:rPr lang="en-US" altLang="pt-BR" b="1">
                <a:solidFill>
                  <a:schemeClr val="tx1"/>
                </a:solidFill>
              </a:rPr>
              <a:t>Staging Area</a:t>
            </a:r>
            <a:endParaRPr lang="en-US" altLang="pt-BR" b="1">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aixa de Texto 3"/>
          <p:cNvSpPr txBox="true"/>
          <p:nvPr/>
        </p:nvSpPr>
        <p:spPr>
          <a:xfrm>
            <a:off x="-19685" y="1905"/>
            <a:ext cx="12218670" cy="1863725"/>
          </a:xfrm>
          <a:prstGeom prst="rect">
            <a:avLst/>
          </a:prstGeom>
          <a:solidFill>
            <a:srgbClr val="F0380E"/>
          </a:solidFill>
          <a:ln>
            <a:noFill/>
          </a:ln>
        </p:spPr>
        <p:txBody>
          <a:bodyPr wrap="square" lIns="2103120" tIns="731520" rIns="0" bIns="640080" rtlCol="0" anchor="t">
            <a:spAutoFit/>
          </a:bodyPr>
          <a:p>
            <a:r>
              <a:rPr lang="en-US" altLang="en-US" sz="3200" b="1">
                <a:solidFill>
                  <a:schemeClr val="bg1"/>
                </a:solidFill>
                <a:sym typeface="+mn-ea"/>
              </a:rPr>
              <a:t>Verificando as</a:t>
            </a:r>
            <a:r>
              <a:rPr lang="en-US" altLang="pt-BR" sz="3200" b="1">
                <a:solidFill>
                  <a:schemeClr val="bg1"/>
                </a:solidFill>
                <a:sym typeface="+mn-ea"/>
              </a:rPr>
              <a:t> Mudanças</a:t>
            </a:r>
            <a:r>
              <a:rPr lang="en-US" altLang="en-US" sz="3200" b="1">
                <a:solidFill>
                  <a:schemeClr val="bg1"/>
                </a:solidFill>
                <a:sym typeface="+mn-ea"/>
              </a:rPr>
              <a:t> - [ $ git status ]</a:t>
            </a:r>
            <a:endParaRPr lang="en-US" altLang="en-US" sz="3200" b="1">
              <a:solidFill>
                <a:schemeClr val="bg1"/>
              </a:solidFill>
              <a:sym typeface="+mn-ea"/>
            </a:endParaRPr>
          </a:p>
        </p:txBody>
      </p:sp>
      <p:pic>
        <p:nvPicPr>
          <p:cNvPr id="7" name="Imagem 6" descr="git-play17-sync-folder"/>
          <p:cNvPicPr>
            <a:picLocks noChangeAspect="true"/>
          </p:cNvPicPr>
          <p:nvPr/>
        </p:nvPicPr>
        <p:blipFill>
          <a:blip r:embed="rId1"/>
          <a:stretch>
            <a:fillRect/>
          </a:stretch>
        </p:blipFill>
        <p:spPr>
          <a:xfrm>
            <a:off x="372110" y="53340"/>
            <a:ext cx="1760220" cy="1760220"/>
          </a:xfrm>
          <a:prstGeom prst="rect">
            <a:avLst/>
          </a:prstGeom>
        </p:spPr>
      </p:pic>
      <p:sp>
        <p:nvSpPr>
          <p:cNvPr id="2" name="Text Box 1"/>
          <p:cNvSpPr txBox="true"/>
          <p:nvPr/>
        </p:nvSpPr>
        <p:spPr>
          <a:xfrm>
            <a:off x="2081530" y="2265680"/>
            <a:ext cx="9552940" cy="721995"/>
          </a:xfrm>
          <a:prstGeom prst="rect">
            <a:avLst/>
          </a:prstGeom>
          <a:noFill/>
        </p:spPr>
        <p:txBody>
          <a:bodyPr wrap="square" rtlCol="0" anchor="t">
            <a:spAutoFit/>
          </a:bodyPr>
          <a:p>
            <a:pPr fontAlgn="auto">
              <a:spcAft>
                <a:spcPts val="600"/>
              </a:spcAft>
            </a:pPr>
            <a:r>
              <a:rPr lang="en-US" spc="50">
                <a:solidFill>
                  <a:schemeClr val="tx1"/>
                </a:solidFill>
                <a:uFillTx/>
              </a:rPr>
              <a:t>O comando git status exibe as condições do diretório de trabalho e </a:t>
            </a:r>
            <a:r>
              <a:rPr lang="en-US" altLang="en-US" spc="50">
                <a:solidFill>
                  <a:schemeClr val="tx1"/>
                </a:solidFill>
                <a:uFillTx/>
              </a:rPr>
              <a:t>d</a:t>
            </a:r>
            <a:r>
              <a:rPr lang="en-US" spc="50">
                <a:solidFill>
                  <a:schemeClr val="tx1"/>
                </a:solidFill>
                <a:uFillTx/>
              </a:rPr>
              <a:t>a área de espera</a:t>
            </a:r>
            <a:endParaRPr lang="en-US" spc="50">
              <a:solidFill>
                <a:schemeClr val="tx1"/>
              </a:solidFill>
              <a:uFillTx/>
            </a:endParaRPr>
          </a:p>
          <a:p>
            <a:pPr fontAlgn="auto">
              <a:spcAft>
                <a:spcPts val="600"/>
              </a:spcAft>
            </a:pPr>
            <a:r>
              <a:rPr lang="en-US" spc="50">
                <a:solidFill>
                  <a:srgbClr val="FF0000"/>
                </a:solidFill>
                <a:uFillTx/>
              </a:rPr>
              <a:t>$ git status</a:t>
            </a:r>
            <a:endParaRPr lang="en-US" spc="50">
              <a:solidFill>
                <a:srgbClr val="FF0000"/>
              </a:solidFill>
              <a:uFillTx/>
            </a:endParaRPr>
          </a:p>
        </p:txBody>
      </p:sp>
      <p:pic>
        <p:nvPicPr>
          <p:cNvPr id="5" name="Picture 4" descr="git-play19-vizualizar"/>
          <p:cNvPicPr>
            <a:picLocks noChangeAspect="true"/>
          </p:cNvPicPr>
          <p:nvPr/>
        </p:nvPicPr>
        <p:blipFill>
          <a:blip r:embed="rId2"/>
          <a:stretch>
            <a:fillRect/>
          </a:stretch>
        </p:blipFill>
        <p:spPr>
          <a:xfrm>
            <a:off x="69850" y="3027680"/>
            <a:ext cx="2277110" cy="2076450"/>
          </a:xfrm>
          <a:prstGeom prst="rect">
            <a:avLst/>
          </a:prstGeom>
        </p:spPr>
      </p:pic>
      <p:sp>
        <p:nvSpPr>
          <p:cNvPr id="6" name="Text Box 5"/>
          <p:cNvSpPr txBox="true"/>
          <p:nvPr/>
        </p:nvSpPr>
        <p:spPr>
          <a:xfrm>
            <a:off x="2081530" y="3139440"/>
            <a:ext cx="9806305" cy="1506855"/>
          </a:xfrm>
          <a:prstGeom prst="rect">
            <a:avLst/>
          </a:prstGeom>
          <a:noFill/>
        </p:spPr>
        <p:txBody>
          <a:bodyPr wrap="square" rtlCol="0" anchor="t">
            <a:spAutoFit/>
          </a:bodyPr>
          <a:p>
            <a:pPr fontAlgn="auto">
              <a:spcAft>
                <a:spcPts val="600"/>
              </a:spcAft>
            </a:pPr>
            <a:r>
              <a:rPr lang="en-US" spc="50">
                <a:solidFill>
                  <a:schemeClr val="tx1"/>
                </a:solidFill>
                <a:uFillTx/>
              </a:rPr>
              <a:t>Verifica mudanças no diretório de trabalho, que ainda não foram para a área de espera</a:t>
            </a:r>
            <a:endParaRPr lang="en-US" spc="50">
              <a:solidFill>
                <a:schemeClr val="tx1"/>
              </a:solidFill>
              <a:uFillTx/>
            </a:endParaRPr>
          </a:p>
          <a:p>
            <a:pPr fontAlgn="auto">
              <a:spcAft>
                <a:spcPts val="1200"/>
              </a:spcAft>
            </a:pPr>
            <a:r>
              <a:rPr lang="en-US" spc="50">
                <a:solidFill>
                  <a:srgbClr val="FF0000"/>
                </a:solidFill>
                <a:uFillTx/>
              </a:rPr>
              <a:t>$ git diff</a:t>
            </a:r>
            <a:endParaRPr lang="en-US" spc="50">
              <a:solidFill>
                <a:schemeClr val="tx1"/>
              </a:solidFill>
              <a:uFillTx/>
            </a:endParaRPr>
          </a:p>
          <a:p>
            <a:pPr fontAlgn="auto">
              <a:spcAft>
                <a:spcPts val="600"/>
              </a:spcAft>
            </a:pPr>
            <a:r>
              <a:rPr lang="en-US" spc="50">
                <a:solidFill>
                  <a:schemeClr val="tx1"/>
                </a:solidFill>
                <a:uFillTx/>
              </a:rPr>
              <a:t>Verifica mudanças </a:t>
            </a:r>
            <a:r>
              <a:rPr lang="en-US" altLang="en-US" spc="50">
                <a:solidFill>
                  <a:schemeClr val="tx1"/>
                </a:solidFill>
                <a:uFillTx/>
              </a:rPr>
              <a:t>que foram par</a:t>
            </a:r>
            <a:r>
              <a:rPr lang="en-US" spc="50">
                <a:solidFill>
                  <a:schemeClr val="tx1"/>
                </a:solidFill>
                <a:uFillTx/>
              </a:rPr>
              <a:t>a área de espera</a:t>
            </a:r>
            <a:endParaRPr lang="en-US" spc="50">
              <a:solidFill>
                <a:schemeClr val="tx1"/>
              </a:solidFill>
              <a:uFillTx/>
            </a:endParaRPr>
          </a:p>
          <a:p>
            <a:r>
              <a:rPr lang="en-US" spc="50">
                <a:solidFill>
                  <a:srgbClr val="FF0000"/>
                </a:solidFill>
                <a:uFillTx/>
              </a:rPr>
              <a:t>$ git diff --staged</a:t>
            </a:r>
            <a:endParaRPr lang="en-US" spc="50">
              <a:solidFill>
                <a:srgbClr val="FF0000"/>
              </a:solidFill>
              <a:uFillTx/>
            </a:endParaRPr>
          </a:p>
        </p:txBody>
      </p:sp>
      <p:sp>
        <p:nvSpPr>
          <p:cNvPr id="8" name="Text Box 7"/>
          <p:cNvSpPr txBox="true"/>
          <p:nvPr/>
        </p:nvSpPr>
        <p:spPr>
          <a:xfrm>
            <a:off x="2132330" y="4779010"/>
            <a:ext cx="9754870" cy="1783715"/>
          </a:xfrm>
          <a:prstGeom prst="rect">
            <a:avLst/>
          </a:prstGeom>
          <a:noFill/>
        </p:spPr>
        <p:txBody>
          <a:bodyPr wrap="square" rtlCol="0" anchor="t">
            <a:spAutoFit/>
          </a:bodyPr>
          <a:p>
            <a:pPr fontAlgn="auto">
              <a:spcAft>
                <a:spcPts val="600"/>
              </a:spcAft>
            </a:pPr>
            <a:r>
              <a:rPr lang="en-US" spc="50">
                <a:solidFill>
                  <a:schemeClr val="tx1"/>
                </a:solidFill>
                <a:uFillTx/>
              </a:rPr>
              <a:t>Se você quiser remover um arquivo</a:t>
            </a:r>
            <a:r>
              <a:rPr lang="en-US" altLang="en-US" spc="50">
                <a:solidFill>
                  <a:schemeClr val="tx1"/>
                </a:solidFill>
                <a:uFillTx/>
              </a:rPr>
              <a:t> da área de espera</a:t>
            </a:r>
            <a:r>
              <a:rPr lang="en-US" spc="50">
                <a:solidFill>
                  <a:schemeClr val="tx1"/>
                </a:solidFill>
                <a:uFillTx/>
              </a:rPr>
              <a:t>:</a:t>
            </a:r>
            <a:endParaRPr lang="en-US" spc="50">
              <a:solidFill>
                <a:schemeClr val="tx1"/>
              </a:solidFill>
              <a:uFillTx/>
            </a:endParaRPr>
          </a:p>
          <a:p>
            <a:pPr fontAlgn="auto">
              <a:spcAft>
                <a:spcPts val="1200"/>
              </a:spcAft>
            </a:pPr>
            <a:r>
              <a:rPr lang="en-US" altLang="en-US" spc="50">
                <a:solidFill>
                  <a:srgbClr val="FF0000"/>
                </a:solidFill>
                <a:uFillTx/>
              </a:rPr>
              <a:t>$ </a:t>
            </a:r>
            <a:r>
              <a:rPr lang="en-US" spc="50">
                <a:solidFill>
                  <a:srgbClr val="FF0000"/>
                </a:solidFill>
                <a:uFillTx/>
              </a:rPr>
              <a:t>git reset HEAD caminho/</a:t>
            </a:r>
            <a:r>
              <a:rPr lang="en-US" altLang="en-US" spc="50">
                <a:solidFill>
                  <a:srgbClr val="FF0000"/>
                </a:solidFill>
                <a:uFillTx/>
              </a:rPr>
              <a:t>d</a:t>
            </a:r>
            <a:r>
              <a:rPr lang="en-US" spc="50">
                <a:solidFill>
                  <a:srgbClr val="FF0000"/>
                </a:solidFill>
                <a:uFillTx/>
              </a:rPr>
              <a:t>o/arquivo</a:t>
            </a:r>
            <a:endParaRPr lang="en-US" spc="50">
              <a:solidFill>
                <a:schemeClr val="tx1"/>
              </a:solidFill>
              <a:uFillTx/>
            </a:endParaRPr>
          </a:p>
          <a:p>
            <a:pPr fontAlgn="auto">
              <a:spcAft>
                <a:spcPts val="600"/>
              </a:spcAft>
            </a:pPr>
            <a:r>
              <a:rPr lang="en-US" spc="50">
                <a:solidFill>
                  <a:schemeClr val="tx1"/>
                </a:solidFill>
                <a:uFillTx/>
              </a:rPr>
              <a:t>Se você quiser limpar todo o staging, vá para o diretório raiz do repositório e use o comando:</a:t>
            </a:r>
            <a:endParaRPr lang="en-US" spc="50">
              <a:solidFill>
                <a:schemeClr val="tx1"/>
              </a:solidFill>
              <a:uFillTx/>
            </a:endParaRPr>
          </a:p>
          <a:p>
            <a:r>
              <a:rPr lang="en-US" altLang="en-US" spc="50">
                <a:solidFill>
                  <a:srgbClr val="FF0000"/>
                </a:solidFill>
                <a:uFillTx/>
              </a:rPr>
              <a:t>$ </a:t>
            </a:r>
            <a:r>
              <a:rPr lang="en-US" spc="50">
                <a:solidFill>
                  <a:srgbClr val="FF0000"/>
                </a:solidFill>
                <a:uFillTx/>
              </a:rPr>
              <a:t>git reset HEAD *</a:t>
            </a:r>
            <a:endParaRPr lang="en-US" spc="50">
              <a:solidFill>
                <a:srgbClr val="FF0000"/>
              </a:solidFill>
              <a:uFillTx/>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aixa de Texto 3"/>
          <p:cNvSpPr txBox="true"/>
          <p:nvPr/>
        </p:nvSpPr>
        <p:spPr>
          <a:xfrm>
            <a:off x="3916680" y="2428240"/>
            <a:ext cx="7745730" cy="1087755"/>
          </a:xfrm>
          <a:prstGeom prst="rect">
            <a:avLst/>
          </a:prstGeom>
          <a:noFill/>
        </p:spPr>
        <p:txBody>
          <a:bodyPr wrap="square" rtlCol="0" anchor="t">
            <a:spAutoFit/>
          </a:bodyPr>
          <a:p>
            <a:pPr fontAlgn="auto">
              <a:lnSpc>
                <a:spcPct val="120000"/>
              </a:lnSpc>
              <a:spcAft>
                <a:spcPts val="600"/>
              </a:spcAft>
            </a:pPr>
            <a:r>
              <a:rPr lang="pt-BR" altLang="en-US" spc="50">
                <a:solidFill>
                  <a:schemeClr val="tx1"/>
                </a:solidFill>
                <a:uFillTx/>
              </a:rPr>
              <a:t>O Git foi inicialmente projetado e desenvolvido por Linus Torvalds para o desenvolvimento do kernel Linux, mas foi adotado por muitos</a:t>
            </a:r>
            <a:r>
              <a:rPr lang="en-US" altLang="pt-BR" spc="50">
                <a:solidFill>
                  <a:schemeClr val="tx1"/>
                </a:solidFill>
                <a:uFillTx/>
              </a:rPr>
              <a:t> </a:t>
            </a:r>
            <a:r>
              <a:rPr lang="pt-BR" altLang="en-US" spc="50">
                <a:solidFill>
                  <a:schemeClr val="tx1"/>
                </a:solidFill>
                <a:uFillTx/>
              </a:rPr>
              <a:t>outros projetos. </a:t>
            </a:r>
            <a:endParaRPr lang="pt-BR" altLang="en-US" spc="50">
              <a:solidFill>
                <a:schemeClr val="tx1"/>
              </a:solidFill>
              <a:uFillTx/>
            </a:endParaRPr>
          </a:p>
        </p:txBody>
      </p:sp>
      <p:pic>
        <p:nvPicPr>
          <p:cNvPr id="6" name="Imagem 5" descr="GitLogo"/>
          <p:cNvPicPr>
            <a:picLocks noChangeAspect="true"/>
          </p:cNvPicPr>
          <p:nvPr/>
        </p:nvPicPr>
        <p:blipFill>
          <a:blip r:embed="rId1"/>
          <a:stretch>
            <a:fillRect/>
          </a:stretch>
        </p:blipFill>
        <p:spPr>
          <a:xfrm>
            <a:off x="579120" y="637540"/>
            <a:ext cx="3095625" cy="3095625"/>
          </a:xfrm>
          <a:prstGeom prst="rect">
            <a:avLst/>
          </a:prstGeom>
        </p:spPr>
      </p:pic>
      <p:sp>
        <p:nvSpPr>
          <p:cNvPr id="7" name="Caixa de Texto 6"/>
          <p:cNvSpPr txBox="true"/>
          <p:nvPr/>
        </p:nvSpPr>
        <p:spPr>
          <a:xfrm>
            <a:off x="3916680" y="748030"/>
            <a:ext cx="7745095" cy="1419860"/>
          </a:xfrm>
          <a:prstGeom prst="rect">
            <a:avLst/>
          </a:prstGeom>
          <a:noFill/>
        </p:spPr>
        <p:txBody>
          <a:bodyPr wrap="square" rtlCol="0" anchor="t">
            <a:spAutoFit/>
          </a:bodyPr>
          <a:p>
            <a:pPr>
              <a:lnSpc>
                <a:spcPct val="120000"/>
              </a:lnSpc>
            </a:pPr>
            <a:r>
              <a:rPr lang="pt-BR" altLang="en-US" spc="50">
                <a:solidFill>
                  <a:schemeClr val="tx1"/>
                </a:solidFill>
                <a:uFillTx/>
                <a:sym typeface="+mn-ea"/>
              </a:rPr>
              <a:t>Git é um sistema de controle de versões distribuído, usado principalmente no desenvolvimento de software, mas pode ser usado para registrar o histórico de edições</a:t>
            </a:r>
            <a:r>
              <a:rPr lang="en-US" altLang="pt-BR" spc="50">
                <a:solidFill>
                  <a:schemeClr val="tx1"/>
                </a:solidFill>
                <a:uFillTx/>
                <a:sym typeface="+mn-ea"/>
              </a:rPr>
              <a:t> </a:t>
            </a:r>
            <a:r>
              <a:rPr lang="pt-BR" altLang="en-US" spc="50">
                <a:solidFill>
                  <a:schemeClr val="tx1"/>
                </a:solidFill>
                <a:uFillTx/>
                <a:sym typeface="+mn-ea"/>
              </a:rPr>
              <a:t>de qualquer tipo de arquivo. </a:t>
            </a:r>
            <a:endParaRPr lang="pt-BR" altLang="en-US" spc="50">
              <a:solidFill>
                <a:schemeClr val="tx1"/>
              </a:solidFill>
              <a:uFillTx/>
              <a:sym typeface="+mn-ea"/>
            </a:endParaRPr>
          </a:p>
        </p:txBody>
      </p:sp>
      <p:sp>
        <p:nvSpPr>
          <p:cNvPr id="8" name="Caixa de Texto 7"/>
          <p:cNvSpPr txBox="true"/>
          <p:nvPr/>
        </p:nvSpPr>
        <p:spPr>
          <a:xfrm>
            <a:off x="1026160" y="3891915"/>
            <a:ext cx="10635615" cy="2084070"/>
          </a:xfrm>
          <a:prstGeom prst="rect">
            <a:avLst/>
          </a:prstGeom>
          <a:noFill/>
        </p:spPr>
        <p:txBody>
          <a:bodyPr wrap="square" rtlCol="0" anchor="t">
            <a:spAutoFit/>
          </a:bodyPr>
          <a:p>
            <a:pPr>
              <a:lnSpc>
                <a:spcPct val="120000"/>
              </a:lnSpc>
            </a:pPr>
            <a:r>
              <a:rPr lang="pt-BR" altLang="en-US" spc="50">
                <a:solidFill>
                  <a:schemeClr val="tx1"/>
                </a:solidFill>
                <a:uFillTx/>
              </a:rPr>
              <a:t>Tendo uma arquitetura distribuída, o Git é um exemplo de DVCS (portanto, Sistema de Controle de Versão Distribuído). Em vez de ter apenas um único local para o histórico completo da versão do software, como é comum em sistemas de controle de versão outrora populares como CVS ou SVN, no Git, a cópia de trabalho de todo desenvolvedor do código também é um repositório que pode conter o histórico completo de todas as alterações.</a:t>
            </a:r>
            <a:endParaRPr lang="pt-BR" altLang="en-US" spc="50">
              <a:solidFill>
                <a:schemeClr val="tx1"/>
              </a:solidFill>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aixa de Texto 1"/>
          <p:cNvSpPr txBox="true"/>
          <p:nvPr/>
        </p:nvSpPr>
        <p:spPr>
          <a:xfrm>
            <a:off x="1384935" y="2916555"/>
            <a:ext cx="9757410" cy="1938020"/>
          </a:xfrm>
          <a:prstGeom prst="rect">
            <a:avLst/>
          </a:prstGeom>
          <a:noFill/>
        </p:spPr>
        <p:txBody>
          <a:bodyPr wrap="square" rtlCol="0" anchor="t">
            <a:spAutoFit/>
          </a:bodyPr>
          <a:p>
            <a:pPr>
              <a:lnSpc>
                <a:spcPct val="150000"/>
              </a:lnSpc>
            </a:pPr>
            <a:r>
              <a:rPr lang="pt-BR" altLang="en-US" sz="2000" spc="50">
                <a:solidFill>
                  <a:schemeClr val="tx1"/>
                </a:solidFill>
                <a:uFillTx/>
              </a:rPr>
              <a:t>O Git tem a funcionalidade, </a:t>
            </a:r>
            <a:r>
              <a:rPr lang="pt-BR" altLang="en-US" sz="2000" b="1" spc="50">
                <a:solidFill>
                  <a:schemeClr val="tx1"/>
                </a:solidFill>
                <a:uFillTx/>
              </a:rPr>
              <a:t>desempenho</a:t>
            </a:r>
            <a:r>
              <a:rPr lang="pt-BR" altLang="en-US" sz="2000" spc="50">
                <a:solidFill>
                  <a:schemeClr val="tx1"/>
                </a:solidFill>
                <a:uFillTx/>
              </a:rPr>
              <a:t>, </a:t>
            </a:r>
            <a:r>
              <a:rPr lang="pt-BR" altLang="en-US" sz="2000" b="1" spc="50">
                <a:solidFill>
                  <a:schemeClr val="tx1"/>
                </a:solidFill>
                <a:uFillTx/>
              </a:rPr>
              <a:t>segurança</a:t>
            </a:r>
            <a:r>
              <a:rPr lang="pt-BR" altLang="en-US" sz="2000" spc="50">
                <a:solidFill>
                  <a:schemeClr val="tx1"/>
                </a:solidFill>
                <a:uFillTx/>
              </a:rPr>
              <a:t> e </a:t>
            </a:r>
            <a:r>
              <a:rPr lang="pt-BR" altLang="en-US" sz="2000" b="1" spc="50">
                <a:solidFill>
                  <a:schemeClr val="tx1"/>
                </a:solidFill>
                <a:uFillTx/>
              </a:rPr>
              <a:t>flexibilidade</a:t>
            </a:r>
            <a:r>
              <a:rPr lang="pt-BR" altLang="en-US" sz="2000" spc="50">
                <a:solidFill>
                  <a:schemeClr val="tx1"/>
                </a:solidFill>
                <a:uFillTx/>
              </a:rPr>
              <a:t> que a maioria das equipes e desenvolvedores individuais precisa. Nas comparações lado a lado com a maioria das outras alternativas, muitas equipes acham que o Git é muito favorável.</a:t>
            </a:r>
            <a:endParaRPr lang="pt-BR" altLang="en-US" sz="2000" spc="50">
              <a:solidFill>
                <a:schemeClr val="tx1"/>
              </a:solidFill>
              <a:uFillTx/>
            </a:endParaRPr>
          </a:p>
        </p:txBody>
      </p:sp>
      <p:pic>
        <p:nvPicPr>
          <p:cNvPr id="6" name="Imagem 5"/>
          <p:cNvPicPr>
            <a:picLocks noChangeAspect="true"/>
          </p:cNvPicPr>
          <p:nvPr/>
        </p:nvPicPr>
        <p:blipFill>
          <a:blip r:embed="rId1"/>
          <a:stretch>
            <a:fillRect/>
          </a:stretch>
        </p:blipFill>
        <p:spPr>
          <a:xfrm>
            <a:off x="1385570" y="5205095"/>
            <a:ext cx="8829675" cy="714375"/>
          </a:xfrm>
          <a:prstGeom prst="rect">
            <a:avLst/>
          </a:prstGeom>
        </p:spPr>
      </p:pic>
      <p:pic>
        <p:nvPicPr>
          <p:cNvPr id="9" name="Imagem 8"/>
          <p:cNvPicPr>
            <a:picLocks noChangeAspect="true"/>
          </p:cNvPicPr>
          <p:nvPr/>
        </p:nvPicPr>
        <p:blipFill>
          <a:blip r:embed="rId2"/>
          <a:stretch>
            <a:fillRect/>
          </a:stretch>
        </p:blipFill>
        <p:spPr>
          <a:xfrm>
            <a:off x="1552575" y="441960"/>
            <a:ext cx="9107170" cy="1971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aixa de Texto 1"/>
          <p:cNvSpPr txBox="true"/>
          <p:nvPr/>
        </p:nvSpPr>
        <p:spPr>
          <a:xfrm>
            <a:off x="920750" y="3630930"/>
            <a:ext cx="10653395" cy="2168525"/>
          </a:xfrm>
          <a:prstGeom prst="rect">
            <a:avLst/>
          </a:prstGeom>
          <a:noFill/>
        </p:spPr>
        <p:txBody>
          <a:bodyPr wrap="square" rtlCol="0" anchor="t">
            <a:spAutoFit/>
          </a:bodyPr>
          <a:p>
            <a:pPr>
              <a:lnSpc>
                <a:spcPct val="150000"/>
              </a:lnSpc>
            </a:pPr>
            <a:r>
              <a:rPr lang="pt-BR" altLang="en-US" spc="50">
                <a:solidFill>
                  <a:schemeClr val="tx1"/>
                </a:solidFill>
                <a:uFillTx/>
              </a:rPr>
              <a:t>Fazer o commit de novas alterações, branches, mesclagem e comparação de versões anteriores – tudo é otimizado para desempenho. Os algoritmos implementados no Git aproveitam o conhecimento profundo sobre atributos comuns de árvores de arquivos de código-fonte reais, como costumam ser modificados ao longo do tempo e quais são os padrões de acesso.</a:t>
            </a:r>
            <a:endParaRPr lang="pt-BR" altLang="en-US" spc="50">
              <a:solidFill>
                <a:schemeClr val="tx1"/>
              </a:solidFill>
              <a:uFillTx/>
            </a:endParaRPr>
          </a:p>
        </p:txBody>
      </p:sp>
      <p:sp>
        <p:nvSpPr>
          <p:cNvPr id="4" name="Caixa de Texto 3"/>
          <p:cNvSpPr txBox="true"/>
          <p:nvPr/>
        </p:nvSpPr>
        <p:spPr>
          <a:xfrm>
            <a:off x="3989705" y="2957195"/>
            <a:ext cx="3533775" cy="645160"/>
          </a:xfrm>
          <a:prstGeom prst="rect">
            <a:avLst/>
          </a:prstGeom>
          <a:noFill/>
        </p:spPr>
        <p:txBody>
          <a:bodyPr wrap="none" rtlCol="0">
            <a:spAutoFit/>
          </a:bodyPr>
          <a:p>
            <a:r>
              <a:rPr lang="en-US" altLang="pt-BR" sz="3600" b="1"/>
              <a:t>Desempenho</a:t>
            </a:r>
            <a:endParaRPr lang="en-US" altLang="pt-BR" sz="3600" b="1"/>
          </a:p>
        </p:txBody>
      </p:sp>
      <p:pic>
        <p:nvPicPr>
          <p:cNvPr id="6" name="Imagem 5"/>
          <p:cNvPicPr>
            <a:picLocks noChangeAspect="true"/>
          </p:cNvPicPr>
          <p:nvPr/>
        </p:nvPicPr>
        <p:blipFill>
          <a:blip r:embed="rId1"/>
          <a:stretch>
            <a:fillRect/>
          </a:stretch>
        </p:blipFill>
        <p:spPr>
          <a:xfrm>
            <a:off x="920750" y="973455"/>
            <a:ext cx="2647950" cy="2628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aixa de Texto 1"/>
          <p:cNvSpPr txBox="true"/>
          <p:nvPr/>
        </p:nvSpPr>
        <p:spPr>
          <a:xfrm>
            <a:off x="1294765" y="4324985"/>
            <a:ext cx="10129520" cy="2416175"/>
          </a:xfrm>
          <a:prstGeom prst="rect">
            <a:avLst/>
          </a:prstGeom>
          <a:noFill/>
        </p:spPr>
        <p:txBody>
          <a:bodyPr wrap="square" rtlCol="0" anchor="t">
            <a:spAutoFit/>
          </a:bodyPr>
          <a:p>
            <a:pPr>
              <a:lnSpc>
                <a:spcPct val="120000"/>
              </a:lnSpc>
            </a:pPr>
            <a:r>
              <a:rPr lang="pt-BR" altLang="en-US" spc="50">
                <a:solidFill>
                  <a:schemeClr val="tx1"/>
                </a:solidFill>
                <a:uFillTx/>
              </a:rPr>
              <a:t>O Git foi projetado com a integridade do código-fonte gerenciado como uma prioridade. O conteúdo dos arquivos, bem como os verdadeiros relacionamentos entre arquivos e diretórios, versões, tags e commits, todos esses objetos no repositório do Git são protegidos com um algoritmo de hash de criptografia seguro chamado SHA1. Isso protege o código e o histórico de alterações contra alterações acidentais e maliciosas e garante que o histórico tenha rastreabilidade total.</a:t>
            </a:r>
            <a:endParaRPr lang="pt-BR" altLang="en-US" spc="50">
              <a:solidFill>
                <a:schemeClr val="tx1"/>
              </a:solidFill>
              <a:uFillTx/>
            </a:endParaRPr>
          </a:p>
        </p:txBody>
      </p:sp>
      <p:sp>
        <p:nvSpPr>
          <p:cNvPr id="5" name="Caixa de Texto 4"/>
          <p:cNvSpPr txBox="true"/>
          <p:nvPr/>
        </p:nvSpPr>
        <p:spPr>
          <a:xfrm>
            <a:off x="5103495" y="3538855"/>
            <a:ext cx="2914650" cy="645160"/>
          </a:xfrm>
          <a:prstGeom prst="rect">
            <a:avLst/>
          </a:prstGeom>
          <a:noFill/>
        </p:spPr>
        <p:txBody>
          <a:bodyPr wrap="none" rtlCol="0">
            <a:spAutoFit/>
          </a:bodyPr>
          <a:p>
            <a:r>
              <a:rPr lang="en-US" altLang="pt-BR" sz="3600" b="1"/>
              <a:t>Segurança</a:t>
            </a:r>
            <a:endParaRPr lang="en-US" altLang="pt-BR" sz="3600" b="1"/>
          </a:p>
        </p:txBody>
      </p:sp>
      <p:pic>
        <p:nvPicPr>
          <p:cNvPr id="6" name="Imagem 5" descr="git-play04-segurança"/>
          <p:cNvPicPr>
            <a:picLocks noChangeAspect="true"/>
          </p:cNvPicPr>
          <p:nvPr/>
        </p:nvPicPr>
        <p:blipFill>
          <a:blip r:embed="rId1"/>
          <a:stretch>
            <a:fillRect/>
          </a:stretch>
        </p:blipFill>
        <p:spPr>
          <a:xfrm>
            <a:off x="1294765" y="375285"/>
            <a:ext cx="3808730" cy="38087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aixa de Texto 1"/>
          <p:cNvSpPr txBox="true"/>
          <p:nvPr/>
        </p:nvSpPr>
        <p:spPr>
          <a:xfrm>
            <a:off x="674370" y="3826510"/>
            <a:ext cx="11310620" cy="2569845"/>
          </a:xfrm>
          <a:prstGeom prst="rect">
            <a:avLst/>
          </a:prstGeom>
          <a:noFill/>
        </p:spPr>
        <p:txBody>
          <a:bodyPr wrap="square" rtlCol="0" anchor="t">
            <a:spAutoFit/>
          </a:bodyPr>
          <a:p>
            <a:pPr fontAlgn="auto">
              <a:lnSpc>
                <a:spcPct val="120000"/>
              </a:lnSpc>
              <a:spcAft>
                <a:spcPts val="1200"/>
              </a:spcAft>
            </a:pPr>
            <a:r>
              <a:rPr lang="pt-BR" altLang="en-US" spc="50">
                <a:solidFill>
                  <a:schemeClr val="tx1"/>
                </a:solidFill>
                <a:uFillTx/>
              </a:rPr>
              <a:t>Um dos principais objetivos de design do Git é a flexibilidade. O Git é flexível em vários aspectos: suporte a vários tipos de fluxos de trabalho de desenvolvimento não lineares, em eficiência em projetos pequenos e grandes e em compatibilidade com muitos sistemas e protocolos existentes.</a:t>
            </a:r>
            <a:endParaRPr lang="pt-BR" altLang="en-US" spc="50">
              <a:solidFill>
                <a:schemeClr val="tx1"/>
              </a:solidFill>
              <a:uFillTx/>
            </a:endParaRPr>
          </a:p>
          <a:p>
            <a:pPr fontAlgn="auto">
              <a:lnSpc>
                <a:spcPct val="120000"/>
              </a:lnSpc>
              <a:spcAft>
                <a:spcPts val="1200"/>
              </a:spcAft>
            </a:pPr>
            <a:r>
              <a:rPr lang="pt-BR" altLang="en-US" spc="50">
                <a:solidFill>
                  <a:schemeClr val="tx1"/>
                </a:solidFill>
                <a:uFillTx/>
              </a:rPr>
              <a:t>O Git foi projetado para tratar os branches e tags como cidadãos de primeira classe (ao contrário do SVN) e operações que afetam branches e tags (como mesclagem ou reversão) também são armazenadas como parte do histórico de alterações.</a:t>
            </a:r>
            <a:endParaRPr lang="pt-BR" altLang="en-US" spc="50">
              <a:solidFill>
                <a:schemeClr val="tx1"/>
              </a:solidFill>
              <a:uFillTx/>
            </a:endParaRPr>
          </a:p>
        </p:txBody>
      </p:sp>
      <p:pic>
        <p:nvPicPr>
          <p:cNvPr id="6" name="Imagem 5"/>
          <p:cNvPicPr>
            <a:picLocks noChangeAspect="true"/>
          </p:cNvPicPr>
          <p:nvPr/>
        </p:nvPicPr>
        <p:blipFill>
          <a:blip r:embed="rId1"/>
          <a:stretch>
            <a:fillRect/>
          </a:stretch>
        </p:blipFill>
        <p:spPr>
          <a:xfrm>
            <a:off x="8873490" y="442595"/>
            <a:ext cx="3111500" cy="3111500"/>
          </a:xfrm>
          <a:prstGeom prst="rect">
            <a:avLst/>
          </a:prstGeom>
        </p:spPr>
      </p:pic>
      <p:sp>
        <p:nvSpPr>
          <p:cNvPr id="7" name="Caixa de Texto 6"/>
          <p:cNvSpPr txBox="true"/>
          <p:nvPr/>
        </p:nvSpPr>
        <p:spPr>
          <a:xfrm>
            <a:off x="674370" y="2908935"/>
            <a:ext cx="3483610" cy="645160"/>
          </a:xfrm>
          <a:prstGeom prst="rect">
            <a:avLst/>
          </a:prstGeom>
          <a:noFill/>
        </p:spPr>
        <p:txBody>
          <a:bodyPr wrap="none" rtlCol="0">
            <a:spAutoFit/>
          </a:bodyPr>
          <a:p>
            <a:r>
              <a:rPr lang="en-US" altLang="pt-BR" sz="3600" b="1"/>
              <a:t>Flexibilidade</a:t>
            </a:r>
            <a:endParaRPr lang="en-US" altLang="pt-BR" sz="3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Imagem 4" descr="git-play06-repositorio"/>
          <p:cNvPicPr>
            <a:picLocks noChangeAspect="true"/>
          </p:cNvPicPr>
          <p:nvPr/>
        </p:nvPicPr>
        <p:blipFill>
          <a:blip r:embed="rId1"/>
          <a:stretch>
            <a:fillRect/>
          </a:stretch>
        </p:blipFill>
        <p:spPr>
          <a:xfrm>
            <a:off x="370840" y="423545"/>
            <a:ext cx="3022600" cy="2692400"/>
          </a:xfrm>
          <a:prstGeom prst="rect">
            <a:avLst/>
          </a:prstGeom>
        </p:spPr>
      </p:pic>
      <p:sp>
        <p:nvSpPr>
          <p:cNvPr id="6" name="Caixa de Texto 5"/>
          <p:cNvSpPr txBox="true"/>
          <p:nvPr/>
        </p:nvSpPr>
        <p:spPr>
          <a:xfrm>
            <a:off x="3454400" y="1125220"/>
            <a:ext cx="6384290" cy="645160"/>
          </a:xfrm>
          <a:prstGeom prst="rect">
            <a:avLst/>
          </a:prstGeom>
          <a:noFill/>
        </p:spPr>
        <p:txBody>
          <a:bodyPr wrap="none" rtlCol="0">
            <a:spAutoFit/>
          </a:bodyPr>
          <a:p>
            <a:r>
              <a:rPr lang="en-US" altLang="pt-BR" sz="3600" b="1"/>
              <a:t>O que é um repositório?</a:t>
            </a:r>
            <a:endParaRPr lang="en-US" altLang="pt-BR" sz="3600" b="1"/>
          </a:p>
        </p:txBody>
      </p:sp>
      <p:sp>
        <p:nvSpPr>
          <p:cNvPr id="7" name="Caixa de Texto 6"/>
          <p:cNvSpPr txBox="true"/>
          <p:nvPr/>
        </p:nvSpPr>
        <p:spPr>
          <a:xfrm>
            <a:off x="3454400" y="1892935"/>
            <a:ext cx="8106410" cy="2084070"/>
          </a:xfrm>
          <a:prstGeom prst="rect">
            <a:avLst/>
          </a:prstGeom>
          <a:noFill/>
        </p:spPr>
        <p:txBody>
          <a:bodyPr wrap="square" rtlCol="0" anchor="t">
            <a:spAutoFit/>
          </a:bodyPr>
          <a:p>
            <a:pPr>
              <a:lnSpc>
                <a:spcPct val="120000"/>
              </a:lnSpc>
            </a:pPr>
            <a:r>
              <a:rPr lang="pt-BR" altLang="en-US" spc="50">
                <a:solidFill>
                  <a:schemeClr val="tx1"/>
                </a:solidFill>
                <a:uFillTx/>
              </a:rPr>
              <a:t>Um diretório ou espaço de armazenamento onde seus projetos podem residir. Pode ser local para uma pasta em seu computador ou pode ser um espaço de armazenamento no GitHub ou outro host online. Você pode manter arquivos de código, arquivos de texto, arquivos de imagem, você escolhe, dentro de um repositório.</a:t>
            </a:r>
            <a:endParaRPr lang="pt-BR" altLang="en-US" spc="50">
              <a:solidFill>
                <a:schemeClr val="tx1"/>
              </a:solidFill>
              <a:uFillTx/>
            </a:endParaRPr>
          </a:p>
        </p:txBody>
      </p:sp>
      <p:sp>
        <p:nvSpPr>
          <p:cNvPr id="8" name="Caixa de Texto 7"/>
          <p:cNvSpPr txBox="true"/>
          <p:nvPr/>
        </p:nvSpPr>
        <p:spPr>
          <a:xfrm>
            <a:off x="3454400" y="4217670"/>
            <a:ext cx="4959350" cy="460375"/>
          </a:xfrm>
          <a:prstGeom prst="rect">
            <a:avLst/>
          </a:prstGeom>
          <a:noFill/>
        </p:spPr>
        <p:txBody>
          <a:bodyPr wrap="none" rtlCol="0">
            <a:spAutoFit/>
          </a:bodyPr>
          <a:p>
            <a:r>
              <a:rPr lang="en-US" altLang="pt-BR" sz="2400" b="1"/>
              <a:t>Há dois tipos de repositório</a:t>
            </a:r>
            <a:endParaRPr lang="en-US" altLang="pt-BR" sz="2400" b="1"/>
          </a:p>
        </p:txBody>
      </p:sp>
      <p:pic>
        <p:nvPicPr>
          <p:cNvPr id="9" name="Imagem 8" descr="git-play07-repo-remoto"/>
          <p:cNvPicPr>
            <a:picLocks noChangeAspect="true"/>
          </p:cNvPicPr>
          <p:nvPr/>
        </p:nvPicPr>
        <p:blipFill>
          <a:blip r:embed="rId2"/>
          <a:stretch>
            <a:fillRect/>
          </a:stretch>
        </p:blipFill>
        <p:spPr>
          <a:xfrm>
            <a:off x="4166235" y="5005070"/>
            <a:ext cx="1574165" cy="1049655"/>
          </a:xfrm>
          <a:prstGeom prst="rect">
            <a:avLst/>
          </a:prstGeom>
        </p:spPr>
      </p:pic>
      <p:sp>
        <p:nvSpPr>
          <p:cNvPr id="10" name="Caixa de Texto 9"/>
          <p:cNvSpPr txBox="true"/>
          <p:nvPr/>
        </p:nvSpPr>
        <p:spPr>
          <a:xfrm>
            <a:off x="3454400" y="6095365"/>
            <a:ext cx="2988945" cy="368300"/>
          </a:xfrm>
          <a:prstGeom prst="rect">
            <a:avLst/>
          </a:prstGeom>
          <a:noFill/>
        </p:spPr>
        <p:txBody>
          <a:bodyPr wrap="none" rtlCol="0">
            <a:spAutoFit/>
          </a:bodyPr>
          <a:p>
            <a:r>
              <a:rPr lang="en-US" altLang="pt-BR" b="1"/>
              <a:t>1.</a:t>
            </a:r>
            <a:r>
              <a:rPr lang="en-US" altLang="pt-BR"/>
              <a:t> </a:t>
            </a:r>
            <a:r>
              <a:rPr lang="en-US" altLang="pt-BR" b="1"/>
              <a:t>Repositório remoto</a:t>
            </a:r>
            <a:endParaRPr lang="en-US" altLang="pt-BR" b="1"/>
          </a:p>
        </p:txBody>
      </p:sp>
      <p:pic>
        <p:nvPicPr>
          <p:cNvPr id="12" name="Imagem 11" descr="git-play08-repo-local"/>
          <p:cNvPicPr>
            <a:picLocks noChangeAspect="true"/>
          </p:cNvPicPr>
          <p:nvPr/>
        </p:nvPicPr>
        <p:blipFill>
          <a:blip r:embed="rId3"/>
          <a:stretch>
            <a:fillRect/>
          </a:stretch>
        </p:blipFill>
        <p:spPr>
          <a:xfrm rot="10800000" flipV="true">
            <a:off x="8244205" y="5236845"/>
            <a:ext cx="813435" cy="899160"/>
          </a:xfrm>
          <a:prstGeom prst="rect">
            <a:avLst/>
          </a:prstGeom>
        </p:spPr>
      </p:pic>
      <p:sp>
        <p:nvSpPr>
          <p:cNvPr id="13" name="Caixa de Texto 12"/>
          <p:cNvSpPr txBox="true"/>
          <p:nvPr/>
        </p:nvSpPr>
        <p:spPr>
          <a:xfrm>
            <a:off x="7367905" y="6095365"/>
            <a:ext cx="2669540" cy="368300"/>
          </a:xfrm>
          <a:prstGeom prst="rect">
            <a:avLst/>
          </a:prstGeom>
          <a:noFill/>
        </p:spPr>
        <p:txBody>
          <a:bodyPr wrap="none" rtlCol="0">
            <a:spAutoFit/>
          </a:bodyPr>
          <a:p>
            <a:r>
              <a:rPr lang="en-US" altLang="pt-BR" b="1"/>
              <a:t>2. Repositório local</a:t>
            </a:r>
            <a:endParaRPr lang="en-US" altLang="pt-B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m 3" descr="git-play05-install"/>
          <p:cNvPicPr>
            <a:picLocks noChangeAspect="true"/>
          </p:cNvPicPr>
          <p:nvPr/>
        </p:nvPicPr>
        <p:blipFill>
          <a:blip r:embed="rId1"/>
          <a:stretch>
            <a:fillRect/>
          </a:stretch>
        </p:blipFill>
        <p:spPr>
          <a:xfrm>
            <a:off x="867410" y="446405"/>
            <a:ext cx="2679700" cy="3035300"/>
          </a:xfrm>
          <a:prstGeom prst="rect">
            <a:avLst/>
          </a:prstGeom>
        </p:spPr>
      </p:pic>
      <p:sp>
        <p:nvSpPr>
          <p:cNvPr id="5" name="Caixa de Texto 4"/>
          <p:cNvSpPr txBox="true"/>
          <p:nvPr/>
        </p:nvSpPr>
        <p:spPr>
          <a:xfrm>
            <a:off x="3755390" y="2165985"/>
            <a:ext cx="4548505" cy="645160"/>
          </a:xfrm>
          <a:prstGeom prst="rect">
            <a:avLst/>
          </a:prstGeom>
          <a:noFill/>
        </p:spPr>
        <p:txBody>
          <a:bodyPr wrap="none" rtlCol="0">
            <a:spAutoFit/>
          </a:bodyPr>
          <a:p>
            <a:r>
              <a:rPr lang="en-US" altLang="pt-BR" sz="3600" b="1"/>
              <a:t>Instalação do Git</a:t>
            </a:r>
            <a:endParaRPr lang="en-US" altLang="pt-BR" sz="3600" b="1"/>
          </a:p>
        </p:txBody>
      </p:sp>
      <p:pic>
        <p:nvPicPr>
          <p:cNvPr id="6" name="Imagem 5" descr="git-play09-install-linux"/>
          <p:cNvPicPr>
            <a:picLocks noChangeAspect="true"/>
          </p:cNvPicPr>
          <p:nvPr/>
        </p:nvPicPr>
        <p:blipFill>
          <a:blip r:embed="rId2"/>
          <a:stretch>
            <a:fillRect/>
          </a:stretch>
        </p:blipFill>
        <p:spPr>
          <a:xfrm>
            <a:off x="3069590" y="4025900"/>
            <a:ext cx="685800" cy="685800"/>
          </a:xfrm>
          <a:prstGeom prst="rect">
            <a:avLst/>
          </a:prstGeom>
        </p:spPr>
      </p:pic>
      <p:sp>
        <p:nvSpPr>
          <p:cNvPr id="7" name="Caixa de Texto 6"/>
          <p:cNvSpPr txBox="true"/>
          <p:nvPr/>
        </p:nvSpPr>
        <p:spPr>
          <a:xfrm>
            <a:off x="3755390" y="3028950"/>
            <a:ext cx="6609715" cy="368300"/>
          </a:xfrm>
          <a:prstGeom prst="rect">
            <a:avLst/>
          </a:prstGeom>
          <a:noFill/>
        </p:spPr>
        <p:txBody>
          <a:bodyPr wrap="square" rtlCol="0" anchor="t">
            <a:spAutoFit/>
          </a:bodyPr>
          <a:p>
            <a:r>
              <a:rPr lang="pt-BR" altLang="en-US" b="1"/>
              <a:t>A partir do seu shell, instale o Git usando apt-get</a:t>
            </a:r>
            <a:endParaRPr lang="pt-BR" altLang="en-US" b="1"/>
          </a:p>
        </p:txBody>
      </p:sp>
      <p:sp>
        <p:nvSpPr>
          <p:cNvPr id="8" name="Caixa de Texto 7"/>
          <p:cNvSpPr txBox="true"/>
          <p:nvPr/>
        </p:nvSpPr>
        <p:spPr>
          <a:xfrm>
            <a:off x="3755390" y="3427730"/>
            <a:ext cx="6533515" cy="721995"/>
          </a:xfrm>
          <a:prstGeom prst="rect">
            <a:avLst/>
          </a:prstGeom>
          <a:noFill/>
        </p:spPr>
        <p:txBody>
          <a:bodyPr wrap="square" rtlCol="0" anchor="t">
            <a:spAutoFit/>
          </a:bodyPr>
          <a:p>
            <a:pPr fontAlgn="auto">
              <a:spcAft>
                <a:spcPts val="600"/>
              </a:spcAft>
            </a:pPr>
            <a:r>
              <a:rPr lang="pt-BR" altLang="en-US">
                <a:solidFill>
                  <a:srgbClr val="FF0000"/>
                </a:solidFill>
              </a:rPr>
              <a:t>$ sudo apt-get update &amp;&amp; $ sudo apt-get -y install git</a:t>
            </a:r>
            <a:endParaRPr lang="pt-BR" altLang="en-US">
              <a:solidFill>
                <a:srgbClr val="FF0000"/>
              </a:solidFill>
            </a:endParaRPr>
          </a:p>
          <a:p>
            <a:pPr fontAlgn="auto">
              <a:spcAft>
                <a:spcPts val="600"/>
              </a:spcAft>
            </a:pPr>
            <a:r>
              <a:rPr lang="pt-BR" altLang="en-US">
                <a:solidFill>
                  <a:srgbClr val="FF0000"/>
                </a:solidFill>
              </a:rPr>
              <a:t>$ git --version</a:t>
            </a:r>
            <a:endParaRPr lang="pt-BR" altLang="en-US">
              <a:solidFill>
                <a:srgbClr val="FF0000"/>
              </a:solidFill>
            </a:endParaRPr>
          </a:p>
        </p:txBody>
      </p:sp>
      <p:sp>
        <p:nvSpPr>
          <p:cNvPr id="9" name="Caixa de Texto 8"/>
          <p:cNvSpPr txBox="true"/>
          <p:nvPr/>
        </p:nvSpPr>
        <p:spPr>
          <a:xfrm>
            <a:off x="3816350" y="4343400"/>
            <a:ext cx="6569075" cy="368300"/>
          </a:xfrm>
          <a:prstGeom prst="rect">
            <a:avLst/>
          </a:prstGeom>
          <a:noFill/>
        </p:spPr>
        <p:txBody>
          <a:bodyPr wrap="square" rtlCol="0" anchor="t">
            <a:spAutoFit/>
          </a:bodyPr>
          <a:p>
            <a:r>
              <a:rPr lang="pt-BR" altLang="en-US" b="1"/>
              <a:t>Pacotes do Git estão disponíveis via yum e dnf:</a:t>
            </a:r>
            <a:endParaRPr lang="pt-BR" altLang="en-US" b="1"/>
          </a:p>
        </p:txBody>
      </p:sp>
      <p:sp>
        <p:nvSpPr>
          <p:cNvPr id="10" name="Caixa de Texto 9"/>
          <p:cNvSpPr txBox="true"/>
          <p:nvPr/>
        </p:nvSpPr>
        <p:spPr>
          <a:xfrm>
            <a:off x="3755390" y="4782820"/>
            <a:ext cx="6189980" cy="1430020"/>
          </a:xfrm>
          <a:prstGeom prst="rect">
            <a:avLst/>
          </a:prstGeom>
          <a:noFill/>
        </p:spPr>
        <p:txBody>
          <a:bodyPr wrap="square" rtlCol="0" anchor="t">
            <a:spAutoFit/>
          </a:bodyPr>
          <a:p>
            <a:pPr fontAlgn="auto">
              <a:spcAft>
                <a:spcPts val="600"/>
              </a:spcAft>
            </a:pPr>
            <a:r>
              <a:rPr lang="pt-BR" altLang="en-US">
                <a:solidFill>
                  <a:srgbClr val="FF0000"/>
                </a:solidFill>
              </a:rPr>
              <a:t>$ </a:t>
            </a:r>
            <a:r>
              <a:rPr lang="en-US" altLang="pt-BR">
                <a:solidFill>
                  <a:srgbClr val="FF0000"/>
                </a:solidFill>
              </a:rPr>
              <a:t>sudo dnf -y update &amp;&amp; </a:t>
            </a:r>
            <a:r>
              <a:rPr lang="pt-BR" altLang="en-US">
                <a:solidFill>
                  <a:srgbClr val="FF0000"/>
                </a:solidFill>
              </a:rPr>
              <a:t>sudo dnf </a:t>
            </a:r>
            <a:r>
              <a:rPr lang="en-US" altLang="pt-BR">
                <a:solidFill>
                  <a:srgbClr val="FF0000"/>
                </a:solidFill>
              </a:rPr>
              <a:t>-y </a:t>
            </a:r>
            <a:r>
              <a:rPr lang="pt-BR" altLang="en-US">
                <a:solidFill>
                  <a:srgbClr val="FF0000"/>
                </a:solidFill>
              </a:rPr>
              <a:t>install git</a:t>
            </a:r>
            <a:endParaRPr lang="pt-BR" altLang="en-US">
              <a:solidFill>
                <a:srgbClr val="FF0000"/>
              </a:solidFill>
            </a:endParaRPr>
          </a:p>
          <a:p>
            <a:pPr fontAlgn="auto">
              <a:spcAft>
                <a:spcPts val="600"/>
              </a:spcAft>
            </a:pPr>
            <a:r>
              <a:rPr lang="pt-BR" altLang="en-US">
                <a:solidFill>
                  <a:srgbClr val="FF0000"/>
                </a:solidFill>
              </a:rPr>
              <a:t>ou</a:t>
            </a:r>
            <a:endParaRPr lang="pt-BR" altLang="en-US">
              <a:solidFill>
                <a:srgbClr val="FF0000"/>
              </a:solidFill>
            </a:endParaRPr>
          </a:p>
          <a:p>
            <a:pPr fontAlgn="auto">
              <a:spcAft>
                <a:spcPts val="600"/>
              </a:spcAft>
            </a:pPr>
            <a:r>
              <a:rPr lang="pt-BR" altLang="en-US">
                <a:solidFill>
                  <a:srgbClr val="FF0000"/>
                </a:solidFill>
              </a:rPr>
              <a:t>$ </a:t>
            </a:r>
            <a:r>
              <a:rPr lang="en-US" altLang="pt-BR">
                <a:solidFill>
                  <a:srgbClr val="FF0000"/>
                </a:solidFill>
              </a:rPr>
              <a:t>sudo yum -y update &amp;&amp; </a:t>
            </a:r>
            <a:r>
              <a:rPr lang="pt-BR" altLang="en-US">
                <a:solidFill>
                  <a:srgbClr val="FF0000"/>
                </a:solidFill>
              </a:rPr>
              <a:t>sudo yum </a:t>
            </a:r>
            <a:r>
              <a:rPr lang="en-US" altLang="pt-BR">
                <a:solidFill>
                  <a:srgbClr val="FF0000"/>
                </a:solidFill>
              </a:rPr>
              <a:t>-y </a:t>
            </a:r>
            <a:r>
              <a:rPr lang="pt-BR" altLang="en-US">
                <a:solidFill>
                  <a:srgbClr val="FF0000"/>
                </a:solidFill>
              </a:rPr>
              <a:t>install git</a:t>
            </a:r>
            <a:endParaRPr lang="pt-BR" altLang="en-US">
              <a:solidFill>
                <a:srgbClr val="FF0000"/>
              </a:solidFill>
            </a:endParaRPr>
          </a:p>
          <a:p>
            <a:pPr fontAlgn="auto">
              <a:spcAft>
                <a:spcPts val="600"/>
              </a:spcAft>
            </a:pPr>
            <a:r>
              <a:rPr lang="pt-BR" altLang="en-US">
                <a:solidFill>
                  <a:srgbClr val="FF0000"/>
                </a:solidFill>
              </a:rPr>
              <a:t>$ git --version</a:t>
            </a:r>
            <a:endParaRPr lang="pt-BR" altLang="en-US">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m 1" descr="git-play10-install-windows"/>
          <p:cNvPicPr>
            <a:picLocks noChangeAspect="true"/>
          </p:cNvPicPr>
          <p:nvPr/>
        </p:nvPicPr>
        <p:blipFill>
          <a:blip r:embed="rId1"/>
          <a:stretch>
            <a:fillRect/>
          </a:stretch>
        </p:blipFill>
        <p:spPr>
          <a:xfrm>
            <a:off x="510540" y="377190"/>
            <a:ext cx="3211830" cy="3211830"/>
          </a:xfrm>
          <a:prstGeom prst="rect">
            <a:avLst/>
          </a:prstGeom>
        </p:spPr>
      </p:pic>
      <p:sp>
        <p:nvSpPr>
          <p:cNvPr id="3" name="Caixa de Texto 2"/>
          <p:cNvSpPr txBox="true"/>
          <p:nvPr/>
        </p:nvSpPr>
        <p:spPr>
          <a:xfrm>
            <a:off x="3722370" y="1682750"/>
            <a:ext cx="7102475" cy="645160"/>
          </a:xfrm>
          <a:prstGeom prst="rect">
            <a:avLst/>
          </a:prstGeom>
          <a:noFill/>
        </p:spPr>
        <p:txBody>
          <a:bodyPr wrap="none" rtlCol="0">
            <a:spAutoFit/>
          </a:bodyPr>
          <a:p>
            <a:r>
              <a:rPr lang="en-US" altLang="pt-BR" sz="3600" b="1"/>
              <a:t>Instalando Git no Windows</a:t>
            </a:r>
            <a:endParaRPr lang="en-US" altLang="pt-BR" sz="3600" b="1"/>
          </a:p>
        </p:txBody>
      </p:sp>
      <p:sp>
        <p:nvSpPr>
          <p:cNvPr id="4" name="Caixa de Texto 3"/>
          <p:cNvSpPr txBox="true"/>
          <p:nvPr/>
        </p:nvSpPr>
        <p:spPr>
          <a:xfrm>
            <a:off x="3241040" y="2626995"/>
            <a:ext cx="8370570" cy="3542030"/>
          </a:xfrm>
          <a:prstGeom prst="rect">
            <a:avLst/>
          </a:prstGeom>
          <a:noFill/>
        </p:spPr>
        <p:txBody>
          <a:bodyPr wrap="square" rtlCol="0" anchor="t">
            <a:spAutoFit/>
          </a:bodyPr>
          <a:p>
            <a:pPr marL="342900" indent="-342900" fontAlgn="auto">
              <a:lnSpc>
                <a:spcPct val="120000"/>
              </a:lnSpc>
              <a:spcAft>
                <a:spcPts val="1200"/>
              </a:spcAft>
              <a:buFont typeface="+mj-lt"/>
              <a:buAutoNum type="arabicPeriod"/>
            </a:pPr>
            <a:r>
              <a:rPr lang="pt-BR" altLang="en-US" spc="50">
                <a:solidFill>
                  <a:schemeClr val="tx1"/>
                </a:solidFill>
                <a:uFillTx/>
              </a:rPr>
              <a:t>Baixe o instalador mais recente do Git for Windows.</a:t>
            </a:r>
            <a:endParaRPr lang="pt-BR" altLang="en-US" spc="50">
              <a:solidFill>
                <a:schemeClr val="tx1"/>
              </a:solidFill>
              <a:uFillTx/>
            </a:endParaRPr>
          </a:p>
          <a:p>
            <a:pPr indent="0" fontAlgn="auto">
              <a:lnSpc>
                <a:spcPct val="120000"/>
              </a:lnSpc>
              <a:spcAft>
                <a:spcPts val="1200"/>
              </a:spcAft>
              <a:buFont typeface="+mj-lt"/>
              <a:buNone/>
            </a:pPr>
            <a:r>
              <a:rPr lang="en-US" altLang="pt-BR" spc="50">
                <a:solidFill>
                  <a:schemeClr val="tx1"/>
                </a:solidFill>
                <a:uFillTx/>
              </a:rPr>
              <a:t>    </a:t>
            </a:r>
            <a:r>
              <a:rPr lang="pt-BR" altLang="en-US" spc="50">
                <a:solidFill>
                  <a:srgbClr val="FF0000"/>
                </a:solidFill>
                <a:uFillTx/>
              </a:rPr>
              <a:t>https://github.com/git-for-windows/git/releases/latest</a:t>
            </a:r>
            <a:endParaRPr lang="pt-BR" altLang="en-US" spc="50">
              <a:solidFill>
                <a:schemeClr val="tx1"/>
              </a:solidFill>
              <a:uFillTx/>
            </a:endParaRPr>
          </a:p>
          <a:p>
            <a:pPr marL="342900" indent="-342900" fontAlgn="auto">
              <a:lnSpc>
                <a:spcPct val="120000"/>
              </a:lnSpc>
              <a:spcAft>
                <a:spcPts val="1200"/>
              </a:spcAft>
              <a:buFont typeface="+mj-lt"/>
              <a:buAutoNum type="arabicPeriod" startAt="2"/>
            </a:pPr>
            <a:r>
              <a:rPr lang="pt-BR" altLang="en-US" spc="50">
                <a:solidFill>
                  <a:schemeClr val="tx1"/>
                </a:solidFill>
                <a:uFillTx/>
              </a:rPr>
              <a:t>Quando você tiver iniciado o instalador com sucesso, vai ver a tela do assistente de configuração do Git. Siga os avisos Next e Finish para concluir a instalação. As opções padrão são bastante sensíveis para a maioria dos usuários.</a:t>
            </a:r>
            <a:endParaRPr lang="pt-BR" altLang="en-US" spc="50">
              <a:solidFill>
                <a:schemeClr val="tx1"/>
              </a:solidFill>
              <a:uFillTx/>
            </a:endParaRPr>
          </a:p>
          <a:p>
            <a:pPr marL="342900" indent="-342900" fontAlgn="auto">
              <a:lnSpc>
                <a:spcPct val="120000"/>
              </a:lnSpc>
              <a:spcAft>
                <a:spcPts val="1200"/>
              </a:spcAft>
              <a:buFont typeface="+mj-lt"/>
              <a:buAutoNum type="arabicPeriod" startAt="2"/>
            </a:pPr>
            <a:r>
              <a:rPr lang="pt-BR" altLang="en-US" spc="50">
                <a:solidFill>
                  <a:schemeClr val="tx1"/>
                </a:solidFill>
                <a:uFillTx/>
              </a:rPr>
              <a:t>Abra um prompt de comando (ou Git Bash se durante a instalação você optou por não usar o Git do Prompt de Comando do Windows).</a:t>
            </a:r>
            <a:endParaRPr lang="pt-BR" altLang="en-US" spc="50">
              <a:solidFill>
                <a:schemeClr val="tx1"/>
              </a:solidFill>
              <a:uFillTx/>
            </a:endParaRPr>
          </a:p>
        </p:txBody>
      </p:sp>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5875</Words>
  <Application>WPS Presentation</Application>
  <PresentationFormat>Widescreen</PresentationFormat>
  <Paragraphs>143</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DejaVu Sans</vt:lpstr>
      <vt:lpstr>微软雅黑</vt:lpstr>
      <vt:lpstr>思源黑体 CN</vt:lpstr>
      <vt:lpstr>Arial Unicode MS</vt:lpstr>
      <vt:lpstr>Calibri Light</vt:lpstr>
      <vt:lpstr>Calibri</vt:lpstr>
      <vt:lpstr>Standard Symbols PS</vt:lpstr>
      <vt:lpstr>Tema do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adriano.negodri</dc:creator>
  <cp:lastModifiedBy>administradormanjaro</cp:lastModifiedBy>
  <cp:revision>30</cp:revision>
  <dcterms:created xsi:type="dcterms:W3CDTF">2021-05-18T15:56:21Z</dcterms:created>
  <dcterms:modified xsi:type="dcterms:W3CDTF">2021-05-18T15:56:21Z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