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3842907C-D0AA-4C58-9F94-58B40AD65B29}" type="datetimeFigureOut">
              <a:rPr/>
              <a:pPr/>
              <a:t>15/9/2006</a:t>
            </a:fld>
            <a:endParaRPr lang="pt-BR" dirty="0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1D76769E-C829-4283-B80E-CB90D995C291}" type="slidenum">
              <a:rPr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 dirty="0"/>
          </a:p>
        </p:txBody>
      </p:sp>
      <p:sp>
        <p:nvSpPr>
          <p:cNvPr id="9" name="Shap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pt-BR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7" name="Shap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pt-BR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pt-BR" dirty="0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pt-BR" dirty="0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pt-BR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hap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/>
              <a:pPr/>
              <a:t>Sexta-feira, 15 de setembro de 2006</a:t>
            </a:fld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pt-B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‹nº›</a:t>
            </a:fld>
            <a:endParaRPr lang="pt-BR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/>
              <a:pPr/>
              <a:t>Sexta-feira, 15 de setembro de 2006</a:t>
            </a:fld>
            <a:endParaRPr lang="pt-BR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/>
              <a:pPr/>
              <a:t>Sexta-feira, 15 de setembro de 2006</a:t>
            </a:fld>
            <a:endParaRPr lang="pt-BR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/>
              <a:pPr/>
              <a:t>Sexta-feira, 15 de setembro de 2006</a:t>
            </a:fld>
            <a:endParaRPr lang="pt-BR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 dirty="0"/>
          </a:p>
        </p:txBody>
      </p:sp>
      <p:sp>
        <p:nvSpPr>
          <p:cNvPr id="7" name="Shap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pt-B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pt-BR" sz="2300">
                <a:solidFill>
                  <a:schemeClr val="tx1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/>
              <a:pPr/>
              <a:t>Sexta-feira, 15 de setembro de 2006</a:t>
            </a:fld>
            <a:endParaRPr lang="pt-BR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o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/>
              <a:pPr/>
              <a:t>Sexta-feira, 15 de setembro de 2006</a:t>
            </a:fld>
            <a:endParaRPr lang="pt-BR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pt-BR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pt-BR" sz="2400" b="0">
                <a:solidFill>
                  <a:schemeClr val="bg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pt-BR" sz="2400" b="0">
                <a:solidFill>
                  <a:schemeClr val="bg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/>
              <a:pPr/>
              <a:t>Sexta-feira, 15 de setembro de 2006</a:t>
            </a:fld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/>
              <a:pPr/>
              <a:t>Sexta-feira, 15 de setembro de 2006</a:t>
            </a:fld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 dirty="0"/>
          </a:p>
        </p:txBody>
      </p:sp>
      <p:sp>
        <p:nvSpPr>
          <p:cNvPr id="6" name="Shap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/>
              <a:pPr/>
              <a:t>Sexta-feira, 15 de setembro de 2006</a:t>
            </a:fld>
            <a:endParaRPr lang="pt-BR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pt-B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pt-BR" sz="16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/>
              <a:pPr/>
              <a:t>Sexta-feira, 15 de setembro de 2006</a:t>
            </a:fld>
            <a:endParaRPr lang="pt-BR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pt-BR" sz="1400"/>
            </a:lvl1pPr>
            <a:lvl2pPr>
              <a:defRPr lang="pt-BR" sz="1200"/>
            </a:lvl2pPr>
            <a:lvl3pPr>
              <a:defRPr lang="pt-BR" sz="1000"/>
            </a:lvl3pPr>
            <a:lvl4pPr>
              <a:defRPr lang="pt-BR" sz="900"/>
            </a:lvl4pPr>
            <a:lvl5pPr>
              <a:defRPr lang="pt-BR"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pt-BR" sz="3200"/>
            </a:lvl1pPr>
            <a:extLst/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/>
              <a:pPr/>
              <a:t>Sexta-feira, 15 de setembro de 2006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pt-B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 dirty="0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pt-B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 dirty="0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pt-B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pt-BR"/>
              <a:t>Clique para editar estilo de títulos Mestre</a:t>
            </a:r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pt-BR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/>
              <a:pPr/>
              <a:t>Sexta-feira, 15 de setembro de 2006</a:t>
            </a:fld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 sz="10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lang="pt-BR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pt-B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14282" y="1428736"/>
            <a:ext cx="8643998" cy="1829761"/>
          </a:xfrm>
        </p:spPr>
        <p:txBody>
          <a:bodyPr>
            <a:normAutofit/>
          </a:bodyPr>
          <a:lstStyle/>
          <a:p>
            <a:r>
              <a:rPr sz="4000" smtClean="0"/>
              <a:t>Gerência de Configuração de Software </a:t>
            </a:r>
            <a:endParaRPr lang="pt-BR" sz="40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42844" y="3800932"/>
            <a:ext cx="8786874" cy="1199704"/>
          </a:xfrm>
        </p:spPr>
        <p:txBody>
          <a:bodyPr>
            <a:normAutofit/>
          </a:bodyPr>
          <a:lstStyle/>
          <a:p>
            <a:r>
              <a:rPr lang="pt-B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Alunos: Adriano Fernandes</a:t>
            </a:r>
          </a:p>
          <a:p>
            <a:r>
              <a:rPr lang="pt-B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Leonardo Aquino</a:t>
            </a:r>
          </a:p>
          <a:p>
            <a:r>
              <a:rPr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Marcus Hildbrandt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0" y="71414"/>
            <a:ext cx="9144000" cy="644530"/>
            <a:chOff x="0" y="71414"/>
            <a:chExt cx="9144000" cy="644530"/>
          </a:xfrm>
        </p:grpSpPr>
        <p:pic>
          <p:nvPicPr>
            <p:cNvPr id="16386" name="Picture 2" descr="SAE - Instituto Infne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45" y="71414"/>
              <a:ext cx="2000264" cy="590484"/>
            </a:xfrm>
            <a:prstGeom prst="rect">
              <a:avLst/>
            </a:prstGeom>
            <a:noFill/>
          </p:spPr>
        </p:pic>
        <p:sp>
          <p:nvSpPr>
            <p:cNvPr id="5" name="Rectangle 2"/>
            <p:cNvSpPr txBox="1">
              <a:spLocks/>
            </p:cNvSpPr>
            <p:nvPr/>
          </p:nvSpPr>
          <p:spPr>
            <a:xfrm>
              <a:off x="142844" y="71414"/>
              <a:ext cx="8786874" cy="64294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R="64008" lvl="0" algn="r">
                <a:spcBef>
                  <a:spcPts val="400"/>
                </a:spcBef>
                <a:buClr>
                  <a:schemeClr val="accent1"/>
                </a:buClr>
                <a:buSzPct val="65000"/>
              </a:pPr>
              <a:r>
                <a:rPr lang="pt-BR" sz="1500" dirty="0" smtClean="0"/>
                <a:t>GEC5 - Introdução a Engenharia de Software</a:t>
              </a:r>
            </a:p>
            <a:p>
              <a:pPr marR="64008" lvl="0" algn="r">
                <a:spcBef>
                  <a:spcPts val="400"/>
                </a:spcBef>
                <a:buClr>
                  <a:schemeClr val="accent1"/>
                </a:buClr>
                <a:buSzPct val="65000"/>
              </a:pPr>
              <a:r>
                <a:rPr lang="pt-BR" sz="1500" dirty="0" smtClean="0"/>
                <a:t>Prof. Rafael Pinho </a:t>
              </a:r>
              <a:endParaRPr kumimoji="0" lang="pt-BR" sz="15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0" y="714356"/>
              <a:ext cx="9144000" cy="158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14282" y="714364"/>
            <a:ext cx="8715436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Sumário</a:t>
            </a:r>
            <a:endParaRPr lang="pt-BR" sz="3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sz="2500" smtClean="0"/>
              <a:t>O que é GCS?</a:t>
            </a:r>
          </a:p>
          <a:p>
            <a:r>
              <a:rPr sz="2500" smtClean="0"/>
              <a:t>        Objetivos / Para que serve</a:t>
            </a:r>
          </a:p>
          <a:p>
            <a:r>
              <a:rPr sz="2500" smtClean="0"/>
              <a:t>        Por que usar / </a:t>
            </a:r>
            <a:r>
              <a:rPr sz="2500" smtClean="0"/>
              <a:t>O </a:t>
            </a:r>
            <a:r>
              <a:rPr sz="2500" smtClean="0"/>
              <a:t>que resolve</a:t>
            </a:r>
          </a:p>
          <a:p>
            <a:r>
              <a:rPr sz="2500" smtClean="0"/>
              <a:t>C</a:t>
            </a:r>
            <a:r>
              <a:rPr sz="2500" smtClean="0"/>
              <a:t>onceituação</a:t>
            </a:r>
            <a:endParaRPr sz="2500" smtClean="0"/>
          </a:p>
          <a:p>
            <a:r>
              <a:rPr sz="2500" smtClean="0"/>
              <a:t>        </a:t>
            </a:r>
            <a:r>
              <a:rPr sz="2500" smtClean="0"/>
              <a:t>Configuração </a:t>
            </a:r>
            <a:r>
              <a:rPr sz="2500" smtClean="0"/>
              <a:t>de </a:t>
            </a:r>
            <a:r>
              <a:rPr sz="2500" smtClean="0"/>
              <a:t>Software</a:t>
            </a:r>
            <a:endParaRPr sz="2500" smtClean="0"/>
          </a:p>
          <a:p>
            <a:r>
              <a:rPr sz="2500" smtClean="0"/>
              <a:t>        </a:t>
            </a:r>
            <a:r>
              <a:rPr sz="2500" smtClean="0"/>
              <a:t>Linha </a:t>
            </a:r>
            <a:r>
              <a:rPr sz="2500" smtClean="0"/>
              <a:t>B</a:t>
            </a:r>
            <a:r>
              <a:rPr sz="2500" smtClean="0"/>
              <a:t>ase</a:t>
            </a:r>
            <a:endParaRPr sz="2500" smtClean="0"/>
          </a:p>
          <a:p>
            <a:r>
              <a:rPr sz="2500" smtClean="0"/>
              <a:t>        </a:t>
            </a:r>
            <a:r>
              <a:rPr sz="2500" smtClean="0"/>
              <a:t>Item </a:t>
            </a:r>
            <a:r>
              <a:rPr sz="2500" smtClean="0"/>
              <a:t>de </a:t>
            </a:r>
            <a:r>
              <a:rPr sz="2500" smtClean="0"/>
              <a:t>C</a:t>
            </a:r>
            <a:r>
              <a:rPr sz="2500" smtClean="0"/>
              <a:t>onfiguração </a:t>
            </a:r>
            <a:r>
              <a:rPr sz="2500" smtClean="0"/>
              <a:t>de </a:t>
            </a:r>
            <a:r>
              <a:rPr sz="2500" smtClean="0"/>
              <a:t>Software</a:t>
            </a:r>
            <a:endParaRPr sz="2500" smtClean="0"/>
          </a:p>
          <a:p>
            <a:r>
              <a:rPr sz="2500" smtClean="0"/>
              <a:t>        </a:t>
            </a:r>
            <a:r>
              <a:rPr sz="2500" smtClean="0"/>
              <a:t>Objetos</a:t>
            </a:r>
            <a:endParaRPr sz="2500" smtClean="0"/>
          </a:p>
          <a:p>
            <a:r>
              <a:rPr sz="2500" smtClean="0"/>
              <a:t>G</a:t>
            </a:r>
            <a:r>
              <a:rPr sz="2500" smtClean="0"/>
              <a:t>erência </a:t>
            </a:r>
            <a:r>
              <a:rPr sz="2500" smtClean="0"/>
              <a:t>de </a:t>
            </a:r>
            <a:r>
              <a:rPr sz="2500" smtClean="0"/>
              <a:t>Mudanças</a:t>
            </a:r>
            <a:endParaRPr sz="2500" smtClean="0"/>
          </a:p>
          <a:p>
            <a:r>
              <a:rPr sz="2500" smtClean="0"/>
              <a:t>Auditoria</a:t>
            </a:r>
            <a:endParaRPr sz="2500" smtClean="0"/>
          </a:p>
          <a:p>
            <a:r>
              <a:rPr sz="2500" smtClean="0"/>
              <a:t>P</a:t>
            </a:r>
            <a:r>
              <a:rPr sz="2500" smtClean="0"/>
              <a:t>olítica </a:t>
            </a:r>
            <a:r>
              <a:rPr sz="2500" smtClean="0"/>
              <a:t>de </a:t>
            </a:r>
            <a:r>
              <a:rPr sz="2500" smtClean="0"/>
              <a:t>GCS</a:t>
            </a:r>
            <a:endParaRPr lang="pt-BR" sz="2500" dirty="0"/>
          </a:p>
        </p:txBody>
      </p:sp>
      <p:grpSp>
        <p:nvGrpSpPr>
          <p:cNvPr id="4" name="Grupo 3"/>
          <p:cNvGrpSpPr/>
          <p:nvPr/>
        </p:nvGrpSpPr>
        <p:grpSpPr>
          <a:xfrm>
            <a:off x="0" y="71414"/>
            <a:ext cx="9144000" cy="644530"/>
            <a:chOff x="0" y="71414"/>
            <a:chExt cx="9144000" cy="644530"/>
          </a:xfrm>
        </p:grpSpPr>
        <p:pic>
          <p:nvPicPr>
            <p:cNvPr id="5" name="Picture 2" descr="SAE - Instituto Infne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45" y="71414"/>
              <a:ext cx="2000264" cy="590484"/>
            </a:xfrm>
            <a:prstGeom prst="rect">
              <a:avLst/>
            </a:prstGeom>
            <a:noFill/>
          </p:spPr>
        </p:pic>
        <p:sp>
          <p:nvSpPr>
            <p:cNvPr id="6" name="Rectangle 2"/>
            <p:cNvSpPr txBox="1">
              <a:spLocks/>
            </p:cNvSpPr>
            <p:nvPr/>
          </p:nvSpPr>
          <p:spPr>
            <a:xfrm>
              <a:off x="142844" y="71414"/>
              <a:ext cx="8786874" cy="64294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R="64008" lvl="0" algn="r">
                <a:spcBef>
                  <a:spcPts val="400"/>
                </a:spcBef>
                <a:buClr>
                  <a:schemeClr val="accent1"/>
                </a:buClr>
                <a:buSzPct val="65000"/>
              </a:pPr>
              <a:r>
                <a:rPr lang="pt-BR" sz="1500" dirty="0" smtClean="0"/>
                <a:t>GEC5 - Introdução a Engenharia de Software</a:t>
              </a:r>
            </a:p>
            <a:p>
              <a:pPr marR="64008" lvl="0" algn="r">
                <a:spcBef>
                  <a:spcPts val="400"/>
                </a:spcBef>
                <a:buClr>
                  <a:schemeClr val="accent1"/>
                </a:buClr>
                <a:buSzPct val="65000"/>
              </a:pPr>
              <a:r>
                <a:rPr lang="pt-BR" sz="1500" dirty="0" smtClean="0"/>
                <a:t>Prof. Rafael Pinho </a:t>
              </a:r>
              <a:endParaRPr kumimoji="0" lang="pt-BR" sz="15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0" y="714356"/>
              <a:ext cx="9144000" cy="158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14282" y="785794"/>
            <a:ext cx="8786874" cy="785810"/>
          </a:xfrm>
        </p:spPr>
        <p:txBody>
          <a:bodyPr>
            <a:normAutofit/>
          </a:bodyPr>
          <a:lstStyle/>
          <a:p>
            <a:r>
              <a:rPr lang="pt-BR" dirty="0" smtClean="0"/>
              <a:t>O que é GCS?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0" y="71414"/>
            <a:ext cx="9144000" cy="644530"/>
            <a:chOff x="0" y="71414"/>
            <a:chExt cx="9144000" cy="644530"/>
          </a:xfrm>
        </p:grpSpPr>
        <p:pic>
          <p:nvPicPr>
            <p:cNvPr id="5" name="Picture 2" descr="SAE - Instituto Infne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45" y="71414"/>
              <a:ext cx="2000264" cy="590484"/>
            </a:xfrm>
            <a:prstGeom prst="rect">
              <a:avLst/>
            </a:prstGeom>
            <a:noFill/>
          </p:spPr>
        </p:pic>
        <p:sp>
          <p:nvSpPr>
            <p:cNvPr id="6" name="Rectangle 2"/>
            <p:cNvSpPr txBox="1">
              <a:spLocks/>
            </p:cNvSpPr>
            <p:nvPr/>
          </p:nvSpPr>
          <p:spPr>
            <a:xfrm>
              <a:off x="142844" y="71414"/>
              <a:ext cx="8786874" cy="64294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R="64008" lvl="0" algn="r">
                <a:spcBef>
                  <a:spcPts val="400"/>
                </a:spcBef>
                <a:buClr>
                  <a:schemeClr val="accent1"/>
                </a:buClr>
                <a:buSzPct val="65000"/>
              </a:pPr>
              <a:r>
                <a:rPr lang="pt-BR" sz="1500" dirty="0" smtClean="0"/>
                <a:t>GEC5 - Introdução a Engenharia de Software</a:t>
              </a:r>
            </a:p>
            <a:p>
              <a:pPr marR="64008" lvl="0" algn="r">
                <a:spcBef>
                  <a:spcPts val="400"/>
                </a:spcBef>
                <a:buClr>
                  <a:schemeClr val="accent1"/>
                </a:buClr>
                <a:buSzPct val="65000"/>
              </a:pPr>
              <a:r>
                <a:rPr lang="pt-BR" sz="1500" dirty="0" smtClean="0"/>
                <a:t>Prof. Rafael Pinho </a:t>
              </a:r>
              <a:endParaRPr kumimoji="0" lang="pt-BR" sz="15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0" y="714356"/>
              <a:ext cx="9144000" cy="158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285720" y="1428736"/>
            <a:ext cx="8572560" cy="4714908"/>
          </a:xfrm>
        </p:spPr>
        <p:txBody>
          <a:bodyPr>
            <a:noAutofit/>
          </a:bodyPr>
          <a:lstStyle/>
          <a:p>
            <a:pPr algn="just"/>
            <a:r>
              <a:rPr sz="2000" smtClean="0">
                <a:latin typeface="Arial" pitchFamily="34" charset="0"/>
                <a:cs typeface="Arial" pitchFamily="34" charset="0"/>
              </a:rPr>
              <a:t>Conjunto de atividades de apoio que permite a absorção controlada das mudanças inerentes ao desenvolvimento </a:t>
            </a:r>
            <a:r>
              <a:rPr sz="2000" smtClean="0">
                <a:latin typeface="Arial" pitchFamily="34" charset="0"/>
                <a:cs typeface="Arial" pitchFamily="34" charset="0"/>
              </a:rPr>
              <a:t>de </a:t>
            </a:r>
            <a:r>
              <a:rPr sz="2000" smtClean="0">
                <a:latin typeface="Arial" pitchFamily="34" charset="0"/>
                <a:cs typeface="Arial" pitchFamily="34" charset="0"/>
              </a:rPr>
              <a:t>software;</a:t>
            </a:r>
          </a:p>
          <a:p>
            <a:pPr algn="just">
              <a:buNone/>
            </a:pPr>
            <a:endParaRPr sz="200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sz="2000" smtClean="0">
                <a:latin typeface="Arial" pitchFamily="34" charset="0"/>
                <a:cs typeface="Arial" pitchFamily="34" charset="0"/>
              </a:rPr>
              <a:t>Tem como objetivo manter a </a:t>
            </a:r>
            <a:r>
              <a:rPr sz="2000" smtClean="0">
                <a:latin typeface="Arial" pitchFamily="34" charset="0"/>
                <a:cs typeface="Arial" pitchFamily="34" charset="0"/>
              </a:rPr>
              <a:t>estabilidade na evolução </a:t>
            </a:r>
            <a:r>
              <a:rPr sz="2000" smtClean="0">
                <a:latin typeface="Arial" pitchFamily="34" charset="0"/>
                <a:cs typeface="Arial" pitchFamily="34" charset="0"/>
              </a:rPr>
              <a:t>do </a:t>
            </a:r>
            <a:r>
              <a:rPr sz="2000" smtClean="0">
                <a:latin typeface="Arial" pitchFamily="34" charset="0"/>
                <a:cs typeface="Arial" pitchFamily="34" charset="0"/>
              </a:rPr>
              <a:t>projeto;</a:t>
            </a:r>
          </a:p>
          <a:p>
            <a:pPr algn="just">
              <a:buNone/>
            </a:pPr>
            <a:endParaRPr sz="200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sz="2000" smtClean="0">
                <a:latin typeface="Arial" pitchFamily="34" charset="0"/>
                <a:cs typeface="Arial" pitchFamily="34" charset="0"/>
              </a:rPr>
              <a:t> </a:t>
            </a:r>
            <a:r>
              <a:rPr sz="2000" smtClean="0">
                <a:latin typeface="Arial" pitchFamily="34" charset="0"/>
                <a:cs typeface="Arial" pitchFamily="34" charset="0"/>
              </a:rPr>
              <a:t>Serve para identificar </a:t>
            </a:r>
            <a:r>
              <a:rPr sz="2000" smtClean="0">
                <a:latin typeface="Arial" pitchFamily="34" charset="0"/>
                <a:cs typeface="Arial" pitchFamily="34" charset="0"/>
              </a:rPr>
              <a:t>a configuração de um sistema em diferentes pontos </a:t>
            </a:r>
            <a:r>
              <a:rPr sz="2000" smtClean="0">
                <a:latin typeface="Arial" pitchFamily="34" charset="0"/>
                <a:cs typeface="Arial" pitchFamily="34" charset="0"/>
              </a:rPr>
              <a:t>no </a:t>
            </a:r>
            <a:r>
              <a:rPr sz="2000" smtClean="0">
                <a:latin typeface="Arial" pitchFamily="34" charset="0"/>
                <a:cs typeface="Arial" pitchFamily="34" charset="0"/>
              </a:rPr>
              <a:t>tempo;</a:t>
            </a:r>
          </a:p>
          <a:p>
            <a:pPr algn="just">
              <a:buNone/>
            </a:pPr>
            <a:endParaRPr sz="200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sz="2000" smtClean="0">
                <a:latin typeface="Arial" pitchFamily="34" charset="0"/>
                <a:cs typeface="Arial" pitchFamily="34" charset="0"/>
              </a:rPr>
              <a:t>Usado para controlar </a:t>
            </a:r>
            <a:r>
              <a:rPr sz="2000" smtClean="0">
                <a:latin typeface="Arial" pitchFamily="34" charset="0"/>
                <a:cs typeface="Arial" pitchFamily="34" charset="0"/>
              </a:rPr>
              <a:t>sistematicamente as </a:t>
            </a:r>
            <a:r>
              <a:rPr sz="2000" smtClean="0">
                <a:latin typeface="Arial" pitchFamily="34" charset="0"/>
                <a:cs typeface="Arial" pitchFamily="34" charset="0"/>
              </a:rPr>
              <a:t>mudanças </a:t>
            </a:r>
            <a:r>
              <a:rPr sz="2000" smtClean="0">
                <a:latin typeface="Arial" pitchFamily="34" charset="0"/>
                <a:cs typeface="Arial" pitchFamily="34" charset="0"/>
              </a:rPr>
              <a:t>realizadas no processo de desenvolvimento; e</a:t>
            </a:r>
          </a:p>
          <a:p>
            <a:pPr algn="just">
              <a:buNone/>
            </a:pPr>
            <a:endParaRPr sz="200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sz="2000" smtClean="0">
                <a:latin typeface="Arial" pitchFamily="34" charset="0"/>
                <a:cs typeface="Arial" pitchFamily="34" charset="0"/>
              </a:rPr>
              <a:t>Resolve erros que ocorrem no decorrer do desenvolvimento, evitando prejuísos financeiros.</a:t>
            </a:r>
          </a:p>
          <a:p>
            <a:pPr algn="just"/>
            <a:endParaRPr sz="2000" smtClean="0">
              <a:latin typeface="Arial" pitchFamily="34" charset="0"/>
              <a:cs typeface="Arial" pitchFamily="34" charset="0"/>
            </a:endParaRPr>
          </a:p>
          <a:p>
            <a:pPr algn="just"/>
            <a:endParaRPr sz="200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14282" y="785794"/>
            <a:ext cx="8786874" cy="785810"/>
          </a:xfrm>
        </p:spPr>
        <p:txBody>
          <a:bodyPr>
            <a:normAutofit/>
          </a:bodyPr>
          <a:lstStyle/>
          <a:p>
            <a:r>
              <a:rPr lang="pt-BR" dirty="0" smtClean="0"/>
              <a:t>O que é GCS?</a:t>
            </a:r>
            <a:endParaRPr lang="pt-BR" dirty="0"/>
          </a:p>
        </p:txBody>
      </p:sp>
      <p:grpSp>
        <p:nvGrpSpPr>
          <p:cNvPr id="3" name="Grupo 3"/>
          <p:cNvGrpSpPr/>
          <p:nvPr/>
        </p:nvGrpSpPr>
        <p:grpSpPr>
          <a:xfrm>
            <a:off x="0" y="71414"/>
            <a:ext cx="9144000" cy="644530"/>
            <a:chOff x="0" y="71414"/>
            <a:chExt cx="9144000" cy="644530"/>
          </a:xfrm>
        </p:grpSpPr>
        <p:pic>
          <p:nvPicPr>
            <p:cNvPr id="5" name="Picture 2" descr="SAE - Instituto Infne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45" y="71414"/>
              <a:ext cx="2000264" cy="590484"/>
            </a:xfrm>
            <a:prstGeom prst="rect">
              <a:avLst/>
            </a:prstGeom>
            <a:noFill/>
          </p:spPr>
        </p:pic>
        <p:sp>
          <p:nvSpPr>
            <p:cNvPr id="6" name="Rectangle 2"/>
            <p:cNvSpPr txBox="1">
              <a:spLocks/>
            </p:cNvSpPr>
            <p:nvPr/>
          </p:nvSpPr>
          <p:spPr>
            <a:xfrm>
              <a:off x="142844" y="71414"/>
              <a:ext cx="8786874" cy="64294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R="64008" lvl="0" algn="r">
                <a:spcBef>
                  <a:spcPts val="400"/>
                </a:spcBef>
                <a:buClr>
                  <a:schemeClr val="accent1"/>
                </a:buClr>
                <a:buSzPct val="65000"/>
              </a:pPr>
              <a:r>
                <a:rPr lang="pt-BR" sz="1500" dirty="0" smtClean="0"/>
                <a:t>GEC5 - Introdução a Engenharia de Software</a:t>
              </a:r>
            </a:p>
            <a:p>
              <a:pPr marR="64008" lvl="0" algn="r">
                <a:spcBef>
                  <a:spcPts val="400"/>
                </a:spcBef>
                <a:buClr>
                  <a:schemeClr val="accent1"/>
                </a:buClr>
                <a:buSzPct val="65000"/>
              </a:pPr>
              <a:r>
                <a:rPr lang="pt-BR" sz="1500" dirty="0" smtClean="0"/>
                <a:t>Prof. Rafael Pinho </a:t>
              </a:r>
              <a:endParaRPr kumimoji="0" lang="pt-BR" sz="15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0" y="714356"/>
              <a:ext cx="9144000" cy="158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285720" y="1428736"/>
            <a:ext cx="8572560" cy="4714908"/>
          </a:xfrm>
        </p:spPr>
        <p:txBody>
          <a:bodyPr>
            <a:noAutofit/>
          </a:bodyPr>
          <a:lstStyle/>
          <a:p>
            <a:pPr algn="just"/>
            <a:r>
              <a:rPr sz="2000" smtClean="0">
                <a:latin typeface="Arial" pitchFamily="34" charset="0"/>
                <a:cs typeface="Arial" pitchFamily="34" charset="0"/>
              </a:rPr>
              <a:t>Conjunto de atividades de apoio que permite a absorção controlada das mudanças inerentes ao desenvolvimento </a:t>
            </a:r>
            <a:r>
              <a:rPr sz="2000" smtClean="0">
                <a:latin typeface="Arial" pitchFamily="34" charset="0"/>
                <a:cs typeface="Arial" pitchFamily="34" charset="0"/>
              </a:rPr>
              <a:t>de </a:t>
            </a:r>
            <a:r>
              <a:rPr sz="2000" smtClean="0">
                <a:latin typeface="Arial" pitchFamily="34" charset="0"/>
                <a:cs typeface="Arial" pitchFamily="34" charset="0"/>
              </a:rPr>
              <a:t>software;</a:t>
            </a:r>
          </a:p>
          <a:p>
            <a:pPr algn="just">
              <a:buNone/>
            </a:pPr>
            <a:endParaRPr sz="200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sz="2000" smtClean="0">
                <a:latin typeface="Arial" pitchFamily="34" charset="0"/>
                <a:cs typeface="Arial" pitchFamily="34" charset="0"/>
              </a:rPr>
              <a:t>Tem como objetivo manter a </a:t>
            </a:r>
            <a:r>
              <a:rPr sz="2000" smtClean="0">
                <a:latin typeface="Arial" pitchFamily="34" charset="0"/>
                <a:cs typeface="Arial" pitchFamily="34" charset="0"/>
              </a:rPr>
              <a:t>estabilidade na evolução </a:t>
            </a:r>
            <a:r>
              <a:rPr sz="2000" smtClean="0">
                <a:latin typeface="Arial" pitchFamily="34" charset="0"/>
                <a:cs typeface="Arial" pitchFamily="34" charset="0"/>
              </a:rPr>
              <a:t>do </a:t>
            </a:r>
            <a:r>
              <a:rPr sz="2000" smtClean="0">
                <a:latin typeface="Arial" pitchFamily="34" charset="0"/>
                <a:cs typeface="Arial" pitchFamily="34" charset="0"/>
              </a:rPr>
              <a:t>projeto;</a:t>
            </a:r>
          </a:p>
          <a:p>
            <a:pPr algn="just">
              <a:buNone/>
            </a:pPr>
            <a:endParaRPr sz="200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sz="2000" smtClean="0">
                <a:latin typeface="Arial" pitchFamily="34" charset="0"/>
                <a:cs typeface="Arial" pitchFamily="34" charset="0"/>
              </a:rPr>
              <a:t> </a:t>
            </a:r>
            <a:r>
              <a:rPr sz="2000" smtClean="0">
                <a:latin typeface="Arial" pitchFamily="34" charset="0"/>
                <a:cs typeface="Arial" pitchFamily="34" charset="0"/>
              </a:rPr>
              <a:t>Serve para identificar </a:t>
            </a:r>
            <a:r>
              <a:rPr sz="2000" smtClean="0">
                <a:latin typeface="Arial" pitchFamily="34" charset="0"/>
                <a:cs typeface="Arial" pitchFamily="34" charset="0"/>
              </a:rPr>
              <a:t>a configuração de um sistema em diferentes pontos </a:t>
            </a:r>
            <a:r>
              <a:rPr sz="2000" smtClean="0">
                <a:latin typeface="Arial" pitchFamily="34" charset="0"/>
                <a:cs typeface="Arial" pitchFamily="34" charset="0"/>
              </a:rPr>
              <a:t>no </a:t>
            </a:r>
            <a:r>
              <a:rPr sz="2000" smtClean="0">
                <a:latin typeface="Arial" pitchFamily="34" charset="0"/>
                <a:cs typeface="Arial" pitchFamily="34" charset="0"/>
              </a:rPr>
              <a:t>tempo;</a:t>
            </a:r>
          </a:p>
          <a:p>
            <a:pPr algn="just">
              <a:buNone/>
            </a:pPr>
            <a:endParaRPr sz="200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sz="2000" smtClean="0">
                <a:latin typeface="Arial" pitchFamily="34" charset="0"/>
                <a:cs typeface="Arial" pitchFamily="34" charset="0"/>
              </a:rPr>
              <a:t>Usado para controlar </a:t>
            </a:r>
            <a:r>
              <a:rPr sz="2000" smtClean="0">
                <a:latin typeface="Arial" pitchFamily="34" charset="0"/>
                <a:cs typeface="Arial" pitchFamily="34" charset="0"/>
              </a:rPr>
              <a:t>sistematicamente as </a:t>
            </a:r>
            <a:r>
              <a:rPr sz="2000" smtClean="0">
                <a:latin typeface="Arial" pitchFamily="34" charset="0"/>
                <a:cs typeface="Arial" pitchFamily="34" charset="0"/>
              </a:rPr>
              <a:t>mudanças </a:t>
            </a:r>
            <a:r>
              <a:rPr sz="2000" smtClean="0">
                <a:latin typeface="Arial" pitchFamily="34" charset="0"/>
                <a:cs typeface="Arial" pitchFamily="34" charset="0"/>
              </a:rPr>
              <a:t>realizadas no processo de desenvolvimento; e</a:t>
            </a:r>
          </a:p>
          <a:p>
            <a:pPr algn="just">
              <a:buNone/>
            </a:pPr>
            <a:endParaRPr sz="200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sz="2000" smtClean="0">
                <a:latin typeface="Arial" pitchFamily="34" charset="0"/>
                <a:cs typeface="Arial" pitchFamily="34" charset="0"/>
              </a:rPr>
              <a:t>Resolve erros que ocorrem no decorrer do desenvolvimento, evitando prejuísos financeiros.</a:t>
            </a:r>
          </a:p>
          <a:p>
            <a:pPr algn="just"/>
            <a:endParaRPr sz="2000" smtClean="0">
              <a:latin typeface="Arial" pitchFamily="34" charset="0"/>
              <a:cs typeface="Arial" pitchFamily="34" charset="0"/>
            </a:endParaRPr>
          </a:p>
          <a:p>
            <a:pPr algn="just"/>
            <a:endParaRPr sz="200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rmSes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2DFE8B-39D3-4F7B-8F62-180F887A1D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BrainstrmSess</Template>
  <TotalTime>0</TotalTime>
  <Words>172</Words>
  <Application>Microsoft Office PowerPoint</Application>
  <PresentationFormat>Apresentação na tela (4:3)</PresentationFormat>
  <Paragraphs>50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BrainstrmSess</vt:lpstr>
      <vt:lpstr>Gerência de Configuração de Software </vt:lpstr>
      <vt:lpstr>Sumário</vt:lpstr>
      <vt:lpstr>O que é GCS?</vt:lpstr>
      <vt:lpstr>O que é GCS?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2014-05-08T01:34:49Z</dcterms:created>
  <dcterms:modified xsi:type="dcterms:W3CDTF">2014-05-08T16:02:22Z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