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04F4A-3FAF-4BB1-9B59-EA16E1707295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77F1-8221-49F0-B442-F2E4F7222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80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67249-B4BD-AA17-87BC-6661D95C0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9ECE0B-1DA7-270B-16A7-E29668A09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DA499B-0123-9061-7982-FF0400CA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E78B-ADC6-403A-AA8D-1DB752F2DA3D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869B8D-C6C0-78B8-36C4-CBFEFDFA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45787-7B93-0CBF-D13F-1316BD2D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792-F6F6-4EED-914B-C8A88C1D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15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B61A-98E9-4C43-5F4E-D85658B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EAFEEE-F95F-3352-2FF5-DCBE6E02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31B81B-6FD7-9DF0-B819-EB1E7327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E78B-ADC6-403A-AA8D-1DB752F2DA3D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069EEC-9C6F-FBD6-2BB6-2268AF10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9AD1BD-A756-AEFA-C4DA-2403CA29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792-F6F6-4EED-914B-C8A88C1D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9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2FAB0A-DB5A-8976-594D-A322AA4E7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B333A4-7483-327F-C276-A5066B648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08B8B-EE91-153F-EDE9-C849C064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E78B-ADC6-403A-AA8D-1DB752F2DA3D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F3D53-D547-4083-B4E1-C76EFF94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F4E2C1-3503-573D-0FD4-7E38380B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792-F6F6-4EED-914B-C8A88C1D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16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rpo Runsmart (novo)" userDrawn="1">
  <p:cSld name="Corpo Runsmart (novo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ctrTitle" idx="2"/>
          </p:nvPr>
        </p:nvSpPr>
        <p:spPr>
          <a:xfrm>
            <a:off x="69233" y="6449000"/>
            <a:ext cx="366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subTitle" idx="1"/>
          </p:nvPr>
        </p:nvSpPr>
        <p:spPr>
          <a:xfrm>
            <a:off x="3799600" y="6411200"/>
            <a:ext cx="3485600" cy="4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Light"/>
              <a:buNone/>
              <a:defRPr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Light"/>
              <a:buNone/>
              <a:defRPr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Light"/>
              <a:buNone/>
              <a:defRPr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Light"/>
              <a:buNone/>
              <a:defRPr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Light"/>
              <a:buNone/>
              <a:defRPr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Light"/>
              <a:buNone/>
              <a:defRPr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Light"/>
              <a:buNone/>
              <a:defRPr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Light"/>
              <a:buNone/>
              <a:defRPr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Light"/>
              <a:buNone/>
              <a:defRPr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/>
          <p:nvPr/>
        </p:nvSpPr>
        <p:spPr>
          <a:xfrm>
            <a:off x="1012433" y="1916367"/>
            <a:ext cx="6942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64CF27-06CE-65E0-44A3-AD66F29A2F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800"/>
            <a:ext cx="9972519" cy="64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1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3F0D9-8D8E-0C8B-DEA6-056CDBDF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3A837-C292-439A-D0D8-BE132396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C72FB-B827-DE5D-6972-339BDD1E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E78B-ADC6-403A-AA8D-1DB752F2DA3D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D60AD7-1FD4-EF8F-1483-E69F1E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4D781A-8F58-B942-5430-713C5E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792-F6F6-4EED-914B-C8A88C1D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25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9E48A-400D-72DA-8606-BE3DBBB1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46A98D-A4D1-FE84-F1C2-AC13E8F1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6ACA7F-A45F-6E4A-7B23-1CE2666D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E78B-ADC6-403A-AA8D-1DB752F2DA3D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81578-D05D-D3C3-8178-3DB0402F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7089F-662E-B344-BB82-6AE624E6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792-F6F6-4EED-914B-C8A88C1D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8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4C9FD-7C9E-419F-C3B4-BE9CF4AE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88576-6CDB-90B8-D371-841B39339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2A2847-104F-C815-459C-6E4E88C9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C4DF08-3537-831A-2CF1-A7F61E23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E78B-ADC6-403A-AA8D-1DB752F2DA3D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B3650C-1872-171A-714E-3979A1BC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DF1B05-4953-5BFE-22CB-6D74B568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792-F6F6-4EED-914B-C8A88C1D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02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F3C0D-D0DA-3CD4-2E3C-FD7A3285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72C95D-2763-A35C-9F6C-0E16FC9D1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D6039D-043C-6B43-C868-F4D6D384C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A70BF6-F3F6-93F5-2630-5526401CD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B09CEF-E37A-ADF0-42F0-E28C6A6B6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C7EA9F-119F-0B14-C37B-C8E17747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E78B-ADC6-403A-AA8D-1DB752F2DA3D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616387-A774-60A8-2A18-2F99BD56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0B0309-6ED8-04BB-2AB3-C74225DE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792-F6F6-4EED-914B-C8A88C1D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97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08996-AD9C-A7E0-046A-2EA28D24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AE15A4-6566-A24B-208F-F3D34B5D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E78B-ADC6-403A-AA8D-1DB752F2DA3D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78D97E-56C4-A1AC-2C21-AFF34D7D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916C31-C217-AEA4-3CD9-8FC3FA2D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792-F6F6-4EED-914B-C8A88C1D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98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4924F2-43D0-F567-C053-F88D0A33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E78B-ADC6-403A-AA8D-1DB752F2DA3D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19F50D-B0EB-F1A4-9B2E-C4759EC3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05934A-18CC-617C-E8FB-99D016BD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792-F6F6-4EED-914B-C8A88C1D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8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58FDA-8EBE-F686-FED1-F1E86DF4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30279-3F00-13EE-F1EC-9E9E6374B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31D4E2-20AA-1EA7-A7C3-E7FAE99A4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2D743-C89C-36BB-25DA-84A7E97C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E78B-ADC6-403A-AA8D-1DB752F2DA3D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5B5E55-67E5-2A3C-A65D-4E23C4D1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38BB0A-2835-5A5C-0151-CC849D3B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792-F6F6-4EED-914B-C8A88C1D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25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7C858-4053-0940-03EC-43BE17C8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9824B2-2B8E-20CE-837C-6DB21FEA3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3A3577-C45C-9AA6-56B6-C37D37E6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E4D776-9CCE-8A5C-1C1E-FAB0E058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E78B-ADC6-403A-AA8D-1DB752F2DA3D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8F3CC0-BD8D-1C42-7620-51ED13DA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3AAB23-4DFA-C747-46B0-4288F40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792-F6F6-4EED-914B-C8A88C1D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974F3C-8CF4-4B47-6DAB-35382B5A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EDEF5D-3DA0-65B0-B356-9E7C0691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3718F3-CEE4-1182-9C4C-F209B7936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E78B-ADC6-403A-AA8D-1DB752F2DA3D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4F9339-8B31-5830-FA40-03E4570B2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142CF-78DD-688A-1F47-9453959DF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F792-F6F6-4EED-914B-C8A88C1DF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16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>
            <a:spLocks noGrp="1"/>
          </p:cNvSpPr>
          <p:nvPr>
            <p:ph type="ctrTitle" idx="2"/>
          </p:nvPr>
        </p:nvSpPr>
        <p:spPr>
          <a:xfrm>
            <a:off x="69233" y="6520189"/>
            <a:ext cx="3660000" cy="3233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dirty="0"/>
              <a:t>Implementação Oracle NETSUITE</a:t>
            </a:r>
            <a:endParaRPr dirty="0"/>
          </a:p>
        </p:txBody>
      </p:sp>
      <p:graphicFrame>
        <p:nvGraphicFramePr>
          <p:cNvPr id="2" name="Tabela 54">
            <a:extLst>
              <a:ext uri="{FF2B5EF4-FFF2-40B4-BE49-F238E27FC236}">
                <a16:creationId xmlns:a16="http://schemas.microsoft.com/office/drawing/2014/main" id="{58E7111E-81CB-F1B3-80A4-EE13E4C4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68990"/>
              </p:ext>
            </p:extLst>
          </p:nvPr>
        </p:nvGraphicFramePr>
        <p:xfrm>
          <a:off x="33588" y="719"/>
          <a:ext cx="1215841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938">
                  <a:extLst>
                    <a:ext uri="{9D8B030D-6E8A-4147-A177-3AD203B41FA5}">
                      <a16:colId xmlns:a16="http://schemas.microsoft.com/office/drawing/2014/main" val="2395794442"/>
                    </a:ext>
                  </a:extLst>
                </a:gridCol>
                <a:gridCol w="1016247">
                  <a:extLst>
                    <a:ext uri="{9D8B030D-6E8A-4147-A177-3AD203B41FA5}">
                      <a16:colId xmlns:a16="http://schemas.microsoft.com/office/drawing/2014/main" val="2107121150"/>
                    </a:ext>
                  </a:extLst>
                </a:gridCol>
                <a:gridCol w="862556">
                  <a:extLst>
                    <a:ext uri="{9D8B030D-6E8A-4147-A177-3AD203B41FA5}">
                      <a16:colId xmlns:a16="http://schemas.microsoft.com/office/drawing/2014/main" val="999873768"/>
                    </a:ext>
                  </a:extLst>
                </a:gridCol>
                <a:gridCol w="871931">
                  <a:extLst>
                    <a:ext uri="{9D8B030D-6E8A-4147-A177-3AD203B41FA5}">
                      <a16:colId xmlns:a16="http://schemas.microsoft.com/office/drawing/2014/main" val="4122375858"/>
                    </a:ext>
                  </a:extLst>
                </a:gridCol>
                <a:gridCol w="871931">
                  <a:extLst>
                    <a:ext uri="{9D8B030D-6E8A-4147-A177-3AD203B41FA5}">
                      <a16:colId xmlns:a16="http://schemas.microsoft.com/office/drawing/2014/main" val="1585630424"/>
                    </a:ext>
                  </a:extLst>
                </a:gridCol>
                <a:gridCol w="918808">
                  <a:extLst>
                    <a:ext uri="{9D8B030D-6E8A-4147-A177-3AD203B41FA5}">
                      <a16:colId xmlns:a16="http://schemas.microsoft.com/office/drawing/2014/main" val="4287452419"/>
                    </a:ext>
                  </a:extLst>
                </a:gridCol>
                <a:gridCol w="918808">
                  <a:extLst>
                    <a:ext uri="{9D8B030D-6E8A-4147-A177-3AD203B41FA5}">
                      <a16:colId xmlns:a16="http://schemas.microsoft.com/office/drawing/2014/main" val="2344226431"/>
                    </a:ext>
                  </a:extLst>
                </a:gridCol>
                <a:gridCol w="918808">
                  <a:extLst>
                    <a:ext uri="{9D8B030D-6E8A-4147-A177-3AD203B41FA5}">
                      <a16:colId xmlns:a16="http://schemas.microsoft.com/office/drawing/2014/main" val="2902113051"/>
                    </a:ext>
                  </a:extLst>
                </a:gridCol>
                <a:gridCol w="918808">
                  <a:extLst>
                    <a:ext uri="{9D8B030D-6E8A-4147-A177-3AD203B41FA5}">
                      <a16:colId xmlns:a16="http://schemas.microsoft.com/office/drawing/2014/main" val="2110425675"/>
                    </a:ext>
                  </a:extLst>
                </a:gridCol>
                <a:gridCol w="918808">
                  <a:extLst>
                    <a:ext uri="{9D8B030D-6E8A-4147-A177-3AD203B41FA5}">
                      <a16:colId xmlns:a16="http://schemas.microsoft.com/office/drawing/2014/main" val="2404381478"/>
                    </a:ext>
                  </a:extLst>
                </a:gridCol>
                <a:gridCol w="918808">
                  <a:extLst>
                    <a:ext uri="{9D8B030D-6E8A-4147-A177-3AD203B41FA5}">
                      <a16:colId xmlns:a16="http://schemas.microsoft.com/office/drawing/2014/main" val="1084598680"/>
                    </a:ext>
                  </a:extLst>
                </a:gridCol>
                <a:gridCol w="918808">
                  <a:extLst>
                    <a:ext uri="{9D8B030D-6E8A-4147-A177-3AD203B41FA5}">
                      <a16:colId xmlns:a16="http://schemas.microsoft.com/office/drawing/2014/main" val="1517596294"/>
                    </a:ext>
                  </a:extLst>
                </a:gridCol>
                <a:gridCol w="839187">
                  <a:extLst>
                    <a:ext uri="{9D8B030D-6E8A-4147-A177-3AD203B41FA5}">
                      <a16:colId xmlns:a16="http://schemas.microsoft.com/office/drawing/2014/main" val="786605642"/>
                    </a:ext>
                  </a:extLst>
                </a:gridCol>
                <a:gridCol w="532964">
                  <a:extLst>
                    <a:ext uri="{9D8B030D-6E8A-4147-A177-3AD203B41FA5}">
                      <a16:colId xmlns:a16="http://schemas.microsoft.com/office/drawing/2014/main" val="3042600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2022</a:t>
                      </a:r>
                      <a:endParaRPr lang="pt-BR" sz="900" b="1" i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4020202020204" pitchFamily="34" charset="0"/>
                        <a:cs typeface="Arial Narrow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JANEIRO</a:t>
                      </a:r>
                      <a:endParaRPr lang="pt-BR" sz="900" b="0" i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4020202020204" pitchFamily="34" charset="0"/>
                        <a:cs typeface="Arial Narrow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FEVEREIRO</a:t>
                      </a:r>
                      <a:endParaRPr lang="pt-BR" sz="900" b="0" i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4020202020204" pitchFamily="34" charset="0"/>
                        <a:cs typeface="Arial Narrow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MARÇO</a:t>
                      </a:r>
                      <a:endParaRPr lang="pt-BR" sz="900" b="0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4020202020204" pitchFamily="34" charset="0"/>
                        <a:cs typeface="Arial Narrow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ABRIL</a:t>
                      </a:r>
                      <a:endParaRPr lang="pt-BR" sz="900" b="0" i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4020202020204" pitchFamily="34" charset="0"/>
                        <a:cs typeface="Arial Narrow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MAIO</a:t>
                      </a:r>
                      <a:endParaRPr lang="pt-BR" sz="900" b="0" i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4020202020204" pitchFamily="34" charset="0"/>
                        <a:cs typeface="Arial Narrow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JUNHO</a:t>
                      </a:r>
                      <a:endParaRPr lang="pt-BR" sz="900" b="0" i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4020202020204" pitchFamily="34" charset="0"/>
                        <a:cs typeface="Arial Narrow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JULHO</a:t>
                      </a:r>
                      <a:endParaRPr lang="pt-BR" sz="900" b="0" i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4020202020204" pitchFamily="34" charset="0"/>
                        <a:cs typeface="Arial Narrow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AGOSTO</a:t>
                      </a:r>
                      <a:endParaRPr lang="pt-BR" sz="900" b="0" i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4020202020204" pitchFamily="34" charset="0"/>
                        <a:cs typeface="Arial Narrow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SETEMBO</a:t>
                      </a:r>
                      <a:endParaRPr lang="pt-BR" sz="900" b="0" i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4020202020204" pitchFamily="34" charset="0"/>
                        <a:cs typeface="Arial Narrow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OUTUBRO</a:t>
                      </a:r>
                      <a:endParaRPr lang="pt-BR" sz="900" b="0" i="0">
                        <a:solidFill>
                          <a:schemeClr val="accent1">
                            <a:lumMod val="75000"/>
                          </a:schemeClr>
                        </a:solidFill>
                        <a:latin typeface="Arial Narrow" panose="020B0604020202020204" pitchFamily="34" charset="0"/>
                        <a:cs typeface="Arial Narrow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NOVEMBRO</a:t>
                      </a: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DEZEMBRO</a:t>
                      </a: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...</a:t>
                      </a:r>
                      <a:r>
                        <a:rPr lang="pt-BR" sz="9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2023</a:t>
                      </a:r>
                    </a:p>
                  </a:txBody>
                  <a:tcPr>
                    <a:lnL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257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669314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F006AE7D-422E-9406-4F8B-FC462B873AB0}"/>
              </a:ext>
            </a:extLst>
          </p:cNvPr>
          <p:cNvSpPr/>
          <p:nvPr/>
        </p:nvSpPr>
        <p:spPr>
          <a:xfrm>
            <a:off x="30771" y="411083"/>
            <a:ext cx="1636987" cy="26161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sz="1100" b="1" dirty="0">
                <a:solidFill>
                  <a:srgbClr val="4B7BEC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t>Últimos Entregáveis</a:t>
            </a:r>
            <a:endParaRPr lang="pt-BR" sz="1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8D5E6F5-76F7-64F8-AB9F-2B6F60CCEDFF}"/>
              </a:ext>
            </a:extLst>
          </p:cNvPr>
          <p:cNvSpPr/>
          <p:nvPr/>
        </p:nvSpPr>
        <p:spPr>
          <a:xfrm>
            <a:off x="-11808" y="2528909"/>
            <a:ext cx="1899879" cy="276999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sz="1200" b="1" dirty="0">
                <a:solidFill>
                  <a:srgbClr val="4B7BEC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t>Próximos Entregáveis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C197F41-0183-9226-8DF6-C2C9CE48AC3C}"/>
              </a:ext>
            </a:extLst>
          </p:cNvPr>
          <p:cNvSpPr/>
          <p:nvPr/>
        </p:nvSpPr>
        <p:spPr>
          <a:xfrm>
            <a:off x="-11808" y="4786647"/>
            <a:ext cx="1978427" cy="276999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sz="1200" b="1" dirty="0">
                <a:solidFill>
                  <a:srgbClr val="4B7BEC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t>Entregáveis em Atraso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669CA6-AA07-63B4-DEAF-2BDA5ECD3541}"/>
              </a:ext>
            </a:extLst>
          </p:cNvPr>
          <p:cNvSpPr txBox="1"/>
          <p:nvPr/>
        </p:nvSpPr>
        <p:spPr>
          <a:xfrm>
            <a:off x="9872870" y="585154"/>
            <a:ext cx="2319131" cy="5616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sz="1000" b="1" dirty="0"/>
              <a:t>GESTÃO DO PROJETO: </a:t>
            </a:r>
            <a:endParaRPr lang="pt-BR" sz="1000" b="1" dirty="0">
              <a:cs typeface="Calibri"/>
            </a:endParaRPr>
          </a:p>
          <a:p>
            <a:r>
              <a:rPr lang="pt-BR" sz="1000" dirty="0"/>
              <a:t>Rodrigo </a:t>
            </a:r>
            <a:r>
              <a:rPr lang="pt-BR" sz="1000" dirty="0" err="1"/>
              <a:t>Anzzai</a:t>
            </a:r>
            <a:r>
              <a:rPr lang="pt-BR" sz="1000" dirty="0"/>
              <a:t> Hyppólito - YKP</a:t>
            </a:r>
            <a:endParaRPr lang="pt-BR" sz="1000" dirty="0">
              <a:cs typeface="Calibri"/>
            </a:endParaRPr>
          </a:p>
          <a:p>
            <a:r>
              <a:rPr lang="pt-BR" dirty="0">
                <a:cs typeface="Calibri"/>
              </a:rPr>
              <a:t>Alessandra </a:t>
            </a:r>
            <a:r>
              <a:rPr lang="pt-BR" dirty="0" err="1">
                <a:cs typeface="Calibri"/>
              </a:rPr>
              <a:t>Molino</a:t>
            </a:r>
            <a:r>
              <a:rPr lang="pt-BR" sz="1000" dirty="0">
                <a:cs typeface="Calibri"/>
              </a:rPr>
              <a:t> - GAFISA</a:t>
            </a:r>
            <a:endParaRPr lang="pt-BR" dirty="0">
              <a:cs typeface="Calibri"/>
            </a:endParaRPr>
          </a:p>
        </p:txBody>
      </p:sp>
      <p:sp useBgFill="1"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3DE4EB6-197B-AE05-E957-CEE2BAD82CB4}"/>
              </a:ext>
            </a:extLst>
          </p:cNvPr>
          <p:cNvSpPr/>
          <p:nvPr/>
        </p:nvSpPr>
        <p:spPr>
          <a:xfrm>
            <a:off x="9669481" y="1281965"/>
            <a:ext cx="2522518" cy="45754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171450" indent="-171450" algn="just">
              <a:buFont typeface="Wingdings" panose="05000000000000000000" pitchFamily="2" charset="2"/>
              <a:buChar char="Ø"/>
            </a:pPr>
            <a:endParaRPr lang="pt-BR" sz="1000" dirty="0">
              <a:solidFill>
                <a:schemeClr val="bg2">
                  <a:lumMod val="50000"/>
                </a:schemeClr>
              </a:solidFill>
              <a:latin typeface="Arial Narrow"/>
            </a:endParaRPr>
          </a:p>
          <a:p>
            <a:pPr algn="just"/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Arial Narrow"/>
              </a:rPr>
              <a:t>Pontos de Atenção e Risco:</a:t>
            </a:r>
          </a:p>
          <a:p>
            <a:pPr algn="just"/>
            <a:br>
              <a:rPr lang="pt-BR" sz="900" dirty="0">
                <a:latin typeface="Arial Narrow"/>
              </a:rPr>
            </a:br>
            <a:endParaRPr lang="pt-BR" sz="1050" dirty="0">
              <a:latin typeface="Arial Narrow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90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"/>
              </a:rPr>
              <a:t>A.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pt-BR" sz="900" dirty="0">
              <a:solidFill>
                <a:schemeClr val="bg2">
                  <a:lumMod val="50000"/>
                </a:schemeClr>
              </a:solidFill>
              <a:latin typeface="Arial Narrow"/>
              <a:cs typeface="Arial"/>
            </a:endParaRPr>
          </a:p>
          <a:p>
            <a:pPr marL="171450" indent="-171450">
              <a:buFont typeface="Wingdings,Sans-Serif" panose="05000000000000000000" pitchFamily="2" charset="2"/>
              <a:buChar char="Ø"/>
            </a:pP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"/>
              </a:rPr>
              <a:t>B</a:t>
            </a:r>
          </a:p>
          <a:p>
            <a:pPr marL="171450" indent="-171450">
              <a:buFont typeface="Wingdings,Sans-Serif" panose="05000000000000000000" pitchFamily="2" charset="2"/>
              <a:buChar char="Ø"/>
            </a:pPr>
            <a:endParaRPr lang="pt-BR" sz="1050" dirty="0">
              <a:solidFill>
                <a:schemeClr val="bg2">
                  <a:lumMod val="50000"/>
                </a:schemeClr>
              </a:solidFill>
              <a:latin typeface="Arial Narrow"/>
              <a:cs typeface="Arial"/>
            </a:endParaRPr>
          </a:p>
          <a:p>
            <a:pPr marL="171450" indent="-171450">
              <a:buFont typeface="Wingdings,Sans-Serif" panose="05000000000000000000" pitchFamily="2" charset="2"/>
              <a:buChar char="Ø"/>
            </a:pPr>
            <a:r>
              <a:rPr lang="pt-BR" sz="105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"/>
              </a:rPr>
              <a:t>C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344FB95-BB5B-7FCB-160E-DDBFB9F53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747" y="6021682"/>
            <a:ext cx="490330" cy="2782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52EE5D4-B41C-B90F-206E-C70D8CBDD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3669" y="6044246"/>
            <a:ext cx="590035" cy="22860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F057D3F-A646-45F6-8167-CB297DEF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08297"/>
              </p:ext>
            </p:extLst>
          </p:nvPr>
        </p:nvGraphicFramePr>
        <p:xfrm>
          <a:off x="69232" y="633790"/>
          <a:ext cx="9538591" cy="1810912"/>
        </p:xfrm>
        <a:graphic>
          <a:graphicData uri="http://schemas.openxmlformats.org/drawingml/2006/table">
            <a:tbl>
              <a:tblPr/>
              <a:tblGrid>
                <a:gridCol w="156090">
                  <a:extLst>
                    <a:ext uri="{9D8B030D-6E8A-4147-A177-3AD203B41FA5}">
                      <a16:colId xmlns:a16="http://schemas.microsoft.com/office/drawing/2014/main" val="2451298619"/>
                    </a:ext>
                  </a:extLst>
                </a:gridCol>
                <a:gridCol w="3248634">
                  <a:extLst>
                    <a:ext uri="{9D8B030D-6E8A-4147-A177-3AD203B41FA5}">
                      <a16:colId xmlns:a16="http://schemas.microsoft.com/office/drawing/2014/main" val="1510006683"/>
                    </a:ext>
                  </a:extLst>
                </a:gridCol>
                <a:gridCol w="402420">
                  <a:extLst>
                    <a:ext uri="{9D8B030D-6E8A-4147-A177-3AD203B41FA5}">
                      <a16:colId xmlns:a16="http://schemas.microsoft.com/office/drawing/2014/main" val="1007274812"/>
                    </a:ext>
                  </a:extLst>
                </a:gridCol>
                <a:gridCol w="753624">
                  <a:extLst>
                    <a:ext uri="{9D8B030D-6E8A-4147-A177-3AD203B41FA5}">
                      <a16:colId xmlns:a16="http://schemas.microsoft.com/office/drawing/2014/main" val="1914392014"/>
                    </a:ext>
                  </a:extLst>
                </a:gridCol>
                <a:gridCol w="4009574">
                  <a:extLst>
                    <a:ext uri="{9D8B030D-6E8A-4147-A177-3AD203B41FA5}">
                      <a16:colId xmlns:a16="http://schemas.microsoft.com/office/drawing/2014/main" val="1797198791"/>
                    </a:ext>
                  </a:extLst>
                </a:gridCol>
                <a:gridCol w="431688">
                  <a:extLst>
                    <a:ext uri="{9D8B030D-6E8A-4147-A177-3AD203B41FA5}">
                      <a16:colId xmlns:a16="http://schemas.microsoft.com/office/drawing/2014/main" val="1986185747"/>
                    </a:ext>
                  </a:extLst>
                </a:gridCol>
                <a:gridCol w="536561">
                  <a:extLst>
                    <a:ext uri="{9D8B030D-6E8A-4147-A177-3AD203B41FA5}">
                      <a16:colId xmlns:a16="http://schemas.microsoft.com/office/drawing/2014/main" val="2035998405"/>
                    </a:ext>
                  </a:extLst>
                </a:gridCol>
              </a:tblGrid>
              <a:tr h="14329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72" marR="8072" marT="80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Atividade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Responsável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 de Ação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Planejada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6083"/>
                  </a:ext>
                </a:extLst>
              </a:tr>
              <a:tr h="14329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8072" marR="8072" marT="80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Documentos com Parcelamento - Baixa de parcelas indevidas</a:t>
                      </a:r>
                    </a:p>
                  </a:txBody>
                  <a:tcPr marL="8072" marR="8072" marT="80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Entregue</a:t>
                      </a:r>
                    </a:p>
                  </a:txBody>
                  <a:tcPr marL="8072" marR="8072" marT="80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Bruno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Devolvido em 28/09/22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07/06/22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10/10/22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134131"/>
                  </a:ext>
                </a:extLst>
              </a:tr>
              <a:tr h="14329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8072" marR="8072" marT="80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Reembolso de Despesa</a:t>
                      </a:r>
                    </a:p>
                  </a:txBody>
                  <a:tcPr marL="8072" marR="8072" marT="80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Entregue</a:t>
                      </a:r>
                    </a:p>
                  </a:txBody>
                  <a:tcPr marL="8072" marR="8072" marT="80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Rafael Oliveira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 para o KU em 10/10/22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07/06/22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10/10/22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4155"/>
                  </a:ext>
                </a:extLst>
              </a:tr>
              <a:tr h="14329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</a:t>
                      </a:r>
                    </a:p>
                  </a:txBody>
                  <a:tcPr marL="8072" marR="8072" marT="80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Lançamento de desconto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Entregue</a:t>
                      </a:r>
                    </a:p>
                  </a:txBody>
                  <a:tcPr marL="8072" marR="8072" marT="80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Josiel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Testar com KU até  17/10/22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10/05/22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17/10/22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54710"/>
                  </a:ext>
                </a:extLst>
              </a:tr>
              <a:tr h="14329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8072" marR="8072" marT="80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Relatório contas pagas - Conta contábil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Entregue</a:t>
                      </a:r>
                    </a:p>
                  </a:txBody>
                  <a:tcPr marL="8072" marR="8072" marT="80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Josiel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Entregue 19/09/22 Devolvido pelo KU, Entregue em 21/09/22 Entregue 03/10/22. Aprovador KU.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12/09/22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03/10/22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057983"/>
                  </a:ext>
                </a:extLst>
              </a:tr>
              <a:tr h="14329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8072" marR="8072" marT="80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 arquivo remessa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Entregue</a:t>
                      </a:r>
                    </a:p>
                  </a:txBody>
                  <a:tcPr marL="8072" marR="8072" marT="80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Bruno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Devolvido pelo KU 03/10. erro de rollback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19/09/22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03/10/22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101419"/>
                  </a:ext>
                </a:extLst>
              </a:tr>
              <a:tr h="14329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8072" marR="8072" marT="80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 de Prestação de Contas x Adiantamento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Entregue</a:t>
                      </a:r>
                    </a:p>
                  </a:txBody>
                  <a:tcPr marL="8072" marR="8072" marT="80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Bruno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Devolvido KU 30/09/22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08/09/22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03/10/22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191292"/>
                  </a:ext>
                </a:extLst>
              </a:tr>
              <a:tr h="14329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</a:t>
                      </a:r>
                    </a:p>
                  </a:txBody>
                  <a:tcPr marL="8072" marR="8072" marT="80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 – Status da Fatura x Status CNAB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Entregue</a:t>
                      </a:r>
                    </a:p>
                  </a:txBody>
                  <a:tcPr marL="8072" marR="8072" marT="80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Devolvido pelo KU 30/09/22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20/09/22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14/10/22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779802"/>
                  </a:ext>
                </a:extLst>
              </a:tr>
              <a:tr h="14329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</a:t>
                      </a:r>
                    </a:p>
                  </a:txBody>
                  <a:tcPr marL="8072" marR="8072" marT="80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 do empreendimento ERP, Terreno x Junix - Memorial de incorporação 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Entregue</a:t>
                      </a:r>
                    </a:p>
                  </a:txBody>
                  <a:tcPr marL="8072" marR="8072" marT="80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Alessio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Alessio falar com Larissa para fechar o card.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11/05/22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23/09/22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936708"/>
                  </a:ext>
                </a:extLst>
              </a:tr>
              <a:tr h="14329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8072" marR="8072" marT="80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 de aprovação Reembolso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Entregue</a:t>
                      </a:r>
                    </a:p>
                  </a:txBody>
                  <a:tcPr marL="8072" marR="8072" marT="80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Alessio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Alessio pedirá para a Dani KU fechar o card.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19/09/22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265674"/>
                  </a:ext>
                </a:extLst>
              </a:tr>
              <a:tr h="14329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72" marR="8072" marT="80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Perfil direto no desenvolvimento, sem permitir manutenção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Entregue</a:t>
                      </a:r>
                    </a:p>
                  </a:txBody>
                  <a:tcPr marL="8072" marR="8072" marT="80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Alessio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Alessio pedirá para a Dani KU fechar o card.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19/09/22</a:t>
                      </a:r>
                    </a:p>
                  </a:txBody>
                  <a:tcPr marL="8072" marR="8072" marT="8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43028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B5C21E8-0B15-40F8-3079-22D954A31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6851"/>
              </p:ext>
            </p:extLst>
          </p:nvPr>
        </p:nvGraphicFramePr>
        <p:xfrm>
          <a:off x="69231" y="2805908"/>
          <a:ext cx="9538590" cy="1889257"/>
        </p:xfrm>
        <a:graphic>
          <a:graphicData uri="http://schemas.openxmlformats.org/drawingml/2006/table">
            <a:tbl>
              <a:tblPr firstRow="1" firstCol="1" lastRow="1" bandRow="1"/>
              <a:tblGrid>
                <a:gridCol w="159849">
                  <a:extLst>
                    <a:ext uri="{9D8B030D-6E8A-4147-A177-3AD203B41FA5}">
                      <a16:colId xmlns:a16="http://schemas.microsoft.com/office/drawing/2014/main" val="2962171205"/>
                    </a:ext>
                  </a:extLst>
                </a:gridCol>
                <a:gridCol w="3169540">
                  <a:extLst>
                    <a:ext uri="{9D8B030D-6E8A-4147-A177-3AD203B41FA5}">
                      <a16:colId xmlns:a16="http://schemas.microsoft.com/office/drawing/2014/main" val="3061738540"/>
                    </a:ext>
                  </a:extLst>
                </a:gridCol>
                <a:gridCol w="669375">
                  <a:extLst>
                    <a:ext uri="{9D8B030D-6E8A-4147-A177-3AD203B41FA5}">
                      <a16:colId xmlns:a16="http://schemas.microsoft.com/office/drawing/2014/main" val="1109692396"/>
                    </a:ext>
                  </a:extLst>
                </a:gridCol>
                <a:gridCol w="771779">
                  <a:extLst>
                    <a:ext uri="{9D8B030D-6E8A-4147-A177-3AD203B41FA5}">
                      <a16:colId xmlns:a16="http://schemas.microsoft.com/office/drawing/2014/main" val="433584791"/>
                    </a:ext>
                  </a:extLst>
                </a:gridCol>
                <a:gridCol w="3776473">
                  <a:extLst>
                    <a:ext uri="{9D8B030D-6E8A-4147-A177-3AD203B41FA5}">
                      <a16:colId xmlns:a16="http://schemas.microsoft.com/office/drawing/2014/main" val="865514778"/>
                    </a:ext>
                  </a:extLst>
                </a:gridCol>
                <a:gridCol w="442087">
                  <a:extLst>
                    <a:ext uri="{9D8B030D-6E8A-4147-A177-3AD203B41FA5}">
                      <a16:colId xmlns:a16="http://schemas.microsoft.com/office/drawing/2014/main" val="4099921749"/>
                    </a:ext>
                  </a:extLst>
                </a:gridCol>
                <a:gridCol w="549487">
                  <a:extLst>
                    <a:ext uri="{9D8B030D-6E8A-4147-A177-3AD203B41FA5}">
                      <a16:colId xmlns:a16="http://schemas.microsoft.com/office/drawing/2014/main" val="3967734889"/>
                    </a:ext>
                  </a:extLst>
                </a:gridCol>
              </a:tblGrid>
              <a:tr h="2488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Atividade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Responsável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 de Ação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Planejada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Replanejada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19604"/>
                  </a:ext>
                </a:extLst>
              </a:tr>
              <a:tr h="14559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Workflow esta perdendo aprovadores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andamento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30/08/22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14/10/22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720614"/>
                  </a:ext>
                </a:extLst>
              </a:tr>
              <a:tr h="14559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CSV para carga de pedido de compras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andamento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28/06/22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14/10/22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351641"/>
                  </a:ext>
                </a:extLst>
              </a:tr>
              <a:tr h="14559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 Tarefa do projeto alterando ao salvar pedido de Despesa em Prod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andamento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Entregue 23/09/22, não funcionou em produção.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19/09/22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14/10/22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31011"/>
                  </a:ext>
                </a:extLst>
              </a:tr>
              <a:tr h="14559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Workflow de Anular CT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nao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esta disponível para equipe de Suprimentos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andamento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16/09 entregue ao KU que devolveu em 27/09/22 Entregue 10/10/22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09/09/22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10/10/22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143918"/>
                  </a:ext>
                </a:extLst>
              </a:tr>
              <a:tr h="14559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Botão Criar RC não aparece no projeto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andamento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Pedir para KU encerrar o card.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19/04/22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10/10/22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917180"/>
                  </a:ext>
                </a:extLst>
              </a:tr>
              <a:tr h="14559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Adiantamento a Funcionário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andamento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Carlos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Analisar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02/05/22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14/10/22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706255"/>
                  </a:ext>
                </a:extLst>
              </a:tr>
              <a:tr h="14559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 – Status da Fatura x Status CNAB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andamento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Devolvido pelo KU 30/09/22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20/09/22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14/10/22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923501"/>
                  </a:ext>
                </a:extLst>
              </a:tr>
              <a:tr h="14559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Liberação do cálculo da apropriação imobiliária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andamento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Enviada em 05/10/22 para Evandro e Silvia.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07/06/22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05/10/22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143610"/>
                  </a:ext>
                </a:extLst>
              </a:tr>
              <a:tr h="14559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Recebimento 26739 nao esta aparecendo o botao Cobrança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andamento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29/09/22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14/10/22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682791"/>
                  </a:ext>
                </a:extLst>
              </a:tr>
              <a:tr h="152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 endereço aparecer no recebimento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andamento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05/10/22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83995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E0ED3BFE-3BEB-0A2C-1F78-62D074A8C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9966"/>
              </p:ext>
            </p:extLst>
          </p:nvPr>
        </p:nvGraphicFramePr>
        <p:xfrm>
          <a:off x="69231" y="4972165"/>
          <a:ext cx="9538591" cy="1344133"/>
        </p:xfrm>
        <a:graphic>
          <a:graphicData uri="http://schemas.openxmlformats.org/drawingml/2006/table">
            <a:tbl>
              <a:tblPr firstRow="1" firstCol="1" lastRow="1" bandRow="1"/>
              <a:tblGrid>
                <a:gridCol w="159850">
                  <a:extLst>
                    <a:ext uri="{9D8B030D-6E8A-4147-A177-3AD203B41FA5}">
                      <a16:colId xmlns:a16="http://schemas.microsoft.com/office/drawing/2014/main" val="1224944521"/>
                    </a:ext>
                  </a:extLst>
                </a:gridCol>
                <a:gridCol w="3169539">
                  <a:extLst>
                    <a:ext uri="{9D8B030D-6E8A-4147-A177-3AD203B41FA5}">
                      <a16:colId xmlns:a16="http://schemas.microsoft.com/office/drawing/2014/main" val="3098063718"/>
                    </a:ext>
                  </a:extLst>
                </a:gridCol>
                <a:gridCol w="669375">
                  <a:extLst>
                    <a:ext uri="{9D8B030D-6E8A-4147-A177-3AD203B41FA5}">
                      <a16:colId xmlns:a16="http://schemas.microsoft.com/office/drawing/2014/main" val="3792281726"/>
                    </a:ext>
                  </a:extLst>
                </a:gridCol>
                <a:gridCol w="771779">
                  <a:extLst>
                    <a:ext uri="{9D8B030D-6E8A-4147-A177-3AD203B41FA5}">
                      <a16:colId xmlns:a16="http://schemas.microsoft.com/office/drawing/2014/main" val="3643121396"/>
                    </a:ext>
                  </a:extLst>
                </a:gridCol>
                <a:gridCol w="3776473">
                  <a:extLst>
                    <a:ext uri="{9D8B030D-6E8A-4147-A177-3AD203B41FA5}">
                      <a16:colId xmlns:a16="http://schemas.microsoft.com/office/drawing/2014/main" val="1139246735"/>
                    </a:ext>
                  </a:extLst>
                </a:gridCol>
                <a:gridCol w="442088">
                  <a:extLst>
                    <a:ext uri="{9D8B030D-6E8A-4147-A177-3AD203B41FA5}">
                      <a16:colId xmlns:a16="http://schemas.microsoft.com/office/drawing/2014/main" val="1077953531"/>
                    </a:ext>
                  </a:extLst>
                </a:gridCol>
                <a:gridCol w="549487">
                  <a:extLst>
                    <a:ext uri="{9D8B030D-6E8A-4147-A177-3AD203B41FA5}">
                      <a16:colId xmlns:a16="http://schemas.microsoft.com/office/drawing/2014/main" val="3769311734"/>
                    </a:ext>
                  </a:extLst>
                </a:gridCol>
              </a:tblGrid>
              <a:tr h="30469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Atividade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Responsável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 de Ação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Planejada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Replanejada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701437"/>
                  </a:ext>
                </a:extLst>
              </a:tr>
              <a:tr h="173239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Operação Assistida - Suprimentos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andamento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RunSmart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Planejamento das correções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19/04/22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28/11/22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749936"/>
                  </a:ext>
                </a:extLst>
              </a:tr>
              <a:tr h="173239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Contas a Pagar e Tesouraria 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Planejamento das correções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02/05/22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28/11/22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146485"/>
                  </a:ext>
                </a:extLst>
              </a:tr>
              <a:tr h="173239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Contábil e Fiscal 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Planejamento das correções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10/05/22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28/11/22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141311"/>
                  </a:ext>
                </a:extLst>
              </a:tr>
              <a:tr h="173239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Planejamento Financeiro e de Operações 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Planejamento das correções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18/04/22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28/11/22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67522"/>
                  </a:ext>
                </a:extLst>
              </a:tr>
              <a:tr h="173239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Geral e Administrativo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Planejamento das correções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07/06/22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28/11/22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477229"/>
                  </a:ext>
                </a:extLst>
              </a:tr>
              <a:tr h="173239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8267" marR="8267" marT="826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MELHORIAS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7" marR="8267" marT="8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Planejamento das correções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13/10/22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8267" marR="8267" marT="8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6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505</Words>
  <Application>Microsoft Office PowerPoint</Application>
  <PresentationFormat>Widescreen</PresentationFormat>
  <Paragraphs>232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Poppins</vt:lpstr>
      <vt:lpstr>Roboto</vt:lpstr>
      <vt:lpstr>Roboto Light</vt:lpstr>
      <vt:lpstr>Wingdings</vt:lpstr>
      <vt:lpstr>Wingdings,Sans-Serif</vt:lpstr>
      <vt:lpstr>Tema do Office</vt:lpstr>
      <vt:lpstr>Implementação Oracle NETSUITE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Oracle NETSUITE</dc:title>
  <dc:creator>Rodrigo Hypolito</dc:creator>
  <cp:lastModifiedBy>Rodrigo Hypolito</cp:lastModifiedBy>
  <cp:revision>6</cp:revision>
  <dcterms:created xsi:type="dcterms:W3CDTF">2022-10-10T13:27:34Z</dcterms:created>
  <dcterms:modified xsi:type="dcterms:W3CDTF">2022-10-12T14:33:43Z</dcterms:modified>
</cp:coreProperties>
</file>