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61" r:id="rId10"/>
    <p:sldId id="273" r:id="rId11"/>
    <p:sldId id="262" r:id="rId12"/>
    <p:sldId id="271" r:id="rId13"/>
    <p:sldId id="272" r:id="rId14"/>
    <p:sldId id="279" r:id="rId15"/>
    <p:sldId id="278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7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611-D134-4CAC-BB40-6C0CB554F918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B0EB-B449-4C44-A734-475C15B5D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35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611-D134-4CAC-BB40-6C0CB554F918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B0EB-B449-4C44-A734-475C15B5D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38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611-D134-4CAC-BB40-6C0CB554F918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B0EB-B449-4C44-A734-475C15B5D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36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611-D134-4CAC-BB40-6C0CB554F918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B0EB-B449-4C44-A734-475C15B5D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20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611-D134-4CAC-BB40-6C0CB554F918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B0EB-B449-4C44-A734-475C15B5D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17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611-D134-4CAC-BB40-6C0CB554F918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B0EB-B449-4C44-A734-475C15B5D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52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611-D134-4CAC-BB40-6C0CB554F918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B0EB-B449-4C44-A734-475C15B5D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611-D134-4CAC-BB40-6C0CB554F918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B0EB-B449-4C44-A734-475C15B5D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21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611-D134-4CAC-BB40-6C0CB554F918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B0EB-B449-4C44-A734-475C15B5D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54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611-D134-4CAC-BB40-6C0CB554F918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B0EB-B449-4C44-A734-475C15B5D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92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3611-D134-4CAC-BB40-6C0CB554F918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B0EB-B449-4C44-A734-475C15B5D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14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3611-D134-4CAC-BB40-6C0CB554F918}" type="datetimeFigureOut">
              <a:rPr lang="pt-BR" smtClean="0"/>
              <a:t>18/04/2019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B0EB-B449-4C44-A734-475C15B5D7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62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5746"/>
          </a:xfrm>
        </p:spPr>
        <p:txBody>
          <a:bodyPr>
            <a:normAutofit fontScale="90000"/>
          </a:bodyPr>
          <a:lstStyle/>
          <a:p>
            <a:r>
              <a:rPr lang="pt-BR" sz="3200" b="1" dirty="0" smtClean="0"/>
              <a:t>Inteligência Artificial e </a:t>
            </a:r>
            <a:r>
              <a:rPr lang="pt-BR" sz="3200" b="1" dirty="0" err="1" smtClean="0"/>
              <a:t>Machine</a:t>
            </a:r>
            <a:r>
              <a:rPr lang="pt-BR" sz="3200" b="1" dirty="0" smtClean="0"/>
              <a:t> Learning</a:t>
            </a:r>
            <a:br>
              <a:rPr lang="pt-BR" sz="3200" b="1" dirty="0" smtClean="0"/>
            </a:br>
            <a:r>
              <a:rPr lang="pt-BR" sz="3200" b="1" dirty="0" smtClean="0"/>
              <a:t>com </a:t>
            </a:r>
            <a:r>
              <a:rPr lang="pt-BR" sz="3200" b="1" dirty="0" err="1" smtClean="0"/>
              <a:t>JavaScript</a:t>
            </a:r>
            <a:endParaRPr lang="pt-BR" sz="3200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041" y="2494292"/>
            <a:ext cx="3928828" cy="34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Machine</a:t>
            </a:r>
            <a:r>
              <a:rPr lang="pt-BR" dirty="0" smtClean="0"/>
              <a:t> Learning é uma subárea da Inteligência Artificial </a:t>
            </a:r>
            <a:r>
              <a:rPr lang="pt-BR" dirty="0" smtClean="0"/>
              <a:t>que se utiliza de regras matemáticas a fim de reconhecer padrões em conjuntos de dados complexos.</a:t>
            </a:r>
            <a:endParaRPr lang="pt-BR" dirty="0" smtClean="0"/>
          </a:p>
          <a:p>
            <a:r>
              <a:rPr lang="pt-BR" dirty="0" smtClean="0"/>
              <a:t>Pode ser </a:t>
            </a:r>
            <a:r>
              <a:rPr lang="pt-BR" dirty="0" smtClean="0"/>
              <a:t>dividido </a:t>
            </a:r>
            <a:r>
              <a:rPr lang="pt-BR" dirty="0" smtClean="0"/>
              <a:t>em outras duas subáreas: </a:t>
            </a:r>
            <a:r>
              <a:rPr lang="pt-BR" dirty="0" err="1" smtClean="0"/>
              <a:t>Machine</a:t>
            </a:r>
            <a:r>
              <a:rPr lang="pt-BR" dirty="0" smtClean="0"/>
              <a:t> Learning Clássico e </a:t>
            </a:r>
            <a:r>
              <a:rPr lang="pt-BR" dirty="0" err="1" smtClean="0"/>
              <a:t>Deep</a:t>
            </a:r>
            <a:r>
              <a:rPr lang="pt-BR" dirty="0" smtClean="0"/>
              <a:t> Learning.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133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 e </a:t>
            </a:r>
            <a:r>
              <a:rPr lang="pt-BR" dirty="0" err="1" smtClean="0"/>
              <a:t>Deep</a:t>
            </a:r>
            <a:r>
              <a:rPr lang="pt-BR" dirty="0" smtClean="0"/>
              <a:t> 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 ou Aprendizado de Máquina utiliza fórmulas estatísticas e probabilísticas predefinidas para se obter um resultado específico.</a:t>
            </a:r>
          </a:p>
          <a:p>
            <a:r>
              <a:rPr lang="pt-BR" dirty="0" err="1" smtClean="0"/>
              <a:t>Deep</a:t>
            </a:r>
            <a:r>
              <a:rPr lang="pt-BR" dirty="0" smtClean="0"/>
              <a:t> Learning ou Aprendizado Profundo é um tipo de </a:t>
            </a:r>
            <a:r>
              <a:rPr lang="pt-BR" dirty="0" err="1" smtClean="0"/>
              <a:t>Machine</a:t>
            </a:r>
            <a:r>
              <a:rPr lang="pt-BR" dirty="0" smtClean="0"/>
              <a:t> Learning que utiliza redes </a:t>
            </a:r>
            <a:r>
              <a:rPr lang="pt-BR" dirty="0" smtClean="0"/>
              <a:t>neurais com mais de uma camada de interação </a:t>
            </a:r>
            <a:r>
              <a:rPr lang="pt-BR" dirty="0" smtClean="0"/>
              <a:t>para relacionar dados e obter respostas sem fórmulas estatísticas e probabilísticas clássicas. Considerada a verdadeira Inteligência Artificial.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2400" dirty="0" smtClean="0"/>
              <a:t>“</a:t>
            </a:r>
            <a:r>
              <a:rPr lang="pt-BR" sz="2400" dirty="0" err="1" smtClean="0"/>
              <a:t>Machine</a:t>
            </a:r>
            <a:r>
              <a:rPr lang="pt-BR" sz="2400" dirty="0" smtClean="0"/>
              <a:t> Learning: indicado para quantidades menores de </a:t>
            </a:r>
            <a:r>
              <a:rPr lang="pt-BR" sz="2400" dirty="0" smtClean="0"/>
              <a:t>dados.</a:t>
            </a:r>
          </a:p>
          <a:p>
            <a:pPr marL="0" indent="0">
              <a:buNone/>
            </a:pPr>
            <a:r>
              <a:rPr lang="pt-BR" sz="2400" dirty="0" err="1" smtClean="0"/>
              <a:t>Deep</a:t>
            </a:r>
            <a:r>
              <a:rPr lang="pt-BR" sz="2400" dirty="0" smtClean="0"/>
              <a:t> </a:t>
            </a:r>
            <a:r>
              <a:rPr lang="pt-BR" sz="2400" dirty="0" smtClean="0"/>
              <a:t>Learning: indicado para grandes quantidades de dados ou Big Data.”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741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 uma fórmula matemática convencional.</a:t>
            </a:r>
          </a:p>
          <a:p>
            <a:r>
              <a:rPr lang="pt-BR" dirty="0" smtClean="0"/>
              <a:t>Faz cálculos estatísticos e probabilísticos.</a:t>
            </a:r>
          </a:p>
          <a:p>
            <a:r>
              <a:rPr lang="pt-BR" dirty="0" smtClean="0"/>
              <a:t>Não simula as reações do cérebro humano.</a:t>
            </a:r>
          </a:p>
          <a:p>
            <a:r>
              <a:rPr lang="pt-BR" dirty="0" smtClean="0"/>
              <a:t>Não possui camadas de interação.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75571" y="4248730"/>
            <a:ext cx="1634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P(A|B) =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7148950" y="3948191"/>
            <a:ext cx="2124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P(B|A)P(A)</a:t>
            </a:r>
            <a:endParaRPr lang="pt-BR" sz="3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726222" y="4583695"/>
            <a:ext cx="969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P(B)</a:t>
            </a:r>
            <a:endParaRPr lang="pt-BR" sz="3200" dirty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084298" y="4541117"/>
            <a:ext cx="2124363" cy="1847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0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Deep</a:t>
            </a:r>
            <a:r>
              <a:rPr lang="pt-BR" dirty="0" smtClean="0"/>
              <a:t> Learning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 tipo </a:t>
            </a:r>
            <a:r>
              <a:rPr lang="pt-BR" dirty="0"/>
              <a:t>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smtClean="0"/>
              <a:t>Learning.</a:t>
            </a:r>
          </a:p>
          <a:p>
            <a:r>
              <a:rPr lang="pt-BR" dirty="0" smtClean="0"/>
              <a:t>Simula as reações do cérebro humano.</a:t>
            </a:r>
          </a:p>
          <a:p>
            <a:r>
              <a:rPr lang="pt-BR" dirty="0" smtClean="0"/>
              <a:t>Possui camadas de interação.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480" y="2418080"/>
            <a:ext cx="3550513" cy="355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Três Principais Grupos de Aprendizado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Classificação: quando SABEMOS as categorias com as quais queremos classificar.</a:t>
            </a:r>
          </a:p>
          <a:p>
            <a:r>
              <a:rPr lang="pt-BR" dirty="0"/>
              <a:t>Clusterização: quando NÃO SABEMOS as categorias com as quais queremos classificar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Regressão: quando queremos PREVER DADOS FUTUROS através de históricos passados.</a:t>
            </a:r>
          </a:p>
        </p:txBody>
      </p:sp>
    </p:spTree>
    <p:extLst>
      <p:ext uri="{BB962C8B-B14F-4D97-AF65-F5344CB8AC3E}">
        <p14:creationId xmlns:p14="http://schemas.microsoft.com/office/powerpoint/2010/main" val="7486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Deep</a:t>
            </a:r>
            <a:r>
              <a:rPr lang="pt-BR" dirty="0"/>
              <a:t> Learning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565" y="1253339"/>
            <a:ext cx="4795812" cy="47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1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Machine</a:t>
            </a:r>
            <a:r>
              <a:rPr lang="pt-BR" dirty="0" smtClean="0"/>
              <a:t> Learning e </a:t>
            </a:r>
            <a:r>
              <a:rPr lang="pt-BR" dirty="0" err="1" smtClean="0"/>
              <a:t>Deep</a:t>
            </a:r>
            <a:r>
              <a:rPr lang="pt-BR" dirty="0" smtClean="0"/>
              <a:t> Learning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643984"/>
              </p:ext>
            </p:extLst>
          </p:nvPr>
        </p:nvGraphicFramePr>
        <p:xfrm>
          <a:off x="958268" y="1825625"/>
          <a:ext cx="769620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607431429"/>
                    </a:ext>
                  </a:extLst>
                </a:gridCol>
                <a:gridCol w="2168241">
                  <a:extLst>
                    <a:ext uri="{9D8B030D-6E8A-4147-A177-3AD203B41FA5}">
                      <a16:colId xmlns:a16="http://schemas.microsoft.com/office/drawing/2014/main" val="1930728022"/>
                    </a:ext>
                  </a:extLst>
                </a:gridCol>
                <a:gridCol w="2022764">
                  <a:extLst>
                    <a:ext uri="{9D8B030D-6E8A-4147-A177-3AD203B41FA5}">
                      <a16:colId xmlns:a16="http://schemas.microsoft.com/office/drawing/2014/main" val="1692661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Poucos Dados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Muitos Dados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85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Machine</a:t>
                      </a:r>
                      <a:r>
                        <a:rPr lang="pt-BR" sz="1800" dirty="0" smtClean="0"/>
                        <a:t> Learning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Sim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Talvez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15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dirty="0" err="1" smtClean="0"/>
                        <a:t>Deep</a:t>
                      </a:r>
                      <a:r>
                        <a:rPr lang="pt-BR" sz="1800" dirty="0" smtClean="0"/>
                        <a:t> Learning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Talvez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Sim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374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8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 três tipos de Aprendizado de Máquina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Aprendizado Supervisionado</a:t>
            </a:r>
          </a:p>
          <a:p>
            <a:r>
              <a:rPr lang="pt-BR" dirty="0" smtClean="0"/>
              <a:t>Aprendizado Não Supervisionado (ou Aprendizado Autônomo)</a:t>
            </a:r>
          </a:p>
          <a:p>
            <a:r>
              <a:rPr lang="pt-BR" dirty="0" smtClean="0"/>
              <a:t>Aprendizado por Reforço</a:t>
            </a:r>
          </a:p>
        </p:txBody>
      </p:sp>
    </p:spTree>
    <p:extLst>
      <p:ext uri="{BB962C8B-B14F-4D97-AF65-F5344CB8AC3E}">
        <p14:creationId xmlns:p14="http://schemas.microsoft.com/office/powerpoint/2010/main" val="35094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Aprendizado Supervisionado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 com dados de entrada e saída em uma estrutura organizada.</a:t>
            </a:r>
          </a:p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9226"/>
              </p:ext>
            </p:extLst>
          </p:nvPr>
        </p:nvGraphicFramePr>
        <p:xfrm>
          <a:off x="958273" y="3001048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78461159"/>
                    </a:ext>
                  </a:extLst>
                </a:gridCol>
                <a:gridCol w="3158837">
                  <a:extLst>
                    <a:ext uri="{9D8B030D-6E8A-4147-A177-3AD203B41FA5}">
                      <a16:colId xmlns:a16="http://schemas.microsoft.com/office/drawing/2014/main" val="3875255305"/>
                    </a:ext>
                  </a:extLst>
                </a:gridCol>
                <a:gridCol w="905163">
                  <a:extLst>
                    <a:ext uri="{9D8B030D-6E8A-4147-A177-3AD203B41FA5}">
                      <a16:colId xmlns:a16="http://schemas.microsoft.com/office/drawing/2014/main" val="2539739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226049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Entrada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Saída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16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Anos de Carreira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Formação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Idade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Salário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02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Administração de Empresas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R$ 3.000,00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44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Engenharia Mecatrônica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R$ 3.500,00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59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Administração de Empresas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?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43667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89969"/>
              </p:ext>
            </p:extLst>
          </p:nvPr>
        </p:nvGraphicFramePr>
        <p:xfrm>
          <a:off x="958273" y="5252176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42586667"/>
                    </a:ext>
                  </a:extLst>
                </a:gridCol>
                <a:gridCol w="3161145">
                  <a:extLst>
                    <a:ext uri="{9D8B030D-6E8A-4147-A177-3AD203B41FA5}">
                      <a16:colId xmlns:a16="http://schemas.microsoft.com/office/drawing/2014/main" val="3975341404"/>
                    </a:ext>
                  </a:extLst>
                </a:gridCol>
                <a:gridCol w="902855">
                  <a:extLst>
                    <a:ext uri="{9D8B030D-6E8A-4147-A177-3AD203B41FA5}">
                      <a16:colId xmlns:a16="http://schemas.microsoft.com/office/drawing/2014/main" val="35151245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4909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Administração de Empresas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1.500,00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820817"/>
                  </a:ext>
                </a:extLst>
              </a:tr>
            </a:tbl>
          </a:graphicData>
        </a:graphic>
      </p:graphicFrame>
      <p:sp>
        <p:nvSpPr>
          <p:cNvPr id="7" name="Chave Direita 6"/>
          <p:cNvSpPr/>
          <p:nvPr/>
        </p:nvSpPr>
        <p:spPr>
          <a:xfrm>
            <a:off x="9179561" y="3001048"/>
            <a:ext cx="335280" cy="147858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9729354" y="3417176"/>
            <a:ext cx="169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Dados de Treinamento</a:t>
            </a:r>
            <a:endParaRPr lang="pt-BR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9171709" y="4664364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755909" y="4479636"/>
            <a:ext cx="169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Pergunta</a:t>
            </a:r>
            <a:endParaRPr lang="pt-BR" dirty="0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9171709" y="5414700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9755909" y="5229972"/>
            <a:ext cx="169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47436" y="5942568"/>
            <a:ext cx="108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Obs</a:t>
            </a:r>
            <a:r>
              <a:rPr lang="pt-BR" dirty="0" smtClean="0"/>
              <a:t>: Você passa os dados de entrada e saída do treinamento. Em seguida faz a pergunta para obter uma resposta.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4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Aprendizado Não Supervisionado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 com relações de semelhança em uma estrutura desordenada.</a:t>
            </a:r>
          </a:p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82291"/>
              </p:ext>
            </p:extLst>
          </p:nvPr>
        </p:nvGraphicFramePr>
        <p:xfrm>
          <a:off x="969817" y="3398213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315736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04866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74732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316336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7977829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Entrada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Saída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7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77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62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87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332511"/>
                  </a:ext>
                </a:extLst>
              </a:tr>
            </a:tbl>
          </a:graphicData>
        </a:graphic>
      </p:graphicFrame>
      <p:sp>
        <p:nvSpPr>
          <p:cNvPr id="6" name="Chave Direita 5"/>
          <p:cNvSpPr/>
          <p:nvPr/>
        </p:nvSpPr>
        <p:spPr>
          <a:xfrm rot="5400000">
            <a:off x="3166338" y="3160562"/>
            <a:ext cx="483756" cy="487680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2264638" y="5975692"/>
            <a:ext cx="22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Dados de Treinamento</a:t>
            </a:r>
            <a:endParaRPr lang="pt-BR" dirty="0"/>
          </a:p>
        </p:txBody>
      </p:sp>
      <p:sp>
        <p:nvSpPr>
          <p:cNvPr id="9" name="Chave Direita 8"/>
          <p:cNvSpPr/>
          <p:nvPr/>
        </p:nvSpPr>
        <p:spPr>
          <a:xfrm rot="5400000">
            <a:off x="7230339" y="3981620"/>
            <a:ext cx="483756" cy="3251199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002895" y="5975692"/>
            <a:ext cx="22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907144" y="2684413"/>
            <a:ext cx="656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Obs</a:t>
            </a:r>
            <a:r>
              <a:rPr lang="pt-BR" dirty="0" smtClean="0"/>
              <a:t>: Você passa SOMENTE os dados de entrada do treinamento e ele te retorna os dados de saída (não existe pergunta).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4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Inteligência Artificial?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capacidade de uma máquina em simular a inteligência humana.</a:t>
            </a:r>
          </a:p>
          <a:p>
            <a:r>
              <a:rPr lang="pt-BR" dirty="0" smtClean="0"/>
              <a:t>A capacidade de uma máquina em aprender.</a:t>
            </a:r>
          </a:p>
          <a:p>
            <a:r>
              <a:rPr lang="pt-BR" dirty="0" smtClean="0"/>
              <a:t>Um campo de estudo da Ciência da Computação.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212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Aprendizado por Reforço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 por meio de feedback.</a:t>
            </a:r>
          </a:p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800" dirty="0" smtClean="0"/>
              <a:t>Treinando...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38708"/>
              </p:ext>
            </p:extLst>
          </p:nvPr>
        </p:nvGraphicFramePr>
        <p:xfrm>
          <a:off x="969818" y="2973334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25357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142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63571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63017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Entrada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Saída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2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14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90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70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Errado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Certo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601024"/>
                  </a:ext>
                </a:extLst>
              </a:tr>
            </a:tbl>
          </a:graphicData>
        </a:graphic>
      </p:graphicFrame>
      <p:cxnSp>
        <p:nvCxnSpPr>
          <p:cNvPr id="5" name="Conector de Seta Reta 4"/>
          <p:cNvCxnSpPr/>
          <p:nvPr/>
        </p:nvCxnSpPr>
        <p:spPr>
          <a:xfrm>
            <a:off x="9171709" y="4636656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9755909" y="4451928"/>
            <a:ext cx="169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feedback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47436" y="5942568"/>
            <a:ext cx="1081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Obs</a:t>
            </a:r>
            <a:r>
              <a:rPr lang="pt-BR" dirty="0" smtClean="0"/>
              <a:t>: Você passa os dados de entrada e ele te dá uma saída para você analisar. Em seguida você dá um feedback da saída e repete o processo até que a saída esteja satisfatória.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0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Aprendizado por Reforço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 por meio de feedback.</a:t>
            </a:r>
          </a:p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800" dirty="0" smtClean="0"/>
              <a:t>Treinando...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39280"/>
              </p:ext>
            </p:extLst>
          </p:nvPr>
        </p:nvGraphicFramePr>
        <p:xfrm>
          <a:off x="969818" y="2973334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25357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142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63571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63017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Entrada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Saída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2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14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90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70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Errado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Certo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601024"/>
                  </a:ext>
                </a:extLst>
              </a:tr>
            </a:tbl>
          </a:graphicData>
        </a:graphic>
      </p:graphicFrame>
      <p:cxnSp>
        <p:nvCxnSpPr>
          <p:cNvPr id="5" name="Conector de Seta Reta 4"/>
          <p:cNvCxnSpPr/>
          <p:nvPr/>
        </p:nvCxnSpPr>
        <p:spPr>
          <a:xfrm>
            <a:off x="9171709" y="4636656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9755909" y="4451928"/>
            <a:ext cx="169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feedback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119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Aprendizado por Reforço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 por meio de feedback.</a:t>
            </a:r>
          </a:p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800" dirty="0" smtClean="0">
                <a:solidFill>
                  <a:srgbClr val="FF0000"/>
                </a:solidFill>
              </a:rPr>
              <a:t>Treinamento concluído!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50870"/>
              </p:ext>
            </p:extLst>
          </p:nvPr>
        </p:nvGraphicFramePr>
        <p:xfrm>
          <a:off x="969818" y="2973334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25357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142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63571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63017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Entrada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Saída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2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14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90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70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Certo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Certo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601024"/>
                  </a:ext>
                </a:extLst>
              </a:tr>
            </a:tbl>
          </a:graphicData>
        </a:graphic>
      </p:graphicFrame>
      <p:cxnSp>
        <p:nvCxnSpPr>
          <p:cNvPr id="5" name="Conector de Seta Reta 4"/>
          <p:cNvCxnSpPr/>
          <p:nvPr/>
        </p:nvCxnSpPr>
        <p:spPr>
          <a:xfrm>
            <a:off x="9171709" y="4636656"/>
            <a:ext cx="434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9755909" y="4451928"/>
            <a:ext cx="1699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feedback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7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Aprendizado por Reforço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Aprende por meio de feedback.</a:t>
            </a:r>
          </a:p>
          <a:p>
            <a:pPr marL="0" indent="0">
              <a:buNone/>
            </a:pPr>
            <a:r>
              <a:rPr lang="pt-BR" dirty="0" smtClean="0"/>
              <a:t>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22572"/>
              </p:ext>
            </p:extLst>
          </p:nvPr>
        </p:nvGraphicFramePr>
        <p:xfrm>
          <a:off x="969818" y="2973334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25357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142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63571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63017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Pergunta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Saída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42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Grupo 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146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90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70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Resposta</a:t>
                      </a:r>
                      <a:endParaRPr lang="pt-BR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601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78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</a:t>
            </a:r>
            <a:r>
              <a:rPr lang="pt-BR" dirty="0" err="1" smtClean="0"/>
              <a:t>JavaScript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9335"/>
          </a:xfrm>
        </p:spPr>
        <p:txBody>
          <a:bodyPr/>
          <a:lstStyle/>
          <a:p>
            <a:r>
              <a:rPr lang="pt-BR" dirty="0" smtClean="0"/>
              <a:t>Segundo o ranking do Stack Overflow é a linguagem mais utilizada atualmente por programadores no mundo todo.</a:t>
            </a:r>
          </a:p>
          <a:p>
            <a:r>
              <a:rPr lang="pt-BR" dirty="0" smtClean="0"/>
              <a:t>É a mais utilizada na web e hoje em dia a maior parte das aplicações está na web.</a:t>
            </a:r>
          </a:p>
          <a:p>
            <a:r>
              <a:rPr lang="pt-BR" dirty="0" smtClean="0"/>
              <a:t>Com </a:t>
            </a:r>
            <a:r>
              <a:rPr lang="pt-BR" dirty="0" err="1" smtClean="0"/>
              <a:t>JavaScript</a:t>
            </a:r>
            <a:r>
              <a:rPr lang="pt-BR" dirty="0" smtClean="0"/>
              <a:t> é possível construir aplicações para todas as plataformas, web (front e </a:t>
            </a:r>
            <a:r>
              <a:rPr lang="pt-BR" dirty="0" err="1" smtClean="0"/>
              <a:t>back</a:t>
            </a:r>
            <a:r>
              <a:rPr lang="pt-BR" dirty="0" smtClean="0"/>
              <a:t>), desktop e mobile além de microcontroladores de hardware e Internet das Coisas.</a:t>
            </a:r>
          </a:p>
          <a:p>
            <a:r>
              <a:rPr lang="pt-BR" dirty="0" err="1" smtClean="0"/>
              <a:t>JavaScript</a:t>
            </a:r>
            <a:r>
              <a:rPr lang="pt-BR" dirty="0" smtClean="0"/>
              <a:t> não necessita de ambiente de configuração, basta um browser e um editor de textos para começar.</a:t>
            </a:r>
          </a:p>
          <a:p>
            <a:r>
              <a:rPr lang="pt-BR" dirty="0" smtClean="0"/>
              <a:t>Possui uma grande quantidade de ferramentas de alto nível para Inteligência Artificial prontas.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1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Inteligência Artificial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Em 1937 Claude Shannon cria a teoria matemática do computador digital e do circuito digital na sua tese de mestrado no MIT utilizando álgebra booleana. Provando que com somente 0 e 1 é possível realizar qualquer tipo de cálculo.</a:t>
            </a:r>
          </a:p>
          <a:p>
            <a:r>
              <a:rPr lang="pt-BR" dirty="0" smtClean="0"/>
              <a:t>Em 1943 </a:t>
            </a:r>
            <a:r>
              <a:rPr lang="de-DE" dirty="0" smtClean="0"/>
              <a:t>Warren McCulloch e Walter Pitts publicam o primeiro artigo científico sobre Redes Neurais Artificiais. Traduzindo em algoritmos matemáticos as sinapses do cerébro humano.</a:t>
            </a:r>
          </a:p>
          <a:p>
            <a:r>
              <a:rPr lang="pt-BR" dirty="0" smtClean="0"/>
              <a:t>Em 1950 Alan Turing cria um artigo onde apresenta pela primeira vez o que ficaria conhecido como Teste de Turing (ou Jogo da Imitação). Este teste avaliaria se uma máquina conseguiria se passar por uma pessoa através de uma conversa por escrito.</a:t>
            </a:r>
          </a:p>
        </p:txBody>
      </p:sp>
    </p:spTree>
    <p:extLst>
      <p:ext uri="{BB962C8B-B14F-4D97-AF65-F5344CB8AC3E}">
        <p14:creationId xmlns:p14="http://schemas.microsoft.com/office/powerpoint/2010/main" val="21670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Inteligência Artificial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termo Inteligência Artificial foi criado em uma conferência sobre matemática de 1956 no </a:t>
            </a:r>
            <a:r>
              <a:rPr lang="pt-BR" dirty="0" err="1" smtClean="0"/>
              <a:t>Dartmouth</a:t>
            </a:r>
            <a:r>
              <a:rPr lang="pt-BR" dirty="0" smtClean="0"/>
              <a:t> </a:t>
            </a:r>
            <a:r>
              <a:rPr lang="pt-BR" dirty="0" err="1" smtClean="0"/>
              <a:t>College</a:t>
            </a:r>
            <a:r>
              <a:rPr lang="pt-BR" dirty="0" smtClean="0"/>
              <a:t> por John McCarthy, o criador da linguagem </a:t>
            </a:r>
            <a:r>
              <a:rPr lang="pt-BR" dirty="0" err="1" smtClean="0"/>
              <a:t>Lisp</a:t>
            </a:r>
            <a:r>
              <a:rPr lang="pt-BR" dirty="0" smtClean="0"/>
              <a:t>. Este termo tinha como objetivo classificar o campo de estudo criado pelos artigos anteriores de </a:t>
            </a:r>
            <a:r>
              <a:rPr lang="de-DE" dirty="0" smtClean="0"/>
              <a:t>Warren McCulloch </a:t>
            </a:r>
            <a:r>
              <a:rPr lang="pt-BR" dirty="0" smtClean="0"/>
              <a:t>e </a:t>
            </a:r>
            <a:r>
              <a:rPr lang="de-DE" dirty="0" smtClean="0"/>
              <a:t>Walter Pitts que ainda não tinha um nome.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 smtClean="0"/>
              <a:t>“Cada aspecto de aprendizado ou qualquer outra forma de inteligência pode ser descrita de forma tão precisa que uma máquina pode ser criada para simular isso.”</a:t>
            </a:r>
          </a:p>
        </p:txBody>
      </p:sp>
    </p:spTree>
    <p:extLst>
      <p:ext uri="{BB962C8B-B14F-4D97-AF65-F5344CB8AC3E}">
        <p14:creationId xmlns:p14="http://schemas.microsoft.com/office/powerpoint/2010/main" val="361735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Inteligência Artificial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1957 Frank </a:t>
            </a:r>
            <a:r>
              <a:rPr lang="pt-BR" dirty="0" err="1" smtClean="0"/>
              <a:t>Rosenblatt</a:t>
            </a:r>
            <a:r>
              <a:rPr lang="pt-BR" dirty="0" smtClean="0"/>
              <a:t> cria o primeiro algoritmo matemático de rede neural para aplicações genéricas batizado de </a:t>
            </a:r>
            <a:r>
              <a:rPr lang="pt-BR" dirty="0" err="1" smtClean="0"/>
              <a:t>Perceptron</a:t>
            </a:r>
            <a:r>
              <a:rPr lang="pt-BR" dirty="0" smtClean="0"/>
              <a:t>, baseando-se nos estudos anteriores de </a:t>
            </a:r>
            <a:r>
              <a:rPr lang="de-DE" dirty="0" smtClean="0"/>
              <a:t>Warren McCulloch e Walter Pitts.</a:t>
            </a:r>
          </a:p>
          <a:p>
            <a:r>
              <a:rPr lang="de-DE" dirty="0" smtClean="0"/>
              <a:t>Em 1959 Arthur Samuel da origem ao termo Machine Learning para designar o aprendizado de uma máquina por meio de cálculos estatísticos e probabilísticos.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7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Inteligência Artificial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IA Fraca: Simula a inteligência humana, mas não é inteligente de fato. É a Inteligência Artificial utilizada nos dias de hoje.</a:t>
            </a:r>
          </a:p>
          <a:p>
            <a:r>
              <a:rPr lang="pt-BR" dirty="0" smtClean="0"/>
              <a:t>IA Forte ou IA Geral: Uma expectativa para o futuro da IA. Pensa por si só, toma decisões, faz escolhas, possui desejos e vontades próprias. Tem o poder da imaginação, da improvisação e da criação como os seres humanos. Uma consciência artificial.</a:t>
            </a:r>
          </a:p>
          <a:p>
            <a:r>
              <a:rPr lang="pt-BR" dirty="0" err="1" smtClean="0"/>
              <a:t>Super</a:t>
            </a:r>
            <a:r>
              <a:rPr lang="pt-BR" dirty="0" smtClean="0"/>
              <a:t> IA: Para alguns um risco para o futuro, para outros uma dádiva. É uma inteligência inimaginavelmente superior a inteligência humana em todos os aspectos, que tem vontade própria e evolui de forma exponencial.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36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Super</a:t>
            </a:r>
            <a:r>
              <a:rPr lang="pt-BR" dirty="0" smtClean="0"/>
              <a:t> Inteligência Artificial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"Um intelecto muito mais inteligente que as melhores mentes humanas em praticamente todos os campos de conhecimento, incluindo criatividade científica, conhecimentos gerais e habilidades sociais.“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                                                                                           ... Nick </a:t>
            </a:r>
            <a:r>
              <a:rPr lang="pt-BR" dirty="0" err="1" smtClean="0"/>
              <a:t>Bostrom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34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Algumas Opiniões sobre 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Elon</a:t>
            </a:r>
            <a:r>
              <a:rPr lang="pt-BR" dirty="0" smtClean="0"/>
              <a:t> </a:t>
            </a:r>
            <a:r>
              <a:rPr lang="pt-BR" dirty="0" err="1" smtClean="0"/>
              <a:t>Musk</a:t>
            </a:r>
            <a:r>
              <a:rPr lang="pt-BR" dirty="0" smtClean="0"/>
              <a:t> (Fundador da Tesla e da Space X): A inteligência artificial ameaçará a existência da nossa civilização caso não seja criado um órgão que supervisione e oriente o seu desenvolvimento. </a:t>
            </a:r>
          </a:p>
          <a:p>
            <a:r>
              <a:rPr lang="pt-BR" dirty="0" smtClean="0"/>
              <a:t>Stephen Hawking (Astrofísico Britânico): O desenvolvimento de uma </a:t>
            </a:r>
            <a:r>
              <a:rPr lang="pt-BR" dirty="0" err="1" smtClean="0"/>
              <a:t>Super</a:t>
            </a:r>
            <a:r>
              <a:rPr lang="pt-BR" dirty="0" smtClean="0"/>
              <a:t> Inteligência </a:t>
            </a:r>
            <a:r>
              <a:rPr lang="pt-BR" dirty="0"/>
              <a:t>A</a:t>
            </a:r>
            <a:r>
              <a:rPr lang="pt-BR" dirty="0" smtClean="0"/>
              <a:t>rtificial poderia significar o fim da raça humana.</a:t>
            </a:r>
          </a:p>
          <a:p>
            <a:r>
              <a:rPr lang="pt-BR" dirty="0" smtClean="0"/>
              <a:t>Jeff </a:t>
            </a:r>
            <a:r>
              <a:rPr lang="pt-BR" dirty="0" err="1" smtClean="0"/>
              <a:t>Bezos</a:t>
            </a:r>
            <a:r>
              <a:rPr lang="pt-BR" dirty="0" smtClean="0"/>
              <a:t> (Fundador e CEO da </a:t>
            </a:r>
            <a:r>
              <a:rPr lang="pt-BR" dirty="0" err="1" smtClean="0"/>
              <a:t>Amazon</a:t>
            </a:r>
            <a:r>
              <a:rPr lang="pt-BR" dirty="0" smtClean="0"/>
              <a:t>): A Inteligência </a:t>
            </a:r>
            <a:r>
              <a:rPr lang="pt-BR" dirty="0"/>
              <a:t>A</a:t>
            </a:r>
            <a:r>
              <a:rPr lang="pt-BR" dirty="0" smtClean="0"/>
              <a:t>rtificial criará empregos, não irá eliminá-los.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0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se aplica a Inteligência Artificial?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reconhecimento de padrões simples e complexos.</a:t>
            </a:r>
          </a:p>
          <a:p>
            <a:r>
              <a:rPr lang="pt-BR" dirty="0" smtClean="0"/>
              <a:t>Na classificação de variáveis diversas.</a:t>
            </a:r>
          </a:p>
          <a:p>
            <a:r>
              <a:rPr lang="pt-BR" dirty="0" smtClean="0"/>
              <a:t>Na predição de estimativas futuras.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16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1252</Words>
  <Application>Microsoft Office PowerPoint</Application>
  <PresentationFormat>Widescreen</PresentationFormat>
  <Paragraphs>245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Inteligência Artificial e Machine Learning com JavaScript</vt:lpstr>
      <vt:lpstr>O que é Inteligência Artificial?</vt:lpstr>
      <vt:lpstr>História da Inteligência Artificial</vt:lpstr>
      <vt:lpstr>História da Inteligência Artificial</vt:lpstr>
      <vt:lpstr>História da Inteligência Artificial</vt:lpstr>
      <vt:lpstr>Tipos de Inteligência Artificial</vt:lpstr>
      <vt:lpstr>Super Inteligência Artificial</vt:lpstr>
      <vt:lpstr>Algumas Opiniões sobre IA</vt:lpstr>
      <vt:lpstr>Onde se aplica a Inteligência Artificial?</vt:lpstr>
      <vt:lpstr>Machine Learning</vt:lpstr>
      <vt:lpstr>Machine Learning e Deep Learning</vt:lpstr>
      <vt:lpstr>Machine Learning</vt:lpstr>
      <vt:lpstr>Deep Learning</vt:lpstr>
      <vt:lpstr>Os Três Principais Grupos de Aprendizado</vt:lpstr>
      <vt:lpstr>Deep Learning</vt:lpstr>
      <vt:lpstr>Machine Learning e Deep Learning</vt:lpstr>
      <vt:lpstr>Os três tipos de Aprendizado de Máquina</vt:lpstr>
      <vt:lpstr>Aprendizado Supervisionado</vt:lpstr>
      <vt:lpstr>Aprendizado Não Supervisionado</vt:lpstr>
      <vt:lpstr>Aprendizado por Reforço</vt:lpstr>
      <vt:lpstr>Aprendizado por Reforço</vt:lpstr>
      <vt:lpstr>Aprendizado por Reforço</vt:lpstr>
      <vt:lpstr>Aprendizado por Reforço</vt:lpstr>
      <vt:lpstr>Por que JavaScript?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e Machine Learning com JavaScript</dc:title>
  <dc:creator>Varriano</dc:creator>
  <cp:lastModifiedBy>Varriano</cp:lastModifiedBy>
  <cp:revision>52</cp:revision>
  <dcterms:created xsi:type="dcterms:W3CDTF">2019-01-28T09:51:40Z</dcterms:created>
  <dcterms:modified xsi:type="dcterms:W3CDTF">2019-04-18T17:05:46Z</dcterms:modified>
</cp:coreProperties>
</file>