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3" r:id="rId4"/>
    <p:sldId id="259" r:id="rId5"/>
    <p:sldId id="258" r:id="rId6"/>
    <p:sldId id="260" r:id="rId7"/>
    <p:sldId id="264" r:id="rId8"/>
    <p:sldId id="257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7"/>
    <p:restoredTop sz="94731"/>
  </p:normalViewPr>
  <p:slideViewPr>
    <p:cSldViewPr snapToGrid="0" snapToObjects="1">
      <p:cViewPr varScale="1">
        <p:scale>
          <a:sx n="149" d="100"/>
          <a:sy n="149" d="100"/>
        </p:scale>
        <p:origin x="9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6B899-2D46-9546-BE6C-0B8AA2C82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C4B62C-5836-EE44-B6B7-0001A3ED6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F52D23-0285-FE4A-BBE8-13888417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22/07/2020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FCEEDA-A9C6-0846-8933-4244E619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73B72D-DE94-614E-813D-9DD3B706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43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983A6-EB39-3744-8F9E-A7471927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1DDF31-1132-104D-8A04-E5F2B61A9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232559-F676-AB4B-96E0-F28BB3B4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22/07/2020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7B84DC-A39D-364D-8322-F9E0CF85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39EF06-AA25-9B43-BF6C-8D456DDE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7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551EC3-C8C0-C24F-B40F-8484D76CD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DACC98-7641-5C42-9648-829E31100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3800DF-A1BC-684D-9EB8-A3F3790A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22/07/2020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F376A2-F95D-ED48-9962-27FA3F64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AF1B42-B810-7343-A63E-CD7511A4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98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5CA4-E007-5841-B57B-6DFF67C9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2C8095-500E-8E47-9EB8-8BCF475EC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25F6AF-8133-0343-B919-73FDFCE6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22/07/2020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A5CC85-E025-2E46-A43F-C686C073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F12F02-8473-B74F-B426-9997A5C1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64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BE364-EFF8-B44A-B037-B063552F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40B6E3-E1BA-0E4A-A545-83CEF4D11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F34D6B-0DE8-DF4F-B307-CE837332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22/07/2020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3C8985-3CD9-B841-9ABF-372B919F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F5BA21-4EE1-EE4D-9AB5-392D75DB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76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39E13-5F17-8A42-83F6-087BE136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F5F282-B8E2-B14B-B0DC-779B4086E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C40592-CABD-744E-ABE2-E69073786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CD6BE2-98EF-0F4F-806C-0A29EE40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22/07/2020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5C5DA6-57ED-0F42-ACAD-4546154F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B3CD50-887F-3B47-B6B4-049ED5A4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62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9F344-DD9E-1C43-A019-2403E7A1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3134D6-510D-D74C-975C-1029909DE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0D5333-4252-044F-96AC-E9B6AEDDD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182091-E20E-A848-8965-DB47BD9D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377593-EA2E-A04D-92F2-76B86B1DE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49D7A60-B5CE-6C4F-93FB-4DB8AAD9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22/07/2020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CF23EE-8DAA-F44E-ACF0-483AB6EF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A3BC537-CC04-984B-A6D5-1712923B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57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C6876-A202-6248-A552-0078F09F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66BED0-32E1-AC4E-8923-5C59DB63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22/07/2020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9106D7-610A-5240-87AC-EDA6D5A74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AC7A68-5428-C247-86EC-11C83A96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64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266D34-56E3-9D48-8CD5-53714D0B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22/07/2020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874873-524F-A145-B2B9-26134CC9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AA5826-2CCF-1A49-AE59-0F87A6C5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0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E147E-3E98-B34B-A6AC-1A677FFD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361F1B-4F1D-C143-9999-66E71C206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9F98FA-6F55-994D-9153-B30FDBA22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BAB329-87B5-D344-8E7E-19188B3A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22/07/2020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7B15E1-8BCC-5748-9877-6D69BE0C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AB77EC-B9B4-5542-BB04-86FEBF10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06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61EE7-FB47-AC4D-8D72-E18FA6A9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2417108-D336-5345-9881-1B34742F9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68BBAF-C0A2-C649-B2DE-D9482F29D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12EDE4-F3EB-2846-A0C6-05D9FF86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22/07/2020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773EB4-9505-E542-A3AC-6F177271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6AD01-B6FF-C74E-9400-C5083A8A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74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2FD4E5-AD7D-CF44-A424-9E26B3F8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557390-6CAE-8A46-9181-DA7F0DF5B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A04ABC-296D-7744-BDD7-EA43DF6F7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68D5D-BB3A-7142-86AA-1C6D011C6A08}" type="datetimeFigureOut">
              <a:rPr lang="pt-BR" smtClean="0"/>
              <a:t>22/07/2020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5571DC-7A3F-884D-BD6B-65B4E2F0C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FF069C-5B4F-8544-BDC2-E7B3B64E2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57C1B79-21D4-E54A-B608-B954CD6FF46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571288" y="0"/>
            <a:ext cx="4651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#interna</a:t>
            </a:r>
          </a:p>
        </p:txBody>
      </p:sp>
    </p:spTree>
    <p:extLst>
      <p:ext uri="{BB962C8B-B14F-4D97-AF65-F5344CB8AC3E}">
        <p14:creationId xmlns:p14="http://schemas.microsoft.com/office/powerpoint/2010/main" val="147244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apa do Brasil - Guia Estudo">
            <a:extLst>
              <a:ext uri="{FF2B5EF4-FFF2-40B4-BE49-F238E27FC236}">
                <a16:creationId xmlns:a16="http://schemas.microsoft.com/office/drawing/2014/main" id="{7A8D2FEE-53EF-9045-9B52-D86423FAE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0" y="1756129"/>
            <a:ext cx="4454862" cy="320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038A59B-BA1B-1D46-8566-5C27E834A025}"/>
              </a:ext>
            </a:extLst>
          </p:cNvPr>
          <p:cNvSpPr txBox="1"/>
          <p:nvPr/>
        </p:nvSpPr>
        <p:spPr>
          <a:xfrm>
            <a:off x="822330" y="5497071"/>
            <a:ext cx="5881738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Estado (verde/amarelo/vermelho) – Muda de cor se UOR:</a:t>
            </a:r>
          </a:p>
          <a:p>
            <a:pPr marL="285750" indent="-285750">
              <a:buFontTx/>
              <a:buChar char="-"/>
            </a:pPr>
            <a:r>
              <a:rPr lang="pt-BR" sz="1100" dirty="0"/>
              <a:t>Se média/desvio padrão/</a:t>
            </a:r>
            <a:r>
              <a:rPr lang="pt-BR" sz="1100" dirty="0" err="1"/>
              <a:t>qtde</a:t>
            </a:r>
            <a:r>
              <a:rPr lang="pt-BR" sz="1100" dirty="0"/>
              <a:t> acima de 25% fora da histórico</a:t>
            </a:r>
          </a:p>
          <a:p>
            <a:pPr marL="285750" indent="-285750">
              <a:buFontTx/>
              <a:buChar char="-"/>
            </a:pPr>
            <a:r>
              <a:rPr lang="pt-BR" sz="1100" dirty="0"/>
              <a:t>Se média/desvio padrão/</a:t>
            </a:r>
            <a:r>
              <a:rPr lang="pt-BR" sz="1100" dirty="0" err="1"/>
              <a:t>qtde</a:t>
            </a:r>
            <a:r>
              <a:rPr lang="pt-BR" sz="1100" dirty="0"/>
              <a:t> acima de 25% fora da série do dia</a:t>
            </a:r>
          </a:p>
          <a:p>
            <a:pPr marL="285750" indent="-285750">
              <a:buFontTx/>
              <a:buChar char="-"/>
            </a:pPr>
            <a:r>
              <a:rPr lang="pt-BR" sz="1100" dirty="0" err="1"/>
              <a:t>Qtde</a:t>
            </a:r>
            <a:r>
              <a:rPr lang="pt-BR" sz="1100" dirty="0"/>
              <a:t> de </a:t>
            </a:r>
            <a:r>
              <a:rPr lang="pt-BR" sz="1100" dirty="0" err="1"/>
              <a:t>trs</a:t>
            </a:r>
            <a:r>
              <a:rPr lang="pt-BR" sz="1100" dirty="0"/>
              <a:t> com timeout fora do histórico</a:t>
            </a:r>
          </a:p>
          <a:p>
            <a:pPr marL="285750" indent="-285750">
              <a:buFontTx/>
              <a:buChar char="-"/>
            </a:pPr>
            <a:r>
              <a:rPr lang="pt-BR" sz="1100" dirty="0" err="1"/>
              <a:t>Qtde</a:t>
            </a:r>
            <a:r>
              <a:rPr lang="pt-BR" sz="1100" dirty="0"/>
              <a:t> de </a:t>
            </a:r>
            <a:r>
              <a:rPr lang="pt-BR" sz="1100" dirty="0" err="1"/>
              <a:t>trs</a:t>
            </a:r>
            <a:r>
              <a:rPr lang="pt-BR" sz="1100" dirty="0"/>
              <a:t> com timeout fora da série do dia</a:t>
            </a:r>
          </a:p>
          <a:p>
            <a:pPr marL="285750" indent="-285750">
              <a:buFontTx/>
              <a:buChar char="-"/>
            </a:pPr>
            <a:r>
              <a:rPr lang="pt-BR" sz="1100" dirty="0"/>
              <a:t>Para este painel as consultas serão feitas somente para aplicação:</a:t>
            </a:r>
          </a:p>
          <a:p>
            <a:r>
              <a:rPr lang="pt-BR" sz="1100" dirty="0"/>
              <a:t>‘</a:t>
            </a:r>
            <a:r>
              <a:rPr lang="pt-BR" sz="1100" dirty="0" err="1"/>
              <a:t>plataforma.atendimento.bb.com.br</a:t>
            </a:r>
            <a:r>
              <a:rPr lang="pt-BR" sz="1100" dirty="0"/>
              <a:t>/</a:t>
            </a:r>
            <a:r>
              <a:rPr lang="pt-BR" sz="1100" dirty="0" err="1"/>
              <a:t>estatico</a:t>
            </a:r>
            <a:r>
              <a:rPr lang="pt-BR" sz="1100" dirty="0"/>
              <a:t>/</a:t>
            </a:r>
            <a:r>
              <a:rPr lang="pt-BR" sz="1100" dirty="0" err="1"/>
              <a:t>rel</a:t>
            </a:r>
            <a:r>
              <a:rPr lang="pt-BR" sz="1100" dirty="0"/>
              <a:t>-perfil/</a:t>
            </a:r>
            <a:r>
              <a:rPr lang="pt-BR" sz="1100" dirty="0" err="1"/>
              <a:t>app</a:t>
            </a:r>
            <a:r>
              <a:rPr lang="pt-BR" sz="1100" dirty="0"/>
              <a:t>/</a:t>
            </a:r>
            <a:r>
              <a:rPr lang="pt-BR" sz="1100" dirty="0" err="1"/>
              <a:t>spas</a:t>
            </a:r>
            <a:r>
              <a:rPr lang="pt-BR" sz="1100" dirty="0"/>
              <a:t>/perfil-cliente/perfil-</a:t>
            </a:r>
            <a:r>
              <a:rPr lang="pt-BR" sz="1100" dirty="0" err="1"/>
              <a:t>cliente.app.bb</a:t>
            </a:r>
            <a:r>
              <a:rPr lang="pt-BR" sz="1100" dirty="0"/>
              <a:t>’</a:t>
            </a:r>
          </a:p>
        </p:txBody>
      </p:sp>
      <p:pic>
        <p:nvPicPr>
          <p:cNvPr id="1034" name="Picture 10" descr="Introdução à Séries Temporais | Análise Macro">
            <a:extLst>
              <a:ext uri="{FF2B5EF4-FFF2-40B4-BE49-F238E27FC236}">
                <a16:creationId xmlns:a16="http://schemas.microsoft.com/office/drawing/2014/main" id="{7CD11643-F0E0-0943-AF55-B728D381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2224216"/>
            <a:ext cx="5889196" cy="205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F14A05A-E456-3F4A-B64F-9A13814E4CC9}"/>
              </a:ext>
            </a:extLst>
          </p:cNvPr>
          <p:cNvSpPr txBox="1"/>
          <p:nvPr/>
        </p:nvSpPr>
        <p:spPr>
          <a:xfrm>
            <a:off x="413700" y="525789"/>
            <a:ext cx="2651408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err="1"/>
              <a:t>Qtde</a:t>
            </a:r>
            <a:r>
              <a:rPr lang="pt-BR" sz="1400" dirty="0"/>
              <a:t> UOR: 9999</a:t>
            </a:r>
          </a:p>
          <a:p>
            <a:r>
              <a:rPr lang="pt-BR" sz="1400" dirty="0"/>
              <a:t>Tempo: 9.99 </a:t>
            </a:r>
            <a:r>
              <a:rPr lang="pt-BR" sz="1400" dirty="0" err="1"/>
              <a:t>seg</a:t>
            </a:r>
            <a:endParaRPr lang="pt-BR" sz="1400" dirty="0"/>
          </a:p>
          <a:p>
            <a:r>
              <a:rPr lang="pt-BR" sz="1400" dirty="0"/>
              <a:t>Desvio Padrão Percentual: 9.99 %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E4072FE-8D53-6241-9723-0AA048618B70}"/>
              </a:ext>
            </a:extLst>
          </p:cNvPr>
          <p:cNvSpPr txBox="1"/>
          <p:nvPr/>
        </p:nvSpPr>
        <p:spPr>
          <a:xfrm>
            <a:off x="6704068" y="6323854"/>
            <a:ext cx="45640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Série temporal Tempo de Resposta por estado/hora: Média e desvio padrão</a:t>
            </a:r>
          </a:p>
        </p:txBody>
      </p:sp>
      <p:pic>
        <p:nvPicPr>
          <p:cNvPr id="14" name="Picture 10" descr="Introdução à Séries Temporais | Análise Macro">
            <a:extLst>
              <a:ext uri="{FF2B5EF4-FFF2-40B4-BE49-F238E27FC236}">
                <a16:creationId xmlns:a16="http://schemas.microsoft.com/office/drawing/2014/main" id="{8D108473-01DB-EA40-91F1-64BF696DA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349965"/>
            <a:ext cx="5889196" cy="18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Introdução à Séries Temporais | Análise Macro">
            <a:extLst>
              <a:ext uri="{FF2B5EF4-FFF2-40B4-BE49-F238E27FC236}">
                <a16:creationId xmlns:a16="http://schemas.microsoft.com/office/drawing/2014/main" id="{14ECE9D9-4FB2-4F46-919C-A0F4B06D3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4276145"/>
            <a:ext cx="5889196" cy="205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5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DEA906E-C399-AF41-BD5E-0B96287E8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511157"/>
              </p:ext>
            </p:extLst>
          </p:nvPr>
        </p:nvGraphicFramePr>
        <p:xfrm>
          <a:off x="710225" y="556740"/>
          <a:ext cx="8886190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7275">
                  <a:extLst>
                    <a:ext uri="{9D8B030D-6E8A-4147-A177-3AD203B41FA5}">
                      <a16:colId xmlns:a16="http://schemas.microsoft.com/office/drawing/2014/main" val="784655086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596565748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1764878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Campo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Formato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2767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UF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Char(2)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5752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Hora BSB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592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Informação UTC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7100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Tempo Médio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2140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Desvio Padrão do Tempo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3386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 execuções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4064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Qtde</a:t>
                      </a:r>
                      <a:r>
                        <a:rPr lang="pt-BR" sz="1200" dirty="0">
                          <a:effectLst/>
                        </a:rPr>
                        <a:t> execuções com timeout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1768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356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Qtde</a:t>
                      </a:r>
                      <a:r>
                        <a:rPr lang="pt-BR" sz="1200" dirty="0">
                          <a:effectLst/>
                        </a:rPr>
                        <a:t> execuções 25% acima da média na Hora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8015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1033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469261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D064264-9C16-8E4A-9608-DB135A93E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35" y="212566"/>
            <a:ext cx="1305273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Fato_movimento_estado_dia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ED0D52B-8641-A14E-BD57-C183A27D3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973500"/>
              </p:ext>
            </p:extLst>
          </p:nvPr>
        </p:nvGraphicFramePr>
        <p:xfrm>
          <a:off x="710225" y="3902495"/>
          <a:ext cx="8886190" cy="237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7275">
                  <a:extLst>
                    <a:ext uri="{9D8B030D-6E8A-4147-A177-3AD203B41FA5}">
                      <a16:colId xmlns:a16="http://schemas.microsoft.com/office/drawing/2014/main" val="2909633063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1407586684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4029838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Campo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Formato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721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Data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Date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1167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UF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Char(2)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7811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Hora BSB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1376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Informação UTC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7700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Tempo Médio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7584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Desvio Padrão do Tempo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2014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 execuções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1445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com timeout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0790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47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523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0073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649234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218BE961-3653-D741-80AD-C3BFE3732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59" y="33800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Fato_histórico_estado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5280C71-11CA-6242-A71D-FF139765B9DB}"/>
              </a:ext>
            </a:extLst>
          </p:cNvPr>
          <p:cNvSpPr txBox="1"/>
          <p:nvPr/>
        </p:nvSpPr>
        <p:spPr>
          <a:xfrm>
            <a:off x="835989" y="2941585"/>
            <a:ext cx="7709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A execução do </a:t>
            </a:r>
            <a:r>
              <a:rPr lang="pt-BR" sz="1400" dirty="0" err="1"/>
              <a:t>Job</a:t>
            </a:r>
            <a:r>
              <a:rPr lang="pt-BR" sz="1400" dirty="0"/>
              <a:t> </a:t>
            </a:r>
            <a:r>
              <a:rPr lang="pt-BR" sz="1200" dirty="0"/>
              <a:t>calculará</a:t>
            </a:r>
            <a:r>
              <a:rPr lang="pt-BR" sz="1400" dirty="0"/>
              <a:t> as métricas da hora, independente do horário: 09:05:10 – trabalhar com 9hs</a:t>
            </a:r>
          </a:p>
        </p:txBody>
      </p:sp>
    </p:spTree>
    <p:extLst>
      <p:ext uri="{BB962C8B-B14F-4D97-AF65-F5344CB8AC3E}">
        <p14:creationId xmlns:p14="http://schemas.microsoft.com/office/powerpoint/2010/main" val="110259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7C652F2-9A0E-5E41-A815-A07B2C912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601951"/>
              </p:ext>
            </p:extLst>
          </p:nvPr>
        </p:nvGraphicFramePr>
        <p:xfrm>
          <a:off x="612980" y="775219"/>
          <a:ext cx="8886190" cy="237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7275">
                  <a:extLst>
                    <a:ext uri="{9D8B030D-6E8A-4147-A177-3AD203B41FA5}">
                      <a16:colId xmlns:a16="http://schemas.microsoft.com/office/drawing/2014/main" val="18365821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950512663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3849219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Campo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Formato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112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UF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char(2)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7191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UOR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4798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Hora BSB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4007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Informação UTC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402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Tempo Médio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7151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Desvio Padrão do Tempo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095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de execuções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6205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com timeout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7182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289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568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9249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Qtde</a:t>
                      </a:r>
                      <a:r>
                        <a:rPr lang="pt-BR" sz="1200" dirty="0">
                          <a:effectLst/>
                        </a:rPr>
                        <a:t> execuções 25% abaixo da média na Hora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985966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72D7686-09BC-864B-9A17-71606EC7C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96595"/>
              </p:ext>
            </p:extLst>
          </p:nvPr>
        </p:nvGraphicFramePr>
        <p:xfrm>
          <a:off x="612980" y="4049852"/>
          <a:ext cx="8886190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7275">
                  <a:extLst>
                    <a:ext uri="{9D8B030D-6E8A-4147-A177-3AD203B41FA5}">
                      <a16:colId xmlns:a16="http://schemas.microsoft.com/office/drawing/2014/main" val="4138269493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1884990936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3589395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Campo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Formato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964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Data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Date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2226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UF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char(2)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8472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UOR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871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Hora BSB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1430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Informação UTC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0507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Tempo Médio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5113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Desvio Padrão do Tempo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9545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 execuções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3435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com timeout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8834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622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6238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7813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Qtde</a:t>
                      </a:r>
                      <a:r>
                        <a:rPr lang="pt-BR" sz="1200" dirty="0">
                          <a:effectLst/>
                        </a:rPr>
                        <a:t> execuções 25% abaixo da média na Hora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848980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8046275-6482-CA4A-AB6C-6872FE6BB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89" y="417983"/>
            <a:ext cx="18091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Fato_movimento_uor_dia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6C51418-D926-2047-B375-175929C83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72" y="3690263"/>
            <a:ext cx="163031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Fato_historico_uor_dia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6E4072FE-8D53-6241-9723-0AA048618B70}"/>
              </a:ext>
            </a:extLst>
          </p:cNvPr>
          <p:cNvSpPr txBox="1"/>
          <p:nvPr/>
        </p:nvSpPr>
        <p:spPr>
          <a:xfrm>
            <a:off x="4174245" y="1866196"/>
            <a:ext cx="45640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Série temporal Tempo de Resposta por estado/hora: Média e desvio padrão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AD8BBC-5F71-0D4D-9C27-62EB7D9E8FA1}"/>
              </a:ext>
            </a:extLst>
          </p:cNvPr>
          <p:cNvSpPr txBox="1"/>
          <p:nvPr/>
        </p:nvSpPr>
        <p:spPr>
          <a:xfrm>
            <a:off x="777882" y="257192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ACRE</a:t>
            </a:r>
          </a:p>
        </p:txBody>
      </p:sp>
      <p:pic>
        <p:nvPicPr>
          <p:cNvPr id="9" name="Imagem 8" descr="Uma imagem contendo texto, mapa, desenho&#10;&#10;Descrição gerada automaticamente">
            <a:extLst>
              <a:ext uri="{FF2B5EF4-FFF2-40B4-BE49-F238E27FC236}">
                <a16:creationId xmlns:a16="http://schemas.microsoft.com/office/drawing/2014/main" id="{56FAF1CD-1589-6340-9753-41A5233E1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607" y="347958"/>
            <a:ext cx="9673838" cy="1476815"/>
          </a:xfrm>
          <a:prstGeom prst="rect">
            <a:avLst/>
          </a:prstGeom>
        </p:spPr>
      </p:pic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D2BA384-3D98-824C-BD18-DB2863FBE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873378"/>
              </p:ext>
            </p:extLst>
          </p:nvPr>
        </p:nvGraphicFramePr>
        <p:xfrm>
          <a:off x="322176" y="2259997"/>
          <a:ext cx="11354957" cy="42500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300">
                  <a:extLst>
                    <a:ext uri="{9D8B030D-6E8A-4147-A177-3AD203B41FA5}">
                      <a16:colId xmlns:a16="http://schemas.microsoft.com/office/drawing/2014/main" val="14599344"/>
                    </a:ext>
                  </a:extLst>
                </a:gridCol>
                <a:gridCol w="1223319">
                  <a:extLst>
                    <a:ext uri="{9D8B030D-6E8A-4147-A177-3AD203B41FA5}">
                      <a16:colId xmlns:a16="http://schemas.microsoft.com/office/drawing/2014/main" val="247505629"/>
                    </a:ext>
                  </a:extLst>
                </a:gridCol>
                <a:gridCol w="444843">
                  <a:extLst>
                    <a:ext uri="{9D8B030D-6E8A-4147-A177-3AD203B41FA5}">
                      <a16:colId xmlns:a16="http://schemas.microsoft.com/office/drawing/2014/main" val="1042253114"/>
                    </a:ext>
                  </a:extLst>
                </a:gridCol>
                <a:gridCol w="766119">
                  <a:extLst>
                    <a:ext uri="{9D8B030D-6E8A-4147-A177-3AD203B41FA5}">
                      <a16:colId xmlns:a16="http://schemas.microsoft.com/office/drawing/2014/main" val="686842986"/>
                    </a:ext>
                  </a:extLst>
                </a:gridCol>
                <a:gridCol w="1223319">
                  <a:extLst>
                    <a:ext uri="{9D8B030D-6E8A-4147-A177-3AD203B41FA5}">
                      <a16:colId xmlns:a16="http://schemas.microsoft.com/office/drawing/2014/main" val="2487315677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82519603"/>
                    </a:ext>
                  </a:extLst>
                </a:gridCol>
                <a:gridCol w="593125">
                  <a:extLst>
                    <a:ext uri="{9D8B030D-6E8A-4147-A177-3AD203B41FA5}">
                      <a16:colId xmlns:a16="http://schemas.microsoft.com/office/drawing/2014/main" val="2933275958"/>
                    </a:ext>
                  </a:extLst>
                </a:gridCol>
                <a:gridCol w="1396313">
                  <a:extLst>
                    <a:ext uri="{9D8B030D-6E8A-4147-A177-3AD203B41FA5}">
                      <a16:colId xmlns:a16="http://schemas.microsoft.com/office/drawing/2014/main" val="1581744960"/>
                    </a:ext>
                  </a:extLst>
                </a:gridCol>
                <a:gridCol w="1729946">
                  <a:extLst>
                    <a:ext uri="{9D8B030D-6E8A-4147-A177-3AD203B41FA5}">
                      <a16:colId xmlns:a16="http://schemas.microsoft.com/office/drawing/2014/main" val="1884431096"/>
                    </a:ext>
                  </a:extLst>
                </a:gridCol>
                <a:gridCol w="1433384">
                  <a:extLst>
                    <a:ext uri="{9D8B030D-6E8A-4147-A177-3AD203B41FA5}">
                      <a16:colId xmlns:a16="http://schemas.microsoft.com/office/drawing/2014/main" val="3670653299"/>
                    </a:ext>
                  </a:extLst>
                </a:gridCol>
                <a:gridCol w="1606376">
                  <a:extLst>
                    <a:ext uri="{9D8B030D-6E8A-4147-A177-3AD203B41FA5}">
                      <a16:colId xmlns:a16="http://schemas.microsoft.com/office/drawing/2014/main" val="2595202719"/>
                    </a:ext>
                  </a:extLst>
                </a:gridCol>
              </a:tblGrid>
              <a:tr h="196539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CD_UOR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NOME_UOR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M√©dia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Desvio Padr√£o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Varia√ß√£o Percentual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Total TRS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TimeOut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Percentual_abaixo_m√©dia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Percentual_abaixo_m√©dia_25%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Percentual_acima_m√©dia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Percentual_acima_m√©dia_25%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3344578967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effectLst/>
                        </a:rPr>
                        <a:t>1221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EMPRESA RIO BRANCO 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2.31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0.17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7.35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33.33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66.67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1008269929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2520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CRUZEIRO DO SUL-AC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0.61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24.3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40.0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60.0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1904187332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7689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SENA MADUREIRA      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7.28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3.91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53.73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33.33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33.33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66.67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33.33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3680292528"/>
                  </a:ext>
                </a:extLst>
              </a:tr>
              <a:tr h="13807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11611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AQUIRY          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2.0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100.0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334686741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11630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AV.BRASIL-RIO BRANCO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7.12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1.19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16.65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50.0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2710177836"/>
                  </a:ext>
                </a:extLst>
              </a:tr>
              <a:tr h="13807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12672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TARAUACA        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3.64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1.94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53.28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25.0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1298883931"/>
                  </a:ext>
                </a:extLst>
              </a:tr>
              <a:tr h="13807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13979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BOSQUE          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2.16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0.48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22.14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25.0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25.0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3199285953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15971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SETOR PUBLICO AC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2.11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2.24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106.37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1245959019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17039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EPITACIOLANDIA      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5.28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4.68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88.6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solidFill>
                            <a:srgbClr val="FF0000"/>
                          </a:solidFill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solidFill>
                            <a:srgbClr val="FF0000"/>
                          </a:solidFill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50.0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50.0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4218546083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17138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PLACIDO DE CASTRO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6.67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3.68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55.24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50.0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50.0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50.0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235683757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17144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SENADOR GUIOMARD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2.23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22.59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71.43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14.29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28.57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14.29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777647276"/>
                  </a:ext>
                </a:extLst>
              </a:tr>
              <a:tr h="13807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21528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ACRELANDIA      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2.09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100.0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3621910900"/>
                  </a:ext>
                </a:extLst>
              </a:tr>
              <a:tr h="13807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25160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FEIJO           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4.77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100.0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2211023431"/>
                  </a:ext>
                </a:extLst>
              </a:tr>
              <a:tr h="13807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25161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XAPURI          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2.52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0.96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38.11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66.67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33.33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33.33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33.33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2770025729"/>
                  </a:ext>
                </a:extLst>
              </a:tr>
              <a:tr h="13807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25729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ASSIS BRASIL    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2.23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100.0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1384956444"/>
                  </a:ext>
                </a:extLst>
              </a:tr>
              <a:tr h="16224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79910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AVENIDA CHICO MENDES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1.75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0.21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11.91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883934575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79976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AVENIDA CEARA   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3.11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0.77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24.79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80.0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3289473343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86615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ESTILO RIO BRANCO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2.78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1.39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49.88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71.43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14.29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28.57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14.29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3601139823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86615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ESTILO RIO BRANCO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3.74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2.94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78.62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55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72.73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50.91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27.27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21.82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281899163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87119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CATEDRAL-C.SUL-AC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1.82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100.0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237691255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87120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AV.RIO DE JANEIRO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1.8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100.0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329405632"/>
                  </a:ext>
                </a:extLst>
              </a:tr>
              <a:tr h="13807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87266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BUJARI          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7.82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100.0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2971885480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450058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ESCR.EXC.RIO BRANCO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2.47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12.31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50.0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1700918773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0B1F6D68-B5F8-AB49-AFB0-EDB4341AFC9F}"/>
              </a:ext>
            </a:extLst>
          </p:cNvPr>
          <p:cNvSpPr txBox="1"/>
          <p:nvPr/>
        </p:nvSpPr>
        <p:spPr>
          <a:xfrm>
            <a:off x="5633757" y="653920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Dados da última hora</a:t>
            </a:r>
          </a:p>
        </p:txBody>
      </p:sp>
    </p:spTree>
    <p:extLst>
      <p:ext uri="{BB962C8B-B14F-4D97-AF65-F5344CB8AC3E}">
        <p14:creationId xmlns:p14="http://schemas.microsoft.com/office/powerpoint/2010/main" val="353607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6E4072FE-8D53-6241-9723-0AA048618B70}"/>
              </a:ext>
            </a:extLst>
          </p:cNvPr>
          <p:cNvSpPr txBox="1"/>
          <p:nvPr/>
        </p:nvSpPr>
        <p:spPr>
          <a:xfrm>
            <a:off x="4281651" y="5079240"/>
            <a:ext cx="4349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Série temporal Tempo de Resposta por UOR/Hora: Média, desvio padrão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E6E69E5-778E-4745-BC44-587B66F8EA7B}"/>
              </a:ext>
            </a:extLst>
          </p:cNvPr>
          <p:cNvSpPr txBox="1"/>
          <p:nvPr/>
        </p:nvSpPr>
        <p:spPr>
          <a:xfrm>
            <a:off x="3942240" y="6135398"/>
            <a:ext cx="30203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Série temporal do dia com média e desvio padrão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AD8BBC-5F71-0D4D-9C27-62EB7D9E8FA1}"/>
              </a:ext>
            </a:extLst>
          </p:cNvPr>
          <p:cNvSpPr txBox="1"/>
          <p:nvPr/>
        </p:nvSpPr>
        <p:spPr>
          <a:xfrm>
            <a:off x="143897" y="257192"/>
            <a:ext cx="1755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7789 – SENNA MADUREIRA</a:t>
            </a:r>
          </a:p>
        </p:txBody>
      </p:sp>
      <p:pic>
        <p:nvPicPr>
          <p:cNvPr id="8" name="Imagem 7" descr="Uma imagem contendo texto, mapa, desenho&#10;&#10;Descrição gerada automaticamente">
            <a:extLst>
              <a:ext uri="{FF2B5EF4-FFF2-40B4-BE49-F238E27FC236}">
                <a16:creationId xmlns:a16="http://schemas.microsoft.com/office/drawing/2014/main" id="{9F7E76FD-62AE-AA4C-9741-0E4809D7C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40" y="3716276"/>
            <a:ext cx="11357360" cy="218893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F348386-F0CA-D048-8E4B-85C6BDECA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15" y="817624"/>
            <a:ext cx="1135736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32627E9-7224-6B47-9F90-5E9CE41CCE71}"/>
              </a:ext>
            </a:extLst>
          </p:cNvPr>
          <p:cNvSpPr txBox="1"/>
          <p:nvPr/>
        </p:nvSpPr>
        <p:spPr>
          <a:xfrm>
            <a:off x="4971070" y="3162294"/>
            <a:ext cx="30844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Série temporal do mês com média e desvio padrão</a:t>
            </a:r>
          </a:p>
        </p:txBody>
      </p:sp>
    </p:spTree>
    <p:extLst>
      <p:ext uri="{BB962C8B-B14F-4D97-AF65-F5344CB8AC3E}">
        <p14:creationId xmlns:p14="http://schemas.microsoft.com/office/powerpoint/2010/main" val="402218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1191E5B-9677-DF47-8064-A3F405587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028197"/>
              </p:ext>
            </p:extLst>
          </p:nvPr>
        </p:nvGraphicFramePr>
        <p:xfrm>
          <a:off x="309321" y="1691122"/>
          <a:ext cx="11453568" cy="4482106"/>
        </p:xfrm>
        <a:graphic>
          <a:graphicData uri="http://schemas.openxmlformats.org/drawingml/2006/table">
            <a:tbl>
              <a:tblPr/>
              <a:tblGrid>
                <a:gridCol w="1425475">
                  <a:extLst>
                    <a:ext uri="{9D8B030D-6E8A-4147-A177-3AD203B41FA5}">
                      <a16:colId xmlns:a16="http://schemas.microsoft.com/office/drawing/2014/main" val="2373085473"/>
                    </a:ext>
                  </a:extLst>
                </a:gridCol>
                <a:gridCol w="743484">
                  <a:extLst>
                    <a:ext uri="{9D8B030D-6E8A-4147-A177-3AD203B41FA5}">
                      <a16:colId xmlns:a16="http://schemas.microsoft.com/office/drawing/2014/main" val="2063685232"/>
                    </a:ext>
                  </a:extLst>
                </a:gridCol>
                <a:gridCol w="393106">
                  <a:extLst>
                    <a:ext uri="{9D8B030D-6E8A-4147-A177-3AD203B41FA5}">
                      <a16:colId xmlns:a16="http://schemas.microsoft.com/office/drawing/2014/main" val="3496002655"/>
                    </a:ext>
                  </a:extLst>
                </a:gridCol>
                <a:gridCol w="786213">
                  <a:extLst>
                    <a:ext uri="{9D8B030D-6E8A-4147-A177-3AD203B41FA5}">
                      <a16:colId xmlns:a16="http://schemas.microsoft.com/office/drawing/2014/main" val="2818467530"/>
                    </a:ext>
                  </a:extLst>
                </a:gridCol>
                <a:gridCol w="1091293">
                  <a:extLst>
                    <a:ext uri="{9D8B030D-6E8A-4147-A177-3AD203B41FA5}">
                      <a16:colId xmlns:a16="http://schemas.microsoft.com/office/drawing/2014/main" val="4175837879"/>
                    </a:ext>
                  </a:extLst>
                </a:gridCol>
                <a:gridCol w="532408">
                  <a:extLst>
                    <a:ext uri="{9D8B030D-6E8A-4147-A177-3AD203B41FA5}">
                      <a16:colId xmlns:a16="http://schemas.microsoft.com/office/drawing/2014/main" val="927633639"/>
                    </a:ext>
                  </a:extLst>
                </a:gridCol>
                <a:gridCol w="1026258">
                  <a:extLst>
                    <a:ext uri="{9D8B030D-6E8A-4147-A177-3AD203B41FA5}">
                      <a16:colId xmlns:a16="http://schemas.microsoft.com/office/drawing/2014/main" val="4270781839"/>
                    </a:ext>
                  </a:extLst>
                </a:gridCol>
                <a:gridCol w="779333">
                  <a:extLst>
                    <a:ext uri="{9D8B030D-6E8A-4147-A177-3AD203B41FA5}">
                      <a16:colId xmlns:a16="http://schemas.microsoft.com/office/drawing/2014/main" val="956750489"/>
                    </a:ext>
                  </a:extLst>
                </a:gridCol>
                <a:gridCol w="779333">
                  <a:extLst>
                    <a:ext uri="{9D8B030D-6E8A-4147-A177-3AD203B41FA5}">
                      <a16:colId xmlns:a16="http://schemas.microsoft.com/office/drawing/2014/main" val="1164493057"/>
                    </a:ext>
                  </a:extLst>
                </a:gridCol>
                <a:gridCol w="779333">
                  <a:extLst>
                    <a:ext uri="{9D8B030D-6E8A-4147-A177-3AD203B41FA5}">
                      <a16:colId xmlns:a16="http://schemas.microsoft.com/office/drawing/2014/main" val="2477114854"/>
                    </a:ext>
                  </a:extLst>
                </a:gridCol>
                <a:gridCol w="779333">
                  <a:extLst>
                    <a:ext uri="{9D8B030D-6E8A-4147-A177-3AD203B41FA5}">
                      <a16:colId xmlns:a16="http://schemas.microsoft.com/office/drawing/2014/main" val="627002094"/>
                    </a:ext>
                  </a:extLst>
                </a:gridCol>
                <a:gridCol w="779333">
                  <a:extLst>
                    <a:ext uri="{9D8B030D-6E8A-4147-A177-3AD203B41FA5}">
                      <a16:colId xmlns:a16="http://schemas.microsoft.com/office/drawing/2014/main" val="3866439192"/>
                    </a:ext>
                  </a:extLst>
                </a:gridCol>
                <a:gridCol w="779333">
                  <a:extLst>
                    <a:ext uri="{9D8B030D-6E8A-4147-A177-3AD203B41FA5}">
                      <a16:colId xmlns:a16="http://schemas.microsoft.com/office/drawing/2014/main" val="652128715"/>
                    </a:ext>
                  </a:extLst>
                </a:gridCol>
                <a:gridCol w="779333">
                  <a:extLst>
                    <a:ext uri="{9D8B030D-6E8A-4147-A177-3AD203B41FA5}">
                      <a16:colId xmlns:a16="http://schemas.microsoft.com/office/drawing/2014/main" val="928495399"/>
                    </a:ext>
                  </a:extLst>
                </a:gridCol>
              </a:tblGrid>
              <a:tr h="587546">
                <a:tc>
                  <a:txBody>
                    <a:bodyPr/>
                    <a:lstStyle/>
                    <a:p>
                      <a:r>
                        <a:rPr lang="pt-BR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APP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HORA_LOCAL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Média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Desvio Padrão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Variação Percentual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Total TRS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quantidade_acima_media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quantidade_acima_media_25%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quantidade_abaixo_media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quantidade_abaixo_media_25%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Percentual_abaixo_média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Percentual_abaixo_média_25%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Percentual_acima_média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Percentual_acima_média_25%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77033"/>
                  </a:ext>
                </a:extLst>
              </a:tr>
              <a:tr h="283678">
                <a:tc>
                  <a:txBody>
                    <a:bodyPr/>
                    <a:lstStyle/>
                    <a:p>
                      <a:r>
                        <a:rPr lang="pt-BR" sz="8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prospeccao</a:t>
                      </a:r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-varejo-</a:t>
                      </a:r>
                      <a:r>
                        <a:rPr lang="pt-BR" sz="8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app.htm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2.31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7.35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33.33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66.67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675068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teste-varejo-</a:t>
                      </a:r>
                      <a:r>
                        <a:rPr lang="pt-BR" sz="8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app.htm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3.11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30.94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42.86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28.57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57.14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14.29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162798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resre-varejo-app.htm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4.17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1.85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44.3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51.85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44.44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48.15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14.81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545443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ferte-varejo-app.htm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4.27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1.45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34.05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65.38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19.23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34.62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23.08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665691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sup1-varejo-app.htm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4.39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2.31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52.58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56.67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43.33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23.33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585420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sep-varejo-app.htm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5.61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1.76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31.38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18.75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18.75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288004"/>
                  </a:ext>
                </a:extLst>
              </a:tr>
              <a:tr h="283678">
                <a:tc>
                  <a:txBody>
                    <a:bodyPr/>
                    <a:lstStyle/>
                    <a:p>
                      <a:r>
                        <a:rPr lang="pt-BR" sz="8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prospeccao</a:t>
                      </a:r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-varejo-</a:t>
                      </a:r>
                      <a:r>
                        <a:rPr lang="pt-BR" sz="8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app.htm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24.3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20.0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851609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Perfil-cliente-app.html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2.56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36.16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58.97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30.77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41.03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15.38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59419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pe-cliente-app.html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3.64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2.94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80.86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69.44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52.78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30.56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071402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cara-cliente-app.html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3.08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1.28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41.53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52.5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32.5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47.5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27.5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958050"/>
                  </a:ext>
                </a:extLst>
              </a:tr>
              <a:tr h="283678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saldo-cliente-app.html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40.91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67.65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26.47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32.35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20.59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816430"/>
                  </a:ext>
                </a:extLst>
              </a:tr>
              <a:tr h="283678"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idade-cliente-</a:t>
                      </a:r>
                      <a:r>
                        <a:rPr lang="pt-BR" sz="800" dirty="0" err="1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app.html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7.28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3.91</a:t>
                      </a:r>
                      <a:endParaRPr lang="pt-BR" sz="8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53.73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pt-BR" sz="8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33.33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33.33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66.67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33.33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135769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teste-cliente-app.html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3.65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2.41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66.1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61.54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53.85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38.46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23.08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417482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Perfil-cliente-app.html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4.25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2.63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61.78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64.71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47.06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35.29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29.41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610966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Perfil-cliente-app.html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3.23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1.56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48.27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57.14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33.33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42.86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23.81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523306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Perfil-cliente-app.html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2.99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1.23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40.94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35.0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073474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Perfil-cliente-app.html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65453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Perfil-cliente-app.html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3.35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65.82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70.0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50.0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30.0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20.0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388101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B7CF5DD0-3A37-2A42-8CFF-95D0C881DD9D}"/>
              </a:ext>
            </a:extLst>
          </p:cNvPr>
          <p:cNvSpPr txBox="1"/>
          <p:nvPr/>
        </p:nvSpPr>
        <p:spPr>
          <a:xfrm>
            <a:off x="495657" y="684772"/>
            <a:ext cx="709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App</a:t>
            </a:r>
            <a:r>
              <a:rPr lang="pt-BR" dirty="0"/>
              <a:t> – Sinalizado em vermelho aqueles que estão fora da média histórica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67C8EF8-00FB-424D-90D1-AC442844D305}"/>
              </a:ext>
            </a:extLst>
          </p:cNvPr>
          <p:cNvSpPr txBox="1"/>
          <p:nvPr/>
        </p:nvSpPr>
        <p:spPr>
          <a:xfrm>
            <a:off x="9007267" y="623842"/>
            <a:ext cx="1948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Filtro para </a:t>
            </a:r>
            <a:r>
              <a:rPr lang="pt-BR" dirty="0" err="1"/>
              <a:t>apps</a:t>
            </a:r>
            <a:r>
              <a:rPr lang="pt-BR" dirty="0"/>
              <a:t> com problemas</a:t>
            </a:r>
          </a:p>
        </p:txBody>
      </p:sp>
    </p:spTree>
    <p:extLst>
      <p:ext uri="{BB962C8B-B14F-4D97-AF65-F5344CB8AC3E}">
        <p14:creationId xmlns:p14="http://schemas.microsoft.com/office/powerpoint/2010/main" val="145069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B0FAADA-1520-D442-9401-A7C41E12F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92138"/>
              </p:ext>
            </p:extLst>
          </p:nvPr>
        </p:nvGraphicFramePr>
        <p:xfrm>
          <a:off x="738395" y="644581"/>
          <a:ext cx="8886190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7275">
                  <a:extLst>
                    <a:ext uri="{9D8B030D-6E8A-4147-A177-3AD203B41FA5}">
                      <a16:colId xmlns:a16="http://schemas.microsoft.com/office/drawing/2014/main" val="3499137590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367397744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18877051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Campo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Formato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9110974"/>
                  </a:ext>
                </a:extLst>
              </a:tr>
              <a:tr h="545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APP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String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8888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Hora BSB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923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Informação UTC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5689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Tempo Médio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5120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Desvio Padrão do Tempo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3691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de execuções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889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com timeout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349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8374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049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000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8921093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3E71C69-A786-4241-B784-E94B07F4A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025259"/>
              </p:ext>
            </p:extLst>
          </p:nvPr>
        </p:nvGraphicFramePr>
        <p:xfrm>
          <a:off x="724346" y="4018860"/>
          <a:ext cx="8886190" cy="237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7275">
                  <a:extLst>
                    <a:ext uri="{9D8B030D-6E8A-4147-A177-3AD203B41FA5}">
                      <a16:colId xmlns:a16="http://schemas.microsoft.com/office/drawing/2014/main" val="3096495783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125087585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3751471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Campo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Formato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568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Data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Date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729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APP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String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2560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Hora BSB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4314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Informação UTC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7372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Tempo Médio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8674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Desvio Padrão do Tempo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5171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Qtde</a:t>
                      </a:r>
                      <a:r>
                        <a:rPr lang="pt-BR" sz="1200" dirty="0">
                          <a:effectLst/>
                        </a:rPr>
                        <a:t>  execuções na Hora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093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com timeout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6685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197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8075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9755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955479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2717C8C3-CD16-D643-B941-B940CB618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7" y="201775"/>
            <a:ext cx="182838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Fato_movimento_app_dia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3CEB139-119C-954F-B7A1-386273274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46" y="3562409"/>
            <a:ext cx="13834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Fato_histórico_app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7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80135BE8-2E8E-3C42-AC17-769A47471797}"/>
              </a:ext>
            </a:extLst>
          </p:cNvPr>
          <p:cNvSpPr txBox="1"/>
          <p:nvPr/>
        </p:nvSpPr>
        <p:spPr>
          <a:xfrm>
            <a:off x="5121559" y="6197583"/>
            <a:ext cx="30203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Série temporal do dia com média e desvio padrão</a:t>
            </a:r>
          </a:p>
        </p:txBody>
      </p:sp>
      <p:pic>
        <p:nvPicPr>
          <p:cNvPr id="8" name="Imagem 7" descr="Uma imagem contendo texto, mapa, desenho&#10;&#10;Descrição gerada automaticamente">
            <a:extLst>
              <a:ext uri="{FF2B5EF4-FFF2-40B4-BE49-F238E27FC236}">
                <a16:creationId xmlns:a16="http://schemas.microsoft.com/office/drawing/2014/main" id="{A17CDA22-0E3B-3549-A445-30E663916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40" y="3716276"/>
            <a:ext cx="11357360" cy="2188935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FC3DB28-46B6-F045-B562-D92437E3C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15" y="817624"/>
            <a:ext cx="1135736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08283C5-0D19-F941-B7A9-707FFC6B75BF}"/>
              </a:ext>
            </a:extLst>
          </p:cNvPr>
          <p:cNvSpPr txBox="1"/>
          <p:nvPr/>
        </p:nvSpPr>
        <p:spPr>
          <a:xfrm>
            <a:off x="4971070" y="3162294"/>
            <a:ext cx="30844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Série temporal do mês com média e desvio padrão</a:t>
            </a:r>
          </a:p>
        </p:txBody>
      </p:sp>
    </p:spTree>
    <p:extLst>
      <p:ext uri="{BB962C8B-B14F-4D97-AF65-F5344CB8AC3E}">
        <p14:creationId xmlns:p14="http://schemas.microsoft.com/office/powerpoint/2010/main" val="3881375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1484</Words>
  <Application>Microsoft Macintosh PowerPoint</Application>
  <PresentationFormat>Widescreen</PresentationFormat>
  <Paragraphs>790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Adriano Castanho Vieira</dc:creator>
  <cp:lastModifiedBy>Luis Adriano Castanho Vieira</cp:lastModifiedBy>
  <cp:revision>37</cp:revision>
  <dcterms:created xsi:type="dcterms:W3CDTF">2020-07-07T12:14:13Z</dcterms:created>
  <dcterms:modified xsi:type="dcterms:W3CDTF">2020-07-22T15:39:08Z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881dc9-f7f2-41de-a334-ceff3dc15b31_Enabled">
    <vt:lpwstr>true</vt:lpwstr>
  </property>
  <property fmtid="{D5CDD505-2E9C-101B-9397-08002B2CF9AE}" pid="3" name="MSIP_Label_40881dc9-f7f2-41de-a334-ceff3dc15b31_SetDate">
    <vt:lpwstr>2020-07-07T12:14:14Z</vt:lpwstr>
  </property>
  <property fmtid="{D5CDD505-2E9C-101B-9397-08002B2CF9AE}" pid="4" name="MSIP_Label_40881dc9-f7f2-41de-a334-ceff3dc15b31_Method">
    <vt:lpwstr>Standard</vt:lpwstr>
  </property>
  <property fmtid="{D5CDD505-2E9C-101B-9397-08002B2CF9AE}" pid="5" name="MSIP_Label_40881dc9-f7f2-41de-a334-ceff3dc15b31_Name">
    <vt:lpwstr>40881dc9-f7f2-41de-a334-ceff3dc15b31</vt:lpwstr>
  </property>
  <property fmtid="{D5CDD505-2E9C-101B-9397-08002B2CF9AE}" pid="6" name="MSIP_Label_40881dc9-f7f2-41de-a334-ceff3dc15b31_SiteId">
    <vt:lpwstr>ea0c2907-38d2-4181-8750-b0b190b60443</vt:lpwstr>
  </property>
  <property fmtid="{D5CDD505-2E9C-101B-9397-08002B2CF9AE}" pid="7" name="MSIP_Label_40881dc9-f7f2-41de-a334-ceff3dc15b31_ActionId">
    <vt:lpwstr>ef744235-8cd0-4f08-8483-0000e8fa95c8</vt:lpwstr>
  </property>
  <property fmtid="{D5CDD505-2E9C-101B-9397-08002B2CF9AE}" pid="8" name="MSIP_Label_40881dc9-f7f2-41de-a334-ceff3dc15b31_ContentBits">
    <vt:lpwstr>1</vt:lpwstr>
  </property>
  <property fmtid="{D5CDD505-2E9C-101B-9397-08002B2CF9AE}" pid="9" name="ClassificationContentMarkingHeaderLocations">
    <vt:lpwstr>Tema do Office:8</vt:lpwstr>
  </property>
  <property fmtid="{D5CDD505-2E9C-101B-9397-08002B2CF9AE}" pid="10" name="ClassificationContentMarkingHeaderText">
    <vt:lpwstr>#interna</vt:lpwstr>
  </property>
</Properties>
</file>