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9" r:id="rId5"/>
    <p:sldId id="258" r:id="rId6"/>
    <p:sldId id="260" r:id="rId7"/>
    <p:sldId id="264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6B899-2D46-9546-BE6C-0B8AA2C8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4B62C-5836-EE44-B6B7-0001A3ED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52D23-0285-FE4A-BBE8-1388841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CEEDA-A9C6-0846-8933-4244E619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3B72D-DE94-614E-813D-9DD3B70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83A6-EB39-3744-8F9E-A747192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DDF31-1132-104D-8A04-E5F2B61A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32559-F676-AB4B-96E0-F28BB3B4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B84DC-A39D-364D-8322-F9E0CF8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9EF06-AA25-9B43-BF6C-8D456DD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7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551EC3-C8C0-C24F-B40F-8484D76C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DACC98-7641-5C42-9648-829E311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800DF-A1BC-684D-9EB8-A3F3790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376A2-F95D-ED48-9962-27FA3F6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F1B42-B810-7343-A63E-CD7511A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5CA4-E007-5841-B57B-6DFF67C9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C8095-500E-8E47-9EB8-8BCF475E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5F6AF-8133-0343-B919-73FDFCE6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5CC85-E025-2E46-A43F-C686C07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F12F02-8473-B74F-B426-9997A5C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BE364-EFF8-B44A-B037-B063552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0B6E3-E1BA-0E4A-A545-83CEF4D1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34D6B-0DE8-DF4F-B307-CE83733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C8985-3CD9-B841-9ABF-372B919F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5BA21-4EE1-EE4D-9AB5-392D75D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9E13-5F17-8A42-83F6-087BE136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5F282-B8E2-B14B-B0DC-779B4086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40592-CABD-744E-ABE2-E6907378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CD6BE2-98EF-0F4F-806C-0A29EE40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C5DA6-57ED-0F42-ACAD-4546154F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3CD50-887F-3B47-B6B4-049ED5A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9F344-DD9E-1C43-A019-2403E7A1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134D6-510D-D74C-975C-1029909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D5333-4252-044F-96AC-E9B6AEDD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82091-E20E-A848-8965-DB47BD9D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377593-EA2E-A04D-92F2-76B86B1D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9D7A60-B5CE-6C4F-93FB-4DB8AAD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CF23EE-8DAA-F44E-ACF0-483AB6EF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3BC537-CC04-984B-A6D5-1712923B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6876-A202-6248-A552-0078F09F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66BED0-32E1-AC4E-8923-5C59DB63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106D7-610A-5240-87AC-EDA6D5A7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C7A68-5428-C247-86EC-11C83A96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66D34-56E3-9D48-8CD5-53714D0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874873-524F-A145-B2B9-26134CC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A5826-2CCF-1A49-AE59-0F87A6C5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147E-3E98-B34B-A6AC-1A677FF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61F1B-4F1D-C143-9999-66E71C20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F98FA-6F55-994D-9153-B30FDBA2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BAB329-87B5-D344-8E7E-19188B3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B15E1-8BCC-5748-9877-6D69BE0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B77EC-B9B4-5542-BB04-86FEBF10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1EE7-FB47-AC4D-8D72-E18FA6A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417108-D336-5345-9881-1B34742F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8BBAF-C0A2-C649-B2DE-D9482F29D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12EDE4-F3EB-2846-A0C6-05D9FF86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73EB4-9505-E542-A3AC-6F177271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6AD01-B6FF-C74E-9400-C5083A8A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7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4E5-AD7D-CF44-A424-9E26B3F8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57390-6CAE-8A46-9181-DA7F0DF5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04ABC-296D-7744-BDD7-EA43DF6F7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8D5D-BB3A-7142-86AA-1C6D011C6A08}" type="datetimeFigureOut">
              <a:rPr lang="pt-BR" smtClean="0"/>
              <a:t>31/07/2020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571DC-7A3F-884D-BD6B-65B4E2F0C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F069C-5B4F-8544-BDC2-E7B3B64E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9899-0729-1941-9A8B-84E1923BCFF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7C1B79-21D4-E54A-B608-B954CD6FF4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571288" y="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14724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pa do Brasil - Guia Estudo">
            <a:extLst>
              <a:ext uri="{FF2B5EF4-FFF2-40B4-BE49-F238E27FC236}">
                <a16:creationId xmlns:a16="http://schemas.microsoft.com/office/drawing/2014/main" id="{7A8D2FEE-53EF-9045-9B52-D86423FA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0" y="1756129"/>
            <a:ext cx="4454862" cy="32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38A59B-BA1B-1D46-8566-5C27E834A025}"/>
              </a:ext>
            </a:extLst>
          </p:cNvPr>
          <p:cNvSpPr txBox="1"/>
          <p:nvPr/>
        </p:nvSpPr>
        <p:spPr>
          <a:xfrm>
            <a:off x="822330" y="5497071"/>
            <a:ext cx="588173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Estado (verde/amarelo/vermelho) – Muda de cor se UOR: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histórico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Se média/desvio padrão/</a:t>
            </a:r>
            <a:r>
              <a:rPr lang="pt-BR" sz="1100" dirty="0" err="1"/>
              <a:t>qtde</a:t>
            </a:r>
            <a:r>
              <a:rPr lang="pt-BR" sz="1100" dirty="0"/>
              <a:t> acima de 25%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do histórico</a:t>
            </a:r>
          </a:p>
          <a:p>
            <a:pPr marL="285750" indent="-285750">
              <a:buFontTx/>
              <a:buChar char="-"/>
            </a:pPr>
            <a:r>
              <a:rPr lang="pt-BR" sz="1100" dirty="0" err="1"/>
              <a:t>Qtde</a:t>
            </a:r>
            <a:r>
              <a:rPr lang="pt-BR" sz="1100" dirty="0"/>
              <a:t> de </a:t>
            </a:r>
            <a:r>
              <a:rPr lang="pt-BR" sz="1100" dirty="0" err="1"/>
              <a:t>trs</a:t>
            </a:r>
            <a:r>
              <a:rPr lang="pt-BR" sz="1100" dirty="0"/>
              <a:t> com timeout fora da série do dia</a:t>
            </a:r>
          </a:p>
          <a:p>
            <a:pPr marL="285750" indent="-285750">
              <a:buFontTx/>
              <a:buChar char="-"/>
            </a:pPr>
            <a:r>
              <a:rPr lang="pt-BR" sz="1100" dirty="0"/>
              <a:t>Para este painel as consultas serão feitas somente para aplicação:</a:t>
            </a:r>
          </a:p>
          <a:p>
            <a:r>
              <a:rPr lang="pt-BR" sz="1100" dirty="0"/>
              <a:t>‘</a:t>
            </a:r>
            <a:r>
              <a:rPr lang="pt-BR" sz="1100" dirty="0" err="1"/>
              <a:t>plataforma.atendimento.bb.com.br</a:t>
            </a:r>
            <a:r>
              <a:rPr lang="pt-BR" sz="1100" dirty="0"/>
              <a:t>/</a:t>
            </a:r>
            <a:r>
              <a:rPr lang="pt-BR" sz="1100" dirty="0" err="1"/>
              <a:t>estatico</a:t>
            </a:r>
            <a:r>
              <a:rPr lang="pt-BR" sz="1100" dirty="0"/>
              <a:t>/</a:t>
            </a:r>
            <a:r>
              <a:rPr lang="pt-BR" sz="1100" dirty="0" err="1"/>
              <a:t>rel</a:t>
            </a:r>
            <a:r>
              <a:rPr lang="pt-BR" sz="1100" dirty="0"/>
              <a:t>-perfil/</a:t>
            </a:r>
            <a:r>
              <a:rPr lang="pt-BR" sz="1100" dirty="0" err="1"/>
              <a:t>app</a:t>
            </a:r>
            <a:r>
              <a:rPr lang="pt-BR" sz="1100" dirty="0"/>
              <a:t>/</a:t>
            </a:r>
            <a:r>
              <a:rPr lang="pt-BR" sz="1100" dirty="0" err="1"/>
              <a:t>spas</a:t>
            </a:r>
            <a:r>
              <a:rPr lang="pt-BR" sz="1100" dirty="0"/>
              <a:t>/perfil-cliente/perfil-</a:t>
            </a:r>
            <a:r>
              <a:rPr lang="pt-BR" sz="1100" dirty="0" err="1"/>
              <a:t>cliente.app.bb</a:t>
            </a:r>
            <a:r>
              <a:rPr lang="pt-BR" sz="1100" dirty="0"/>
              <a:t>’</a:t>
            </a:r>
          </a:p>
        </p:txBody>
      </p:sp>
      <p:pic>
        <p:nvPicPr>
          <p:cNvPr id="1034" name="Picture 10" descr="Introdução à Séries Temporais | Análise Macro">
            <a:extLst>
              <a:ext uri="{FF2B5EF4-FFF2-40B4-BE49-F238E27FC236}">
                <a16:creationId xmlns:a16="http://schemas.microsoft.com/office/drawing/2014/main" id="{7CD11643-F0E0-0943-AF55-B728D381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224216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14A05A-E456-3F4A-B64F-9A13814E4CC9}"/>
              </a:ext>
            </a:extLst>
          </p:cNvPr>
          <p:cNvSpPr txBox="1"/>
          <p:nvPr/>
        </p:nvSpPr>
        <p:spPr>
          <a:xfrm>
            <a:off x="413700" y="525789"/>
            <a:ext cx="265140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err="1"/>
              <a:t>Qtde</a:t>
            </a:r>
            <a:r>
              <a:rPr lang="pt-BR" sz="1400" dirty="0"/>
              <a:t> UOR: 9999</a:t>
            </a:r>
          </a:p>
          <a:p>
            <a:r>
              <a:rPr lang="pt-BR" sz="1400" dirty="0"/>
              <a:t>Tempo: 9.99 </a:t>
            </a:r>
            <a:r>
              <a:rPr lang="pt-BR" sz="1400" dirty="0" err="1"/>
              <a:t>seg</a:t>
            </a:r>
            <a:endParaRPr lang="pt-BR" sz="1400" dirty="0"/>
          </a:p>
          <a:p>
            <a:r>
              <a:rPr lang="pt-BR" sz="1400" dirty="0"/>
              <a:t>Desvio Padrão Percentual: 9.99 %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6704068" y="6323854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pic>
        <p:nvPicPr>
          <p:cNvPr id="14" name="Picture 10" descr="Introdução à Séries Temporais | Análise Macro">
            <a:extLst>
              <a:ext uri="{FF2B5EF4-FFF2-40B4-BE49-F238E27FC236}">
                <a16:creationId xmlns:a16="http://schemas.microsoft.com/office/drawing/2014/main" id="{8D108473-01DB-EA40-91F1-64BF696D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9965"/>
            <a:ext cx="5889196" cy="18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ntrodução à Séries Temporais | Análise Macro">
            <a:extLst>
              <a:ext uri="{FF2B5EF4-FFF2-40B4-BE49-F238E27FC236}">
                <a16:creationId xmlns:a16="http://schemas.microsoft.com/office/drawing/2014/main" id="{14ECE9D9-4FB2-4F46-919C-A0F4B06D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76145"/>
            <a:ext cx="5889196" cy="2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0135BE8-2E8E-3C42-AC17-769A47471797}"/>
              </a:ext>
            </a:extLst>
          </p:cNvPr>
          <p:cNvSpPr txBox="1"/>
          <p:nvPr/>
        </p:nvSpPr>
        <p:spPr>
          <a:xfrm>
            <a:off x="5121559" y="6197583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A17CDA22-0E3B-3549-A445-30E6639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C3DB28-46B6-F045-B562-D92437E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8283C5-0D19-F941-B7A9-707FFC6B75BF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DBE04-9F73-CE4E-AAD0-B9074ACBAE5F}"/>
              </a:ext>
            </a:extLst>
          </p:cNvPr>
          <p:cNvSpPr txBox="1"/>
          <p:nvPr/>
        </p:nvSpPr>
        <p:spPr>
          <a:xfrm>
            <a:off x="334434" y="279023"/>
            <a:ext cx="2451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UOR:9999 – Agência Presidente Vargas </a:t>
            </a:r>
          </a:p>
        </p:txBody>
      </p:sp>
    </p:spTree>
    <p:extLst>
      <p:ext uri="{BB962C8B-B14F-4D97-AF65-F5344CB8AC3E}">
        <p14:creationId xmlns:p14="http://schemas.microsoft.com/office/powerpoint/2010/main" val="13892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EA906E-C399-AF41-BD5E-0B96287E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11157"/>
              </p:ext>
            </p:extLst>
          </p:nvPr>
        </p:nvGraphicFramePr>
        <p:xfrm>
          <a:off x="710225" y="556740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784655086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96565748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76487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76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UF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752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59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Informação UTC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10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14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38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06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com timeout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76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5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acima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01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03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6926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064264-9C16-8E4A-9608-DB135A9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212566"/>
            <a:ext cx="130527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Fato_movimento_estado_dia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ED0D52B-8641-A14E-BD57-C183A27D3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73500"/>
              </p:ext>
            </p:extLst>
          </p:nvPr>
        </p:nvGraphicFramePr>
        <p:xfrm>
          <a:off x="710225" y="3902495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90963306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40758668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402983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2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16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Char(2)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81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76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70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58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01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44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790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7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5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07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49234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18BE961-3653-D741-80AD-C3BFE373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9" y="33800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Fato_histórico_estado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280C71-11CA-6242-A71D-FF139765B9DB}"/>
              </a:ext>
            </a:extLst>
          </p:cNvPr>
          <p:cNvSpPr txBox="1"/>
          <p:nvPr/>
        </p:nvSpPr>
        <p:spPr>
          <a:xfrm>
            <a:off x="835989" y="2941585"/>
            <a:ext cx="770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 execução do 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200" dirty="0"/>
              <a:t>calculará</a:t>
            </a:r>
            <a:r>
              <a:rPr lang="pt-BR" sz="1400" dirty="0"/>
              <a:t> as métricas da hora, independente do horário: 09:05:10 – trabalhar com 9hs</a:t>
            </a:r>
          </a:p>
        </p:txBody>
      </p:sp>
    </p:spTree>
    <p:extLst>
      <p:ext uri="{BB962C8B-B14F-4D97-AF65-F5344CB8AC3E}">
        <p14:creationId xmlns:p14="http://schemas.microsoft.com/office/powerpoint/2010/main" val="110259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C652F2-9A0E-5E41-A815-A07B2C91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1951"/>
              </p:ext>
            </p:extLst>
          </p:nvPr>
        </p:nvGraphicFramePr>
        <p:xfrm>
          <a:off x="612980" y="775219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8365821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950512663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849219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Campo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12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191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79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0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15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09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20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18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89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6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24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85966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72D7686-09BC-864B-9A17-71606EC7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96595"/>
              </p:ext>
            </p:extLst>
          </p:nvPr>
        </p:nvGraphicFramePr>
        <p:xfrm>
          <a:off x="612980" y="4049852"/>
          <a:ext cx="888619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413826949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188499093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58939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96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2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char(2)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87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43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50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1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545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343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3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622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238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81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execuções 25% abaixo da média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4898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8046275-6482-CA4A-AB6C-6872FE6B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9" y="417983"/>
            <a:ext cx="1809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C51418-D926-2047-B375-175929C8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2" y="3690263"/>
            <a:ext cx="16303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Fato_historico_uor_dia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174245" y="1866196"/>
            <a:ext cx="4564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estado/hora: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777882" y="25719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ACRE</a:t>
            </a:r>
          </a:p>
        </p:txBody>
      </p:sp>
      <p:pic>
        <p:nvPicPr>
          <p:cNvPr id="9" name="Imagem 8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56FAF1CD-1589-6340-9753-41A5233E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7" y="347958"/>
            <a:ext cx="9673838" cy="147681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2BA384-3D98-824C-BD18-DB2863FB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73378"/>
              </p:ext>
            </p:extLst>
          </p:nvPr>
        </p:nvGraphicFramePr>
        <p:xfrm>
          <a:off x="322176" y="2259997"/>
          <a:ext cx="11354957" cy="4250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300">
                  <a:extLst>
                    <a:ext uri="{9D8B030D-6E8A-4147-A177-3AD203B41FA5}">
                      <a16:colId xmlns:a16="http://schemas.microsoft.com/office/drawing/2014/main" val="14599344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750562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1042253114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686842986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487315677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82519603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933275958"/>
                    </a:ext>
                  </a:extLst>
                </a:gridCol>
                <a:gridCol w="1396313">
                  <a:extLst>
                    <a:ext uri="{9D8B030D-6E8A-4147-A177-3AD203B41FA5}">
                      <a16:colId xmlns:a16="http://schemas.microsoft.com/office/drawing/2014/main" val="1581744960"/>
                    </a:ext>
                  </a:extLst>
                </a:gridCol>
                <a:gridCol w="1729946">
                  <a:extLst>
                    <a:ext uri="{9D8B030D-6E8A-4147-A177-3AD203B41FA5}">
                      <a16:colId xmlns:a16="http://schemas.microsoft.com/office/drawing/2014/main" val="1884431096"/>
                    </a:ext>
                  </a:extLst>
                </a:gridCol>
                <a:gridCol w="1433384">
                  <a:extLst>
                    <a:ext uri="{9D8B030D-6E8A-4147-A177-3AD203B41FA5}">
                      <a16:colId xmlns:a16="http://schemas.microsoft.com/office/drawing/2014/main" val="3670653299"/>
                    </a:ext>
                  </a:extLst>
                </a:gridCol>
                <a:gridCol w="1606376">
                  <a:extLst>
                    <a:ext uri="{9D8B030D-6E8A-4147-A177-3AD203B41FA5}">
                      <a16:colId xmlns:a16="http://schemas.microsoft.com/office/drawing/2014/main" val="2595202719"/>
                    </a:ext>
                  </a:extLst>
                </a:gridCol>
              </a:tblGrid>
              <a:tr h="19653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CD_UOR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NOME_UOR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Desvio Padr√£o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Varia√ß√£o Percentual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Total TRS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TimeOut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Percentual_abaixo_m√©dia_25%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Percentual_acima_m√©dia_25%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457896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1221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EMPRESA RIO BRANCO 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0.17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7.35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00826992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CRUZEIRO DO SUL-AC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904187332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7689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SENA MADUREIRA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53.73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66.67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33.33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80292528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AQUIRY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34686741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11630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AV.BRASIL-RIO BRANCO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7.12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16.65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1017783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12672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TARAUACA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53.28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988839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13979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BOSQUE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0.48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22.14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25.0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19928595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15971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SETOR PUBLICO AC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106.37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245959019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17039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EPITACIOLANDIA      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4.68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88.6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421854608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17138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PLACIDO DE CASTRO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3.68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55.24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5683757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17144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SENADOR GUIOMARD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22.59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28.57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777647276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21528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ACRELANDIA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2.09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100.0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21910900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FEIJO 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211023431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25161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XAPURI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2.52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0.96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38.11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66.67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33.33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770025729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25729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ASSIS BRASIL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2.23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384956444"/>
                  </a:ext>
                </a:extLst>
              </a:tr>
              <a:tr h="16224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AVENIDA CHICO MENDES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1.75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0.21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11.91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88393457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79976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AVENIDA CEARA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3.11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0.77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24.79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80.0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8947334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2.78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1.39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49.88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71.43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28.57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14.29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60113982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86615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ESTILO RIO BRANCO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3.74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2.94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78.62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72.73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50.91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27.27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81899163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87119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CATEDRAL-C.SUL-AC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37691255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87120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AV.RIO DE JANEIRO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1.8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329405632"/>
                  </a:ext>
                </a:extLst>
              </a:tr>
              <a:tr h="138077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87266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BUJARI             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7.82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2971885480"/>
                  </a:ext>
                </a:extLst>
              </a:tr>
              <a:tr h="196539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450058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ESCR.EXC.RIO BRANCO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2.47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0.3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12.31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50.0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50.0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0.0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b"/>
                </a:tc>
                <a:extLst>
                  <a:ext uri="{0D108BD9-81ED-4DB2-BD59-A6C34878D82A}">
                    <a16:rowId xmlns:a16="http://schemas.microsoft.com/office/drawing/2014/main" val="1700918773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1F6D68-B5F8-AB49-AFB0-EDB4341AFC9F}"/>
              </a:ext>
            </a:extLst>
          </p:cNvPr>
          <p:cNvSpPr txBox="1"/>
          <p:nvPr/>
        </p:nvSpPr>
        <p:spPr>
          <a:xfrm>
            <a:off x="5633757" y="653920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Dados da última hora</a:t>
            </a:r>
          </a:p>
        </p:txBody>
      </p:sp>
    </p:spTree>
    <p:extLst>
      <p:ext uri="{BB962C8B-B14F-4D97-AF65-F5344CB8AC3E}">
        <p14:creationId xmlns:p14="http://schemas.microsoft.com/office/powerpoint/2010/main" val="35360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4072FE-8D53-6241-9723-0AA048618B70}"/>
              </a:ext>
            </a:extLst>
          </p:cNvPr>
          <p:cNvSpPr txBox="1"/>
          <p:nvPr/>
        </p:nvSpPr>
        <p:spPr>
          <a:xfrm>
            <a:off x="4281651" y="5079240"/>
            <a:ext cx="4349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Tempo de Resposta por UOR/Hora: Média, desvio padrão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6E69E5-778E-4745-BC44-587B66F8EA7B}"/>
              </a:ext>
            </a:extLst>
          </p:cNvPr>
          <p:cNvSpPr txBox="1"/>
          <p:nvPr/>
        </p:nvSpPr>
        <p:spPr>
          <a:xfrm>
            <a:off x="3942240" y="6135398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AD8BBC-5F71-0D4D-9C27-62EB7D9E8FA1}"/>
              </a:ext>
            </a:extLst>
          </p:cNvPr>
          <p:cNvSpPr txBox="1"/>
          <p:nvPr/>
        </p:nvSpPr>
        <p:spPr>
          <a:xfrm>
            <a:off x="143897" y="257192"/>
            <a:ext cx="1755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7789 – SENNA MADUREIRA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9F7E76FD-62AE-AA4C-9741-0E4809D7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348386-F0CA-D048-8E4B-85C6BDEC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2627E9-7224-6B47-9F90-5E9CE41CCE71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402218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1191E5B-9677-DF47-8064-A3F40558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28197"/>
              </p:ext>
            </p:extLst>
          </p:nvPr>
        </p:nvGraphicFramePr>
        <p:xfrm>
          <a:off x="309321" y="1691122"/>
          <a:ext cx="11453568" cy="4482106"/>
        </p:xfrm>
        <a:graphic>
          <a:graphicData uri="http://schemas.openxmlformats.org/drawingml/2006/table">
            <a:tbl>
              <a:tblPr/>
              <a:tblGrid>
                <a:gridCol w="1425475">
                  <a:extLst>
                    <a:ext uri="{9D8B030D-6E8A-4147-A177-3AD203B41FA5}">
                      <a16:colId xmlns:a16="http://schemas.microsoft.com/office/drawing/2014/main" val="2373085473"/>
                    </a:ext>
                  </a:extLst>
                </a:gridCol>
                <a:gridCol w="743484">
                  <a:extLst>
                    <a:ext uri="{9D8B030D-6E8A-4147-A177-3AD203B41FA5}">
                      <a16:colId xmlns:a16="http://schemas.microsoft.com/office/drawing/2014/main" val="2063685232"/>
                    </a:ext>
                  </a:extLst>
                </a:gridCol>
                <a:gridCol w="393106">
                  <a:extLst>
                    <a:ext uri="{9D8B030D-6E8A-4147-A177-3AD203B41FA5}">
                      <a16:colId xmlns:a16="http://schemas.microsoft.com/office/drawing/2014/main" val="3496002655"/>
                    </a:ext>
                  </a:extLst>
                </a:gridCol>
                <a:gridCol w="786213">
                  <a:extLst>
                    <a:ext uri="{9D8B030D-6E8A-4147-A177-3AD203B41FA5}">
                      <a16:colId xmlns:a16="http://schemas.microsoft.com/office/drawing/2014/main" val="2818467530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4175837879"/>
                    </a:ext>
                  </a:extLst>
                </a:gridCol>
                <a:gridCol w="532408">
                  <a:extLst>
                    <a:ext uri="{9D8B030D-6E8A-4147-A177-3AD203B41FA5}">
                      <a16:colId xmlns:a16="http://schemas.microsoft.com/office/drawing/2014/main" val="927633639"/>
                    </a:ext>
                  </a:extLst>
                </a:gridCol>
                <a:gridCol w="1026258">
                  <a:extLst>
                    <a:ext uri="{9D8B030D-6E8A-4147-A177-3AD203B41FA5}">
                      <a16:colId xmlns:a16="http://schemas.microsoft.com/office/drawing/2014/main" val="427078183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56750489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1164493057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247711485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27002094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3866439192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652128715"/>
                    </a:ext>
                  </a:extLst>
                </a:gridCol>
                <a:gridCol w="779333">
                  <a:extLst>
                    <a:ext uri="{9D8B030D-6E8A-4147-A177-3AD203B41FA5}">
                      <a16:colId xmlns:a16="http://schemas.microsoft.com/office/drawing/2014/main" val="928495399"/>
                    </a:ext>
                  </a:extLst>
                </a:gridCol>
              </a:tblGrid>
              <a:tr h="587546"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HORA_LOCAL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Desvio Padrão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Variação Percentual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 TRS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quantidade_acima_media_25%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quantidade_abaixo_media_25%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Percentual_abaixo_média_25%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Percentual_acima_média_25%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7033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7506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28.57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62798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resre-varejo-app.htm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48.15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544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ferte-varejo-app.htm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1.45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34.05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34.62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65691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sup1-varejo-app.htm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56.67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585420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sep-varejo-app.htm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1.76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31.38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18.75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88004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prospeccao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-varejo-</a:t>
                      </a:r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24.3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5160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2.56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36.16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58.97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30.77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41.03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15.38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941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80.86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69.44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52.78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7140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cara-cliente-app.html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41.53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27.5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5805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saldo-cliente-app.html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67.65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26.47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32.35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20.59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16430"/>
                  </a:ext>
                </a:extLst>
              </a:tr>
              <a:tr h="283678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idade-cliente-</a:t>
                      </a:r>
                      <a:r>
                        <a:rPr lang="pt-BR" sz="800" dirty="0" err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app.html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7.28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3.91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53.73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pt-BR" sz="8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66.67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35769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teste-cliente-app.html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3.65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66.1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61.54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53.85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38.46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23.08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17482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4.25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2.63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61.78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64.71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35.29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29.41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1096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48.27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57.14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33.33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42.86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23.81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523306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2.99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1.23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40.94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073474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5453"/>
                  </a:ext>
                </a:extLst>
              </a:tr>
              <a:tr h="197132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Perfil-cliente-app.html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3.35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65.82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pt-BR" sz="80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20.0</a:t>
                      </a:r>
                      <a:endParaRPr lang="pt-BR" sz="800" dirty="0">
                        <a:effectLst/>
                      </a:endParaRPr>
                    </a:p>
                  </a:txBody>
                  <a:tcPr marL="12020" marR="12020" marT="12020" marB="120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8810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7CF5DD0-3A37-2A42-8CFF-95D0C881DD9D}"/>
              </a:ext>
            </a:extLst>
          </p:cNvPr>
          <p:cNvSpPr txBox="1"/>
          <p:nvPr/>
        </p:nvSpPr>
        <p:spPr>
          <a:xfrm>
            <a:off x="495657" y="684772"/>
            <a:ext cx="70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App</a:t>
            </a:r>
            <a:r>
              <a:rPr lang="pt-BR" dirty="0"/>
              <a:t> – Sinalizado em vermelho aqueles que estão fora da média histórica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C8EF8-00FB-424D-90D1-AC442844D305}"/>
              </a:ext>
            </a:extLst>
          </p:cNvPr>
          <p:cNvSpPr txBox="1"/>
          <p:nvPr/>
        </p:nvSpPr>
        <p:spPr>
          <a:xfrm>
            <a:off x="8981630" y="223107"/>
            <a:ext cx="194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Filtro para </a:t>
            </a:r>
            <a:r>
              <a:rPr lang="pt-BR" dirty="0" err="1"/>
              <a:t>apps</a:t>
            </a:r>
            <a:r>
              <a:rPr lang="pt-BR" dirty="0"/>
              <a:t> com problemas</a:t>
            </a:r>
          </a:p>
          <a:p>
            <a:pPr marL="285750" indent="-285750">
              <a:buFontTx/>
              <a:buChar char="-"/>
            </a:pPr>
            <a:r>
              <a:rPr lang="pt-BR" dirty="0"/>
              <a:t>Filtro pela UOR</a:t>
            </a:r>
          </a:p>
        </p:txBody>
      </p:sp>
    </p:spTree>
    <p:extLst>
      <p:ext uri="{BB962C8B-B14F-4D97-AF65-F5344CB8AC3E}">
        <p14:creationId xmlns:p14="http://schemas.microsoft.com/office/powerpoint/2010/main" val="14506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0FAADA-1520-D442-9401-A7C41E12F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92138"/>
              </p:ext>
            </p:extLst>
          </p:nvPr>
        </p:nvGraphicFramePr>
        <p:xfrm>
          <a:off x="738395" y="644581"/>
          <a:ext cx="888619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49913759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6739774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887705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10974"/>
                  </a:ext>
                </a:extLst>
              </a:tr>
              <a:tr h="54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2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68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3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7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0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92109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E71C69-A786-4241-B784-E94B07F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25259"/>
              </p:ext>
            </p:extLst>
          </p:nvPr>
        </p:nvGraphicFramePr>
        <p:xfrm>
          <a:off x="724346" y="4018860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09649578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508758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751471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9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6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7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67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1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 execuções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93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8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97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7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75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5547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17C8C3-CD16-D643-B941-B940CB61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7" y="201775"/>
            <a:ext cx="1828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Fato_movimento_app_dia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CEB139-119C-954F-B7A1-38627327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46" y="3562409"/>
            <a:ext cx="1383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Fato_histórico_app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0135BE8-2E8E-3C42-AC17-769A47471797}"/>
              </a:ext>
            </a:extLst>
          </p:cNvPr>
          <p:cNvSpPr txBox="1"/>
          <p:nvPr/>
        </p:nvSpPr>
        <p:spPr>
          <a:xfrm>
            <a:off x="5121559" y="6197583"/>
            <a:ext cx="3020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dia com média e desvio padrão</a:t>
            </a:r>
          </a:p>
        </p:txBody>
      </p:sp>
      <p:pic>
        <p:nvPicPr>
          <p:cNvPr id="8" name="Imagem 7" descr="Uma imagem contendo texto, mapa, desenho&#10;&#10;Descrição gerada automaticamente">
            <a:extLst>
              <a:ext uri="{FF2B5EF4-FFF2-40B4-BE49-F238E27FC236}">
                <a16:creationId xmlns:a16="http://schemas.microsoft.com/office/drawing/2014/main" id="{A17CDA22-0E3B-3549-A445-30E66391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0" y="3716276"/>
            <a:ext cx="11357360" cy="218893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C3DB28-46B6-F045-B562-D92437E3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" y="817624"/>
            <a:ext cx="1135736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8283C5-0D19-F941-B7A9-707FFC6B75BF}"/>
              </a:ext>
            </a:extLst>
          </p:cNvPr>
          <p:cNvSpPr txBox="1"/>
          <p:nvPr/>
        </p:nvSpPr>
        <p:spPr>
          <a:xfrm>
            <a:off x="4971070" y="3162294"/>
            <a:ext cx="3084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Série temporal do mês com média e desvio padrão</a:t>
            </a:r>
          </a:p>
        </p:txBody>
      </p:sp>
    </p:spTree>
    <p:extLst>
      <p:ext uri="{BB962C8B-B14F-4D97-AF65-F5344CB8AC3E}">
        <p14:creationId xmlns:p14="http://schemas.microsoft.com/office/powerpoint/2010/main" val="388137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0FAADA-1520-D442-9401-A7C41E12F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21539"/>
              </p:ext>
            </p:extLst>
          </p:nvPr>
        </p:nvGraphicFramePr>
        <p:xfrm>
          <a:off x="738395" y="644581"/>
          <a:ext cx="888619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49913759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367397744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1887705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110974"/>
                  </a:ext>
                </a:extLst>
              </a:tr>
              <a:tr h="54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85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2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Informação UTC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68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12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9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de execuções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8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3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374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4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0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92109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E71C69-A786-4241-B784-E94B07F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14823"/>
              </p:ext>
            </p:extLst>
          </p:nvPr>
        </p:nvGraphicFramePr>
        <p:xfrm>
          <a:off x="724346" y="4018860"/>
          <a:ext cx="888619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3096495783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125087585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3751471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Date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9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APP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String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6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pt-B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Uor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02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Hora BSB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Informação UTC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72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Tempo Médio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67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Desvio Padrão do Tempo de Resposta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Float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1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Qtde</a:t>
                      </a:r>
                      <a:r>
                        <a:rPr lang="pt-BR" sz="1200" dirty="0">
                          <a:effectLst/>
                        </a:rPr>
                        <a:t>  execuções na Hora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93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com timeout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68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97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acima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75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75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Qtde execuções 25% abaixo da média na Hora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Integer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5547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717C8C3-CD16-D643-B941-B940CB61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7" y="201775"/>
            <a:ext cx="21201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Fato_movimento_app_uor_dia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3CEB139-119C-954F-B7A1-38627327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46" y="3562409"/>
            <a:ext cx="16752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Fato_histórico_app_uor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4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1698</Words>
  <Application>Microsoft Macintosh PowerPoint</Application>
  <PresentationFormat>Widescreen</PresentationFormat>
  <Paragraphs>875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Adriano Castanho Vieira</dc:creator>
  <cp:lastModifiedBy>Luis Adriano Castanho Vieira</cp:lastModifiedBy>
  <cp:revision>43</cp:revision>
  <dcterms:created xsi:type="dcterms:W3CDTF">2020-07-07T12:14:13Z</dcterms:created>
  <dcterms:modified xsi:type="dcterms:W3CDTF">2020-07-31T13:34:17Z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2020-07-07T12:14:14Z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ef744235-8cd0-4f08-8483-0000e8fa95c8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