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35664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89392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81900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35664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589392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ubTitle"/>
          </p:nvPr>
        </p:nvSpPr>
        <p:spPr>
          <a:xfrm>
            <a:off x="819000" y="845640"/>
            <a:ext cx="7505280" cy="4425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335664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89392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81900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6"/>
          <p:cNvSpPr>
            <a:spLocks noGrp="1"/>
          </p:cNvSpPr>
          <p:nvPr>
            <p:ph type="body"/>
          </p:nvPr>
        </p:nvSpPr>
        <p:spPr>
          <a:xfrm>
            <a:off x="335664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7"/>
          <p:cNvSpPr>
            <a:spLocks noGrp="1"/>
          </p:cNvSpPr>
          <p:nvPr>
            <p:ph type="body"/>
          </p:nvPr>
        </p:nvSpPr>
        <p:spPr>
          <a:xfrm>
            <a:off x="589392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819000" y="845640"/>
            <a:ext cx="7505280" cy="4425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63e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10800000">
            <a:off x="9144000" y="2052720"/>
            <a:ext cx="4084920" cy="205236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4" name="Group 5"/>
          <p:cNvGrpSpPr/>
          <p:nvPr/>
        </p:nvGrpSpPr>
        <p:grpSpPr>
          <a:xfrm>
            <a:off x="255240" y="720"/>
            <a:ext cx="2250000" cy="1044000"/>
            <a:chOff x="255240" y="720"/>
            <a:chExt cx="2250000" cy="1044000"/>
          </a:xfrm>
        </p:grpSpPr>
        <p:sp>
          <p:nvSpPr>
            <p:cNvPr id="5" name="CustomShape 6"/>
            <p:cNvSpPr/>
            <p:nvPr/>
          </p:nvSpPr>
          <p:spPr>
            <a:xfrm>
              <a:off x="76392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50976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25524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" name="Group 9"/>
          <p:cNvGrpSpPr/>
          <p:nvPr/>
        </p:nvGrpSpPr>
        <p:grpSpPr>
          <a:xfrm>
            <a:off x="905400" y="720"/>
            <a:ext cx="2250000" cy="1044000"/>
            <a:chOff x="905400" y="720"/>
            <a:chExt cx="2250000" cy="1044000"/>
          </a:xfrm>
        </p:grpSpPr>
        <p:sp>
          <p:nvSpPr>
            <p:cNvPr id="9" name="CustomShape 10"/>
            <p:cNvSpPr/>
            <p:nvPr/>
          </p:nvSpPr>
          <p:spPr>
            <a:xfrm>
              <a:off x="141408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115992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90540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" name="Group 13"/>
          <p:cNvGrpSpPr/>
          <p:nvPr/>
        </p:nvGrpSpPr>
        <p:grpSpPr>
          <a:xfrm>
            <a:off x="7057440" y="5040"/>
            <a:ext cx="1850760" cy="751680"/>
            <a:chOff x="7057440" y="5040"/>
            <a:chExt cx="1850760" cy="751680"/>
          </a:xfrm>
        </p:grpSpPr>
        <p:sp>
          <p:nvSpPr>
            <p:cNvPr id="13" name="CustomShape 14"/>
            <p:cNvSpPr/>
            <p:nvPr/>
          </p:nvSpPr>
          <p:spPr>
            <a:xfrm>
              <a:off x="765936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735840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705744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" name="Group 17"/>
          <p:cNvGrpSpPr/>
          <p:nvPr/>
        </p:nvGrpSpPr>
        <p:grpSpPr>
          <a:xfrm>
            <a:off x="6553080" y="4217760"/>
            <a:ext cx="2388600" cy="925200"/>
            <a:chOff x="6553080" y="4217760"/>
            <a:chExt cx="2388600" cy="925200"/>
          </a:xfrm>
        </p:grpSpPr>
        <p:sp>
          <p:nvSpPr>
            <p:cNvPr id="17" name="CustomShape 18"/>
            <p:cNvSpPr/>
            <p:nvPr/>
          </p:nvSpPr>
          <p:spPr>
            <a:xfrm>
              <a:off x="732996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694152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655308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" name="Group 21"/>
          <p:cNvGrpSpPr/>
          <p:nvPr/>
        </p:nvGrpSpPr>
        <p:grpSpPr>
          <a:xfrm>
            <a:off x="199080" y="4055760"/>
            <a:ext cx="2795040" cy="1082880"/>
            <a:chOff x="199080" y="4055760"/>
            <a:chExt cx="2795040" cy="1082880"/>
          </a:xfrm>
        </p:grpSpPr>
        <p:sp>
          <p:nvSpPr>
            <p:cNvPr id="21" name="CustomShape 22"/>
            <p:cNvSpPr/>
            <p:nvPr/>
          </p:nvSpPr>
          <p:spPr>
            <a:xfrm>
              <a:off x="110808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65376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19908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" name="PlaceHolder 25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s-EC" sz="3800" spc="-1" strike="noStrike">
                <a:solidFill>
                  <a:srgbClr val="000000"/>
                </a:solidFill>
                <a:latin typeface="Arial"/>
              </a:rPr>
              <a:t>Pulse para editar el formato del </a:t>
            </a:r>
            <a:r>
              <a:rPr b="0" lang="es-EC" sz="3800" spc="-1" strike="noStrike">
                <a:solidFill>
                  <a:srgbClr val="000000"/>
                </a:solidFill>
                <a:latin typeface="Arial"/>
              </a:rPr>
              <a:t>texto de título</a:t>
            </a:r>
            <a:endParaRPr b="0" lang="es-EC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C964E9F4-6F37-4FBA-AA29-627213696822}" type="slidenum">
              <a:rPr b="0" lang="es-EC" sz="1000" spc="-1" strike="noStrike">
                <a:solidFill>
                  <a:srgbClr val="233a44"/>
                </a:solidFill>
                <a:latin typeface="Nunito"/>
                <a:ea typeface="Nunito"/>
              </a:rPr>
              <a:t>11</a:t>
            </a:fld>
            <a:endParaRPr b="0" lang="es-EC" sz="10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14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0" lang="es-EC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C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C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C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C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C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C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C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3a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3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" name="PlaceHolder 4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s-EC" sz="3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C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C" sz="13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0" lang="es-EC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C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C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C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C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C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C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C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C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C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C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C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C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6"/>
          <p:cNvSpPr>
            <a:spLocks noGrp="1"/>
          </p:cNvSpPr>
          <p:nvPr>
            <p:ph type="sldNum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85D20E87-257E-4A0E-A525-7ECB5E49D1B9}" type="slidenum">
              <a:rPr b="0" lang="es-EC" sz="1000" spc="-1" strike="noStrike">
                <a:solidFill>
                  <a:srgbClr val="233a44"/>
                </a:solidFill>
                <a:latin typeface="Nunito"/>
                <a:ea typeface="Nunito"/>
              </a:rPr>
              <a:t>&lt;número&gt;</a:t>
            </a:fld>
            <a:endParaRPr b="0" lang="es-EC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891440" y="1877760"/>
            <a:ext cx="5361120" cy="1267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3800" spc="-1" strike="noStrike">
                <a:solidFill>
                  <a:srgbClr val="af7b51"/>
                </a:solidFill>
                <a:latin typeface="Nunito"/>
                <a:ea typeface="Nunito"/>
              </a:rPr>
              <a:t>Proyecto 4: Clasificación de Datos</a:t>
            </a:r>
            <a:endParaRPr b="0" lang="es-EC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269280" y="3146040"/>
            <a:ext cx="8520120" cy="670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s-EC" sz="1600" spc="-1" strike="noStrike">
                <a:solidFill>
                  <a:srgbClr val="af7b51"/>
                </a:solidFill>
                <a:latin typeface="Calibri"/>
                <a:ea typeface="Calibri"/>
              </a:rPr>
              <a:t>Adrián Duque</a:t>
            </a:r>
            <a:endParaRPr b="0" lang="es-EC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C" sz="1600" spc="-1" strike="noStrike">
                <a:solidFill>
                  <a:srgbClr val="af7b51"/>
                </a:solidFill>
                <a:latin typeface="Calibri"/>
                <a:ea typeface="Calibri"/>
              </a:rPr>
              <a:t>Kevin González</a:t>
            </a:r>
            <a:endParaRPr b="0" lang="es-EC" sz="1600" spc="-1" strike="noStrike">
              <a:latin typeface="Arial"/>
            </a:endParaRPr>
          </a:p>
        </p:txBody>
      </p:sp>
      <p:pic>
        <p:nvPicPr>
          <p:cNvPr id="107" name="Google Shape;130;p13" descr=""/>
          <p:cNvPicPr/>
          <p:nvPr/>
        </p:nvPicPr>
        <p:blipFill>
          <a:blip r:embed="rId1"/>
          <a:stretch/>
        </p:blipFill>
        <p:spPr>
          <a:xfrm>
            <a:off x="3755520" y="144000"/>
            <a:ext cx="1632600" cy="163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19000" y="375480"/>
            <a:ext cx="3419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s-EC" sz="3000" spc="-1" strike="noStrike">
                <a:solidFill>
                  <a:srgbClr val="af7b51"/>
                </a:solidFill>
                <a:latin typeface="Nunito"/>
                <a:ea typeface="Nunito"/>
              </a:rPr>
              <a:t>Knn</a:t>
            </a:r>
            <a:endParaRPr b="0" lang="es-EC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19000" y="1123560"/>
            <a:ext cx="3419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just">
              <a:lnSpc>
                <a:spcPct val="115000"/>
              </a:lnSpc>
              <a:spcAft>
                <a:spcPts val="1599"/>
              </a:spcAft>
            </a:pPr>
            <a:r>
              <a:rPr b="0" lang="es-EC" sz="1100" spc="-1" strike="noStrike">
                <a:solidFill>
                  <a:srgbClr val="000000"/>
                </a:solidFill>
                <a:latin typeface="Arial"/>
                <a:ea typeface="Arial"/>
              </a:rPr>
              <a:t>El algoritmo clasifica cada dato nuevo en el grupo que corresponda, según tenga </a:t>
            </a:r>
            <a:r>
              <a:rPr b="0" i="1" lang="es-EC" sz="1100" spc="-1" strike="noStrike">
                <a:solidFill>
                  <a:srgbClr val="000000"/>
                </a:solidFill>
                <a:latin typeface="Arial"/>
                <a:ea typeface="Arial"/>
              </a:rPr>
              <a:t>k</a:t>
            </a:r>
            <a:r>
              <a:rPr b="0" lang="es-EC" sz="1100" spc="-1" strike="noStrike">
                <a:solidFill>
                  <a:srgbClr val="000000"/>
                </a:solidFill>
                <a:latin typeface="Arial"/>
                <a:ea typeface="Arial"/>
              </a:rPr>
              <a:t> vecinos más cerca de un grupo o de otro. Es decir, calcula la distancia del elemento nuevo a cada uno de los existentes, y ordena dichas distancias de menor a mayor para ir seleccionando el grupo al que pertenecer. Este grupo será, por tanto, el de mayor frecuencia con menores distancias.</a:t>
            </a:r>
            <a:endParaRPr b="0" lang="es-EC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Google Shape;196;p22" descr=""/>
          <p:cNvPicPr/>
          <p:nvPr/>
        </p:nvPicPr>
        <p:blipFill>
          <a:blip r:embed="rId1"/>
          <a:stretch/>
        </p:blipFill>
        <p:spPr>
          <a:xfrm>
            <a:off x="4678560" y="616680"/>
            <a:ext cx="3630600" cy="3101760"/>
          </a:xfrm>
          <a:prstGeom prst="rect">
            <a:avLst/>
          </a:prstGeom>
          <a:ln>
            <a:noFill/>
          </a:ln>
        </p:spPr>
      </p:pic>
      <p:pic>
        <p:nvPicPr>
          <p:cNvPr id="138" name="Google Shape;197;p22" descr=""/>
          <p:cNvPicPr/>
          <p:nvPr/>
        </p:nvPicPr>
        <p:blipFill>
          <a:blip r:embed="rId2"/>
          <a:stretch/>
        </p:blipFill>
        <p:spPr>
          <a:xfrm>
            <a:off x="599400" y="3755880"/>
            <a:ext cx="7658280" cy="828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70160" y="1347840"/>
            <a:ext cx="424764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just">
              <a:lnSpc>
                <a:spcPct val="115000"/>
              </a:lnSpc>
            </a:pPr>
            <a:r>
              <a:rPr b="0" lang="es-EC" sz="1300" spc="-1" strike="noStrike">
                <a:solidFill>
                  <a:srgbClr val="233a44"/>
                </a:solidFill>
                <a:latin typeface="Calibri"/>
                <a:ea typeface="Calibri"/>
              </a:rPr>
              <a:t>La idea fundamental es a partir del margen de vectores que describe el comportamiento de los grupos, se genera un hiperplano para la separación de los datos y poder escogerlos un lado.</a:t>
            </a:r>
            <a:endParaRPr b="0" lang="es-EC" sz="13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</a:pPr>
            <a:r>
              <a:rPr b="0" lang="es-EC" sz="1300" spc="-1" strike="noStrike">
                <a:solidFill>
                  <a:srgbClr val="000000"/>
                </a:solidFill>
                <a:latin typeface="Calibri"/>
                <a:ea typeface="Calibri"/>
              </a:rPr>
              <a:t>Es un clasificador basado en un hiperplano que, aunque no separe perfectamente las dos clases, es más robusto y tiene mayor capacidad predictiva al aplicarlo a nuevas observaciones (menos problemas de </a:t>
            </a:r>
            <a:r>
              <a:rPr b="0" i="1" lang="es-EC" sz="1300" spc="-1" strike="noStrike">
                <a:solidFill>
                  <a:srgbClr val="000000"/>
                </a:solidFill>
                <a:latin typeface="Calibri"/>
                <a:ea typeface="Calibri"/>
              </a:rPr>
              <a:t>overfitting</a:t>
            </a:r>
            <a:r>
              <a:rPr b="0" lang="es-EC" sz="1300" spc="-1" strike="noStrike">
                <a:solidFill>
                  <a:srgbClr val="000000"/>
                </a:solidFill>
                <a:latin typeface="Calibri"/>
                <a:ea typeface="Calibri"/>
              </a:rPr>
              <a:t>).</a:t>
            </a:r>
            <a:endParaRPr b="0" lang="es-EC" sz="13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s-EC" sz="1300" spc="-1" strike="noStrike">
                <a:solidFill>
                  <a:srgbClr val="000000"/>
                </a:solidFill>
                <a:latin typeface="Calibri"/>
                <a:ea typeface="Calibri"/>
              </a:rPr>
              <a:t>Para lograrlo, en lugar de buscar el margen de clasificación más ancho posible que consigue que las observaciones estén en el lado correcto del margen; se permite que ciertas observaciones estén en el lado incorrecto del margen o incluso del hiperplano.</a:t>
            </a:r>
            <a:endParaRPr b="0" lang="es-EC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Google Shape;203;p23" descr=""/>
          <p:cNvPicPr/>
          <p:nvPr/>
        </p:nvPicPr>
        <p:blipFill>
          <a:blip r:embed="rId1"/>
          <a:stretch/>
        </p:blipFill>
        <p:spPr>
          <a:xfrm>
            <a:off x="5045040" y="329760"/>
            <a:ext cx="3486240" cy="2325240"/>
          </a:xfrm>
          <a:prstGeom prst="rect">
            <a:avLst/>
          </a:prstGeom>
          <a:ln>
            <a:noFill/>
          </a:ln>
        </p:spPr>
      </p:pic>
      <p:pic>
        <p:nvPicPr>
          <p:cNvPr id="141" name="Google Shape;204;p23" descr=""/>
          <p:cNvPicPr/>
          <p:nvPr/>
        </p:nvPicPr>
        <p:blipFill>
          <a:blip r:embed="rId2"/>
          <a:stretch/>
        </p:blipFill>
        <p:spPr>
          <a:xfrm>
            <a:off x="5509440" y="2655360"/>
            <a:ext cx="2557800" cy="2183400"/>
          </a:xfrm>
          <a:prstGeom prst="rect">
            <a:avLst/>
          </a:prstGeom>
          <a:ln>
            <a:noFill/>
          </a:ln>
        </p:spPr>
      </p:pic>
      <p:sp>
        <p:nvSpPr>
          <p:cNvPr id="142" name="TextShape 2"/>
          <p:cNvSpPr txBox="1"/>
          <p:nvPr/>
        </p:nvSpPr>
        <p:spPr>
          <a:xfrm>
            <a:off x="417960" y="169920"/>
            <a:ext cx="333072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s-EC" sz="3000" spc="-1" strike="noStrike">
                <a:solidFill>
                  <a:srgbClr val="af7b51"/>
                </a:solidFill>
                <a:latin typeface="Nunito"/>
                <a:ea typeface="Nunito"/>
              </a:rPr>
              <a:t>Support Vectors </a:t>
            </a:r>
            <a:br/>
            <a:r>
              <a:rPr b="0" lang="es-EC" sz="3000" spc="-1" strike="noStrike">
                <a:solidFill>
                  <a:srgbClr val="af7b51"/>
                </a:solidFill>
                <a:latin typeface="Nunito"/>
                <a:ea typeface="Nunito"/>
              </a:rPr>
              <a:t>Classifier</a:t>
            </a:r>
            <a:endParaRPr b="0" lang="es-EC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s-EC" sz="3000" spc="-1" strike="noStrike">
                <a:solidFill>
                  <a:srgbClr val="af7b51"/>
                </a:solidFill>
                <a:latin typeface="Nunito"/>
                <a:ea typeface="Nunito"/>
              </a:rPr>
              <a:t>Paquetes Python utilizados:</a:t>
            </a:r>
            <a:endParaRPr b="0" lang="es-EC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819000" y="1990800"/>
            <a:ext cx="375264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068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s-EC" sz="1300" spc="-1" strike="noStrike">
                <a:solidFill>
                  <a:srgbClr val="233a44"/>
                </a:solidFill>
                <a:latin typeface="Calibri"/>
                <a:ea typeface="Calibri"/>
              </a:rPr>
              <a:t>Sklearn: </a:t>
            </a:r>
            <a:endParaRPr b="0" lang="es-EC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233a44"/>
              </a:buClr>
              <a:buFont typeface="Calibri"/>
              <a:buChar char="○"/>
            </a:pPr>
            <a:r>
              <a:rPr b="0" lang="es-EC" sz="1100" spc="-1" strike="noStrike">
                <a:solidFill>
                  <a:srgbClr val="233a44"/>
                </a:solidFill>
                <a:latin typeface="Calibri"/>
                <a:ea typeface="Calibri"/>
              </a:rPr>
              <a:t>Feature selection</a:t>
            </a:r>
            <a:endParaRPr b="0" lang="es-EC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233a44"/>
              </a:buClr>
              <a:buFont typeface="Calibri"/>
              <a:buChar char="○"/>
            </a:pPr>
            <a:r>
              <a:rPr b="0" lang="es-EC" sz="1100" spc="-1" strike="noStrike">
                <a:solidFill>
                  <a:srgbClr val="233a44"/>
                </a:solidFill>
                <a:latin typeface="Calibri"/>
                <a:ea typeface="Calibri"/>
              </a:rPr>
              <a:t>SVM</a:t>
            </a:r>
            <a:endParaRPr b="0" lang="es-EC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233a44"/>
              </a:buClr>
              <a:buFont typeface="Calibri"/>
              <a:buChar char="○"/>
            </a:pPr>
            <a:r>
              <a:rPr b="0" lang="es-EC" sz="1100" spc="-1" strike="noStrike">
                <a:solidFill>
                  <a:srgbClr val="233a44"/>
                </a:solidFill>
                <a:latin typeface="Calibri"/>
                <a:ea typeface="Calibri"/>
              </a:rPr>
              <a:t>Neighbors</a:t>
            </a:r>
            <a:endParaRPr b="0" lang="es-EC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233a44"/>
              </a:buClr>
              <a:buFont typeface="Calibri"/>
              <a:buChar char="○"/>
            </a:pPr>
            <a:r>
              <a:rPr b="0" lang="es-EC" sz="1100" spc="-1" strike="noStrike">
                <a:solidFill>
                  <a:srgbClr val="233a44"/>
                </a:solidFill>
                <a:latin typeface="Calibri"/>
                <a:ea typeface="Calibri"/>
              </a:rPr>
              <a:t>Naive Bayes</a:t>
            </a:r>
            <a:endParaRPr b="0" lang="es-EC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Google Shape;212;p24" descr=""/>
          <p:cNvPicPr/>
          <p:nvPr/>
        </p:nvPicPr>
        <p:blipFill>
          <a:blip r:embed="rId1"/>
          <a:stretch/>
        </p:blipFill>
        <p:spPr>
          <a:xfrm>
            <a:off x="5252400" y="1744920"/>
            <a:ext cx="3071880" cy="165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s-EC" sz="3000" spc="-1" strike="noStrike">
                <a:solidFill>
                  <a:srgbClr val="af7b51"/>
                </a:solidFill>
                <a:latin typeface="Nunito"/>
                <a:ea typeface="Nunito"/>
              </a:rPr>
              <a:t>Contenidos</a:t>
            </a:r>
            <a:endParaRPr b="0" lang="es-EC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068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s-EC" sz="1300" spc="-1" strike="noStrike">
                <a:solidFill>
                  <a:srgbClr val="233a44"/>
                </a:solidFill>
                <a:latin typeface="Calibri"/>
                <a:ea typeface="Calibri"/>
              </a:rPr>
              <a:t>Normalización</a:t>
            </a:r>
            <a:endParaRPr b="0" lang="es-EC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s-EC" sz="1300" spc="-1" strike="noStrike">
                <a:solidFill>
                  <a:srgbClr val="233a44"/>
                </a:solidFill>
                <a:latin typeface="Calibri"/>
                <a:ea typeface="Calibri"/>
              </a:rPr>
              <a:t>Correlación Chi²</a:t>
            </a:r>
            <a:endParaRPr b="0" lang="es-EC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s-EC" sz="1300" spc="-1" strike="noStrike">
                <a:solidFill>
                  <a:srgbClr val="233a44"/>
                </a:solidFill>
                <a:latin typeface="Calibri"/>
                <a:ea typeface="Calibri"/>
              </a:rPr>
              <a:t>Correlación Pearson</a:t>
            </a:r>
            <a:endParaRPr b="0" lang="es-EC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s-EC" sz="1300" spc="-1" strike="noStrike">
                <a:solidFill>
                  <a:srgbClr val="233a44"/>
                </a:solidFill>
                <a:latin typeface="Calibri"/>
                <a:ea typeface="Calibri"/>
              </a:rPr>
              <a:t>Wrapper</a:t>
            </a:r>
            <a:endParaRPr b="0" lang="es-EC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s-EC" sz="1300" spc="-1" strike="noStrike">
                <a:solidFill>
                  <a:srgbClr val="233a44"/>
                </a:solidFill>
                <a:latin typeface="Calibri"/>
                <a:ea typeface="Calibri"/>
              </a:rPr>
              <a:t>Backward Selection</a:t>
            </a:r>
            <a:endParaRPr b="0" lang="es-EC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s-EC" sz="1300" spc="-1" strike="noStrike">
                <a:solidFill>
                  <a:srgbClr val="233a44"/>
                </a:solidFill>
                <a:latin typeface="Calibri"/>
                <a:ea typeface="Calibri"/>
              </a:rPr>
              <a:t>Generación de hipótesis: conjunto potencia</a:t>
            </a:r>
            <a:endParaRPr b="0" lang="es-EC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s-EC" sz="1300" spc="-1" strike="noStrike">
                <a:solidFill>
                  <a:srgbClr val="233a44"/>
                </a:solidFill>
                <a:latin typeface="Calibri"/>
                <a:ea typeface="Calibri"/>
              </a:rPr>
              <a:t>Paquetes utilizados</a:t>
            </a:r>
            <a:endParaRPr b="0" lang="es-EC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s-EC" sz="3000" spc="-1" strike="noStrike">
                <a:solidFill>
                  <a:srgbClr val="af7b51"/>
                </a:solidFill>
                <a:latin typeface="Nunito"/>
                <a:ea typeface="Nunito"/>
              </a:rPr>
              <a:t>Normalización</a:t>
            </a:r>
            <a:endParaRPr b="0" lang="es-EC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535320" y="1576440"/>
            <a:ext cx="318492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068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s-EC" sz="1300" spc="-1" strike="noStrike">
                <a:solidFill>
                  <a:srgbClr val="233a44"/>
                </a:solidFill>
                <a:latin typeface="Calibri"/>
                <a:ea typeface="Calibri"/>
              </a:rPr>
              <a:t>Min Max sobre todo el dataset.</a:t>
            </a:r>
            <a:endParaRPr b="0" lang="es-EC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s-EC" sz="1300" spc="-1" strike="noStrike">
                <a:solidFill>
                  <a:srgbClr val="233a44"/>
                </a:solidFill>
                <a:latin typeface="Calibri"/>
                <a:ea typeface="Calibri"/>
              </a:rPr>
              <a:t>Valores normalizados entre 0 y 1.</a:t>
            </a:r>
            <a:endParaRPr b="0" lang="es-EC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s-EC" sz="1300" spc="-1" strike="noStrike">
                <a:solidFill>
                  <a:srgbClr val="233a44"/>
                </a:solidFill>
                <a:latin typeface="Calibri"/>
                <a:ea typeface="Calibri"/>
              </a:rPr>
              <a:t>Es importante mencionar que los valores Min y Max, se toman por toda la matriz, no solamente por fila o por columna</a:t>
            </a:r>
            <a:endParaRPr b="0" lang="es-EC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Google Shape;143;p15" descr=""/>
          <p:cNvPicPr/>
          <p:nvPr/>
        </p:nvPicPr>
        <p:blipFill>
          <a:blip r:embed="rId1"/>
          <a:stretch/>
        </p:blipFill>
        <p:spPr>
          <a:xfrm>
            <a:off x="1896840" y="3606120"/>
            <a:ext cx="5438520" cy="94248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44;p15" descr=""/>
          <p:cNvPicPr/>
          <p:nvPr/>
        </p:nvPicPr>
        <p:blipFill>
          <a:blip r:embed="rId2"/>
          <a:stretch/>
        </p:blipFill>
        <p:spPr>
          <a:xfrm>
            <a:off x="3720960" y="519840"/>
            <a:ext cx="4752720" cy="254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748080" y="4694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s-EC" sz="3000" spc="-1" strike="noStrike">
                <a:solidFill>
                  <a:srgbClr val="af7b51"/>
                </a:solidFill>
                <a:latin typeface="Nunito"/>
                <a:ea typeface="Nunito"/>
              </a:rPr>
              <a:t>Correlación - Chi²</a:t>
            </a:r>
            <a:endParaRPr b="0" lang="es-EC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1041120" y="3374280"/>
            <a:ext cx="6771600" cy="1405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s-EC" sz="1300" spc="-1" strike="noStrike">
                <a:solidFill>
                  <a:srgbClr val="233a44"/>
                </a:solidFill>
                <a:latin typeface="Calibri"/>
                <a:ea typeface="Calibri"/>
              </a:rPr>
              <a:t>Selección de las k mejores características de acuerdo al criterio de la correlación de Chi²</a:t>
            </a:r>
            <a:endParaRPr b="0" lang="es-EC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s-EC" sz="1300" spc="-1" strike="noStrike">
                <a:solidFill>
                  <a:srgbClr val="233a44"/>
                </a:solidFill>
                <a:latin typeface="Calibri"/>
                <a:ea typeface="Calibri"/>
              </a:rPr>
              <a:t>El problema fundamental del Chi², es que los valores no reflejan necesariamente su relevancia entre características, sólo su índice de acuerdo a su valor calculado</a:t>
            </a:r>
            <a:endParaRPr b="0" lang="es-EC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Google Shape;151;p16" descr=""/>
          <p:cNvPicPr/>
          <p:nvPr/>
        </p:nvPicPr>
        <p:blipFill>
          <a:blip r:embed="rId1"/>
          <a:stretch/>
        </p:blipFill>
        <p:spPr>
          <a:xfrm>
            <a:off x="4149000" y="469440"/>
            <a:ext cx="4772160" cy="2615400"/>
          </a:xfrm>
          <a:prstGeom prst="rect">
            <a:avLst/>
          </a:prstGeom>
          <a:ln>
            <a:noFill/>
          </a:ln>
        </p:spPr>
      </p:pic>
      <p:pic>
        <p:nvPicPr>
          <p:cNvPr id="117" name="Google Shape;152;p16" descr=""/>
          <p:cNvPicPr/>
          <p:nvPr/>
        </p:nvPicPr>
        <p:blipFill>
          <a:blip r:embed="rId2"/>
          <a:stretch/>
        </p:blipFill>
        <p:spPr>
          <a:xfrm>
            <a:off x="421560" y="1355760"/>
            <a:ext cx="3896640" cy="206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s-EC" sz="3000" spc="-1" strike="noStrike">
                <a:solidFill>
                  <a:srgbClr val="af7b51"/>
                </a:solidFill>
                <a:latin typeface="Nunito"/>
                <a:ea typeface="Nunito"/>
              </a:rPr>
              <a:t>Correlación Pearson</a:t>
            </a:r>
            <a:endParaRPr b="0" lang="es-EC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819000" y="1573200"/>
            <a:ext cx="2857320" cy="2457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s-EC" sz="1300" spc="-1" strike="noStrike">
                <a:solidFill>
                  <a:srgbClr val="233a44"/>
                </a:solidFill>
                <a:latin typeface="Calibri"/>
                <a:ea typeface="Calibri"/>
              </a:rPr>
              <a:t>Se elimina las características que no tienen importancia sobre el dataset</a:t>
            </a:r>
            <a:endParaRPr b="0" lang="es-EC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599"/>
              </a:spcBef>
              <a:buClr>
                <a:srgbClr val="233a44"/>
              </a:buClr>
              <a:buFont typeface="Calibri"/>
              <a:buChar char="-"/>
            </a:pPr>
            <a:r>
              <a:rPr b="0" lang="es-EC" sz="1300" spc="-1" strike="noStrike">
                <a:solidFill>
                  <a:srgbClr val="233a44"/>
                </a:solidFill>
                <a:latin typeface="Calibri"/>
                <a:ea typeface="Calibri"/>
              </a:rPr>
              <a:t>Lo importante es notar que tan relevantes son las características unas con otras, por este motivo, al filtrarlas con un margen de 0,8 de relevancia sobre el coeficiente de Pearson</a:t>
            </a:r>
            <a:endParaRPr b="0" lang="es-EC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Google Shape;159;p17" descr=""/>
          <p:cNvPicPr/>
          <p:nvPr/>
        </p:nvPicPr>
        <p:blipFill>
          <a:blip r:embed="rId1"/>
          <a:stretch/>
        </p:blipFill>
        <p:spPr>
          <a:xfrm>
            <a:off x="3882600" y="1761120"/>
            <a:ext cx="4970520" cy="226980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389880" y="4109040"/>
            <a:ext cx="8466120" cy="57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235880" y="7304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s-EC" sz="3000" spc="-1" strike="noStrike">
                <a:solidFill>
                  <a:srgbClr val="af7b51"/>
                </a:solidFill>
                <a:latin typeface="Nunito"/>
                <a:ea typeface="Nunito"/>
              </a:rPr>
              <a:t>Wrapper</a:t>
            </a:r>
            <a:endParaRPr b="0" lang="es-EC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Google Shape;166;p18" descr=""/>
          <p:cNvPicPr/>
          <p:nvPr/>
        </p:nvPicPr>
        <p:blipFill>
          <a:blip r:embed="rId1"/>
          <a:stretch/>
        </p:blipFill>
        <p:spPr>
          <a:xfrm>
            <a:off x="604440" y="2516040"/>
            <a:ext cx="7669080" cy="2107440"/>
          </a:xfrm>
          <a:prstGeom prst="rect">
            <a:avLst/>
          </a:prstGeom>
          <a:ln>
            <a:noFill/>
          </a:ln>
        </p:spPr>
      </p:pic>
      <p:sp>
        <p:nvSpPr>
          <p:cNvPr id="124" name="TextShape 2"/>
          <p:cNvSpPr txBox="1"/>
          <p:nvPr/>
        </p:nvSpPr>
        <p:spPr>
          <a:xfrm>
            <a:off x="5088240" y="406080"/>
            <a:ext cx="318492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s-EC" sz="1300" spc="-1" strike="noStrike">
                <a:solidFill>
                  <a:srgbClr val="233a44"/>
                </a:solidFill>
                <a:latin typeface="Calibri"/>
                <a:ea typeface="Calibri"/>
              </a:rPr>
              <a:t>Consiste en un modelo de algoritmo en donde tenemos varias partes que lo conforman y se envuelve una con otra.</a:t>
            </a:r>
            <a:endParaRPr b="0" lang="es-EC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599"/>
              </a:spcBef>
              <a:buClr>
                <a:srgbClr val="233a44"/>
              </a:buClr>
              <a:buFont typeface="Calibri"/>
              <a:buAutoNum type="arabicPeriod"/>
            </a:pPr>
            <a:r>
              <a:rPr b="0" lang="es-EC" sz="1300" spc="-1" strike="noStrike">
                <a:solidFill>
                  <a:srgbClr val="233a44"/>
                </a:solidFill>
                <a:latin typeface="Calibri"/>
                <a:ea typeface="Calibri"/>
              </a:rPr>
              <a:t>Generador de Hipótesis</a:t>
            </a:r>
            <a:endParaRPr b="0" lang="es-EC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233a44"/>
              </a:buClr>
              <a:buFont typeface="Calibri"/>
              <a:buAutoNum type="arabicPeriod"/>
            </a:pPr>
            <a:r>
              <a:rPr b="0" lang="es-EC" sz="1300" spc="-1" strike="noStrike">
                <a:solidFill>
                  <a:srgbClr val="233a44"/>
                </a:solidFill>
                <a:latin typeface="Calibri"/>
                <a:ea typeface="Calibri"/>
              </a:rPr>
              <a:t>Algoritmo de Búsqueda (Machine learning, Inteligencia Artificial)</a:t>
            </a:r>
            <a:endParaRPr b="0" lang="es-EC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233a44"/>
              </a:buClr>
              <a:buFont typeface="Calibri"/>
              <a:buAutoNum type="arabicPeriod"/>
            </a:pPr>
            <a:r>
              <a:rPr b="0" lang="es-EC" sz="1300" spc="-1" strike="noStrike">
                <a:solidFill>
                  <a:srgbClr val="233a44"/>
                </a:solidFill>
                <a:latin typeface="Calibri"/>
                <a:ea typeface="Calibri"/>
              </a:rPr>
              <a:t>Algoritmo de evaluación de rendimiento de hipótesis</a:t>
            </a:r>
            <a:endParaRPr b="0" lang="es-EC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01360" y="1644840"/>
            <a:ext cx="30556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just">
              <a:lnSpc>
                <a:spcPct val="115000"/>
              </a:lnSpc>
            </a:pPr>
            <a:r>
              <a:rPr b="0" lang="es-EC" sz="1300" spc="-1" strike="noStrike">
                <a:solidFill>
                  <a:srgbClr val="233a44"/>
                </a:solidFill>
                <a:latin typeface="Calibri"/>
                <a:ea typeface="Calibri"/>
              </a:rPr>
              <a:t>Comenzamos con todas las características y eliminamos la característica menos significativa en cada iteración, lo que mejora el rendimiento del modelo. Repetimos esto hasta que no se observa ninguna mejoría en la eliminación de características.</a:t>
            </a:r>
            <a:endParaRPr b="0" lang="es-EC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s-EC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696600" y="416880"/>
            <a:ext cx="201672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s-EC" sz="3000" spc="-1" strike="noStrike">
                <a:solidFill>
                  <a:srgbClr val="af7b51"/>
                </a:solidFill>
                <a:latin typeface="Nunito"/>
                <a:ea typeface="Nunito"/>
              </a:rPr>
              <a:t>Backward Selection</a:t>
            </a:r>
            <a:endParaRPr b="0" lang="es-EC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Google Shape;174;p19" descr=""/>
          <p:cNvPicPr/>
          <p:nvPr/>
        </p:nvPicPr>
        <p:blipFill>
          <a:blip r:embed="rId1"/>
          <a:stretch/>
        </p:blipFill>
        <p:spPr>
          <a:xfrm>
            <a:off x="4276080" y="643320"/>
            <a:ext cx="4052160" cy="385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66840" y="26928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s-EC" sz="3000" spc="-1" strike="noStrike">
                <a:solidFill>
                  <a:srgbClr val="af7b51"/>
                </a:solidFill>
                <a:latin typeface="Nunito"/>
                <a:ea typeface="Nunito"/>
              </a:rPr>
              <a:t>Algoritmo de generación de hipótesis</a:t>
            </a:r>
            <a:endParaRPr b="0" lang="es-EC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66840" y="1556280"/>
            <a:ext cx="381852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just">
              <a:lnSpc>
                <a:spcPct val="115000"/>
              </a:lnSpc>
            </a:pPr>
            <a:r>
              <a:rPr b="0" lang="es-EC" sz="1300" spc="-1" strike="noStrike">
                <a:solidFill>
                  <a:srgbClr val="233a44"/>
                </a:solidFill>
                <a:latin typeface="Calibri"/>
                <a:ea typeface="Calibri"/>
              </a:rPr>
              <a:t>En nuestro caso en particular, posterior al uso de la correlación de Pearson, manejamos la generación del conjunto potencia de las características posibles.</a:t>
            </a:r>
            <a:endParaRPr b="0" lang="es-EC" sz="13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s-EC" sz="1300" spc="-1" strike="noStrike">
                <a:solidFill>
                  <a:srgbClr val="233a44"/>
                </a:solidFill>
                <a:latin typeface="Calibri"/>
                <a:ea typeface="Calibri"/>
              </a:rPr>
              <a:t>Así obtenemos todos los posible subconjuntos y un espacio de hipótesis para comenzar a explorar</a:t>
            </a:r>
            <a:endParaRPr b="0" lang="es-EC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366840" y="887760"/>
            <a:ext cx="425160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s-EC" sz="3000" spc="-1" strike="noStrike">
                <a:solidFill>
                  <a:srgbClr val="af7b51"/>
                </a:solidFill>
                <a:latin typeface="Nunito"/>
                <a:ea typeface="Nunito"/>
              </a:rPr>
              <a:t>Conjunto Potencia</a:t>
            </a:r>
            <a:endParaRPr b="0" lang="es-EC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Google Shape;182;p20" descr=""/>
          <p:cNvPicPr/>
          <p:nvPr/>
        </p:nvPicPr>
        <p:blipFill>
          <a:blip r:embed="rId1"/>
          <a:srcRect l="6624" t="8935" r="7991" b="9561"/>
          <a:stretch/>
        </p:blipFill>
        <p:spPr>
          <a:xfrm>
            <a:off x="4513680" y="1049040"/>
            <a:ext cx="4251600" cy="79272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183;p20" descr=""/>
          <p:cNvPicPr/>
          <p:nvPr/>
        </p:nvPicPr>
        <p:blipFill>
          <a:blip r:embed="rId2"/>
          <a:stretch/>
        </p:blipFill>
        <p:spPr>
          <a:xfrm>
            <a:off x="1356840" y="3281040"/>
            <a:ext cx="6723000" cy="133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19000" y="40212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s-EC" sz="3000" spc="-1" strike="noStrike">
                <a:solidFill>
                  <a:srgbClr val="af7b51"/>
                </a:solidFill>
                <a:latin typeface="Nunito"/>
                <a:ea typeface="Nunito"/>
              </a:rPr>
              <a:t>Elementos del conjunto potencia</a:t>
            </a:r>
            <a:endParaRPr b="0" lang="es-EC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Google Shape;189;p21" descr=""/>
          <p:cNvPicPr/>
          <p:nvPr/>
        </p:nvPicPr>
        <p:blipFill>
          <a:blip r:embed="rId1"/>
          <a:stretch/>
        </p:blipFill>
        <p:spPr>
          <a:xfrm>
            <a:off x="1330200" y="1454760"/>
            <a:ext cx="6357960" cy="3244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LibreOffice/6.1.6.3$Linux_X86_64 LibreOffice_project/10$Build-3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es-EC</dc:language>
  <cp:lastModifiedBy/>
  <dcterms:modified xsi:type="dcterms:W3CDTF">2019-11-05T16:08:39Z</dcterms:modified>
  <cp:revision>1</cp:revision>
  <dc:subject/>
  <dc:title/>
</cp:coreProperties>
</file>