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wmf" ContentType="image/x-wmf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8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20.wmf" ContentType="image/x-wmf"/>
  <Override PartName="/ppt/media/image19.wmf" ContentType="image/x-wmf"/>
  <Override PartName="/ppt/media/image17.wmf" ContentType="image/x-wmf"/>
  <Override PartName="/ppt/media/image10.wmf" ContentType="image/x-wmf"/>
  <Override PartName="/ppt/media/image1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C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280" cy="6860160"/>
            <a:chOff x="546120" y="-4680"/>
            <a:chExt cx="5012280" cy="68601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280" cy="27802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480" cy="26708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360" cy="42724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29640" cy="41630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160" cy="41677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000" cy="42775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C" sz="1800" spc="-1" strike="noStrike">
                <a:latin typeface="Arial"/>
              </a:rPr>
              <a:t>Pul</a:t>
            </a:r>
            <a:r>
              <a:rPr b="0" lang="es-EC" sz="1800" spc="-1" strike="noStrike">
                <a:latin typeface="Arial"/>
              </a:rPr>
              <a:t>se </a:t>
            </a:r>
            <a:r>
              <a:rPr b="0" lang="es-EC" sz="1800" spc="-1" strike="noStrike">
                <a:latin typeface="Arial"/>
              </a:rPr>
              <a:t>par</a:t>
            </a:r>
            <a:r>
              <a:rPr b="0" lang="es-EC" sz="1800" spc="-1" strike="noStrike">
                <a:latin typeface="Arial"/>
              </a:rPr>
              <a:t>a </a:t>
            </a:r>
            <a:r>
              <a:rPr b="0" lang="es-EC" sz="1800" spc="-1" strike="noStrike">
                <a:latin typeface="Arial"/>
              </a:rPr>
              <a:t>edit</a:t>
            </a:r>
            <a:r>
              <a:rPr b="0" lang="es-EC" sz="1800" spc="-1" strike="noStrike">
                <a:latin typeface="Arial"/>
              </a:rPr>
              <a:t>ar </a:t>
            </a:r>
            <a:r>
              <a:rPr b="0" lang="es-EC" sz="1800" spc="-1" strike="noStrike">
                <a:latin typeface="Arial"/>
              </a:rPr>
              <a:t>el </a:t>
            </a:r>
            <a:r>
              <a:rPr b="0" lang="es-EC" sz="1800" spc="-1" strike="noStrike">
                <a:latin typeface="Arial"/>
              </a:rPr>
              <a:t>for</a:t>
            </a:r>
            <a:r>
              <a:rPr b="0" lang="es-EC" sz="1800" spc="-1" strike="noStrike">
                <a:latin typeface="Arial"/>
              </a:rPr>
              <a:t>mat</a:t>
            </a:r>
            <a:r>
              <a:rPr b="0" lang="es-EC" sz="1800" spc="-1" strike="noStrike">
                <a:latin typeface="Arial"/>
              </a:rPr>
              <a:t>o </a:t>
            </a:r>
            <a:r>
              <a:rPr b="0" lang="es-EC" sz="1800" spc="-1" strike="noStrike">
                <a:latin typeface="Arial"/>
              </a:rPr>
              <a:t>del </a:t>
            </a:r>
            <a:r>
              <a:rPr b="0" lang="es-EC" sz="1800" spc="-1" strike="noStrike">
                <a:latin typeface="Arial"/>
              </a:rPr>
              <a:t>text</a:t>
            </a:r>
            <a:r>
              <a:rPr b="0" lang="es-EC" sz="1800" spc="-1" strike="noStrike">
                <a:latin typeface="Arial"/>
              </a:rPr>
              <a:t>o </a:t>
            </a:r>
            <a:r>
              <a:rPr b="0" lang="es-EC" sz="1800" spc="-1" strike="noStrike">
                <a:latin typeface="Arial"/>
              </a:rPr>
              <a:t>de </a:t>
            </a:r>
            <a:r>
              <a:rPr b="0" lang="es-EC" sz="1800" spc="-1" strike="noStrike">
                <a:latin typeface="Arial"/>
              </a:rPr>
              <a:t>títul</a:t>
            </a:r>
            <a:r>
              <a:rPr b="0" lang="es-EC" sz="1800" spc="-1" strike="noStrike">
                <a:latin typeface="Arial"/>
              </a:rPr>
              <a:t>o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Pulse para editar el formato de esquema del texto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C" sz="4400" spc="-1" strike="noStrike">
                <a:latin typeface="Arial"/>
              </a:rPr>
              <a:t>P</a:t>
            </a:r>
            <a:r>
              <a:rPr b="0" lang="es-EC" sz="4400" spc="-1" strike="noStrike">
                <a:latin typeface="Arial"/>
              </a:rPr>
              <a:t>u</a:t>
            </a:r>
            <a:r>
              <a:rPr b="0" lang="es-EC" sz="4400" spc="-1" strike="noStrike">
                <a:latin typeface="Arial"/>
              </a:rPr>
              <a:t>ls</a:t>
            </a:r>
            <a:r>
              <a:rPr b="0" lang="es-EC" sz="4400" spc="-1" strike="noStrike">
                <a:latin typeface="Arial"/>
              </a:rPr>
              <a:t>e </a:t>
            </a:r>
            <a:r>
              <a:rPr b="0" lang="es-EC" sz="4400" spc="-1" strike="noStrike">
                <a:latin typeface="Arial"/>
              </a:rPr>
              <a:t>p</a:t>
            </a:r>
            <a:r>
              <a:rPr b="0" lang="es-EC" sz="4400" spc="-1" strike="noStrike">
                <a:latin typeface="Arial"/>
              </a:rPr>
              <a:t>a</a:t>
            </a:r>
            <a:r>
              <a:rPr b="0" lang="es-EC" sz="4400" spc="-1" strike="noStrike">
                <a:latin typeface="Arial"/>
              </a:rPr>
              <a:t>r</a:t>
            </a:r>
            <a:r>
              <a:rPr b="0" lang="es-EC" sz="4400" spc="-1" strike="noStrike">
                <a:latin typeface="Arial"/>
              </a:rPr>
              <a:t>a </a:t>
            </a:r>
            <a:r>
              <a:rPr b="0" lang="es-EC" sz="4400" spc="-1" strike="noStrike">
                <a:latin typeface="Arial"/>
              </a:rPr>
              <a:t>e</a:t>
            </a:r>
            <a:r>
              <a:rPr b="0" lang="es-EC" sz="4400" spc="-1" strike="noStrike">
                <a:latin typeface="Arial"/>
              </a:rPr>
              <a:t>d</a:t>
            </a:r>
            <a:r>
              <a:rPr b="0" lang="es-EC" sz="4400" spc="-1" strike="noStrike">
                <a:latin typeface="Arial"/>
              </a:rPr>
              <a:t>it</a:t>
            </a:r>
            <a:r>
              <a:rPr b="0" lang="es-EC" sz="4400" spc="-1" strike="noStrike">
                <a:latin typeface="Arial"/>
              </a:rPr>
              <a:t>a</a:t>
            </a:r>
            <a:r>
              <a:rPr b="0" lang="es-EC" sz="4400" spc="-1" strike="noStrike">
                <a:latin typeface="Arial"/>
              </a:rPr>
              <a:t>r </a:t>
            </a:r>
            <a:r>
              <a:rPr b="0" lang="es-EC" sz="4400" spc="-1" strike="noStrike">
                <a:latin typeface="Arial"/>
              </a:rPr>
              <a:t>e</a:t>
            </a:r>
            <a:r>
              <a:rPr b="0" lang="es-EC" sz="4400" spc="-1" strike="noStrike">
                <a:latin typeface="Arial"/>
              </a:rPr>
              <a:t>l </a:t>
            </a:r>
            <a:r>
              <a:rPr b="0" lang="es-EC" sz="4400" spc="-1" strike="noStrike">
                <a:latin typeface="Arial"/>
              </a:rPr>
              <a:t>f</a:t>
            </a:r>
            <a:r>
              <a:rPr b="0" lang="es-EC" sz="4400" spc="-1" strike="noStrike">
                <a:latin typeface="Arial"/>
              </a:rPr>
              <a:t>o</a:t>
            </a:r>
            <a:r>
              <a:rPr b="0" lang="es-EC" sz="4400" spc="-1" strike="noStrike">
                <a:latin typeface="Arial"/>
              </a:rPr>
              <a:t>r</a:t>
            </a:r>
            <a:r>
              <a:rPr b="0" lang="es-EC" sz="4400" spc="-1" strike="noStrike">
                <a:latin typeface="Arial"/>
              </a:rPr>
              <a:t>m</a:t>
            </a:r>
            <a:r>
              <a:rPr b="0" lang="es-EC" sz="4400" spc="-1" strike="noStrike">
                <a:latin typeface="Arial"/>
              </a:rPr>
              <a:t>a</a:t>
            </a:r>
            <a:r>
              <a:rPr b="0" lang="es-EC" sz="4400" spc="-1" strike="noStrike">
                <a:latin typeface="Arial"/>
              </a:rPr>
              <a:t>t</a:t>
            </a:r>
            <a:r>
              <a:rPr b="0" lang="es-EC" sz="4400" spc="-1" strike="noStrike">
                <a:latin typeface="Arial"/>
              </a:rPr>
              <a:t>o </a:t>
            </a:r>
            <a:r>
              <a:rPr b="0" lang="es-EC" sz="4400" spc="-1" strike="noStrike">
                <a:latin typeface="Arial"/>
              </a:rPr>
              <a:t>d</a:t>
            </a:r>
            <a:r>
              <a:rPr b="0" lang="es-EC" sz="4400" spc="-1" strike="noStrike">
                <a:latin typeface="Arial"/>
              </a:rPr>
              <a:t>e</a:t>
            </a:r>
            <a:r>
              <a:rPr b="0" lang="es-EC" sz="4400" spc="-1" strike="noStrike">
                <a:latin typeface="Arial"/>
              </a:rPr>
              <a:t>l </a:t>
            </a:r>
            <a:r>
              <a:rPr b="0" lang="es-EC" sz="4400" spc="-1" strike="noStrike">
                <a:latin typeface="Arial"/>
              </a:rPr>
              <a:t>t</a:t>
            </a:r>
            <a:r>
              <a:rPr b="0" lang="es-EC" sz="4400" spc="-1" strike="noStrike">
                <a:latin typeface="Arial"/>
              </a:rPr>
              <a:t>e</a:t>
            </a:r>
            <a:r>
              <a:rPr b="0" lang="es-EC" sz="4400" spc="-1" strike="noStrike">
                <a:latin typeface="Arial"/>
              </a:rPr>
              <a:t>x</a:t>
            </a:r>
            <a:r>
              <a:rPr b="0" lang="es-EC" sz="4400" spc="-1" strike="noStrike">
                <a:latin typeface="Arial"/>
              </a:rPr>
              <a:t>t</a:t>
            </a:r>
            <a:r>
              <a:rPr b="0" lang="es-EC" sz="4400" spc="-1" strike="noStrike">
                <a:latin typeface="Arial"/>
              </a:rPr>
              <a:t>o </a:t>
            </a:r>
            <a:r>
              <a:rPr b="0" lang="es-EC" sz="4400" spc="-1" strike="noStrike">
                <a:latin typeface="Arial"/>
              </a:rPr>
              <a:t>d</a:t>
            </a:r>
            <a:r>
              <a:rPr b="0" lang="es-EC" sz="4400" spc="-1" strike="noStrike">
                <a:latin typeface="Arial"/>
              </a:rPr>
              <a:t>e </a:t>
            </a:r>
            <a:r>
              <a:rPr b="0" lang="es-EC" sz="4400" spc="-1" strike="noStrike">
                <a:latin typeface="Arial"/>
              </a:rPr>
              <a:t>tí</a:t>
            </a:r>
            <a:r>
              <a:rPr b="0" lang="es-EC" sz="4400" spc="-1" strike="noStrike">
                <a:latin typeface="Arial"/>
              </a:rPr>
              <a:t>t</a:t>
            </a:r>
            <a:r>
              <a:rPr b="0" lang="es-EC" sz="4400" spc="-1" strike="noStrike">
                <a:latin typeface="Arial"/>
              </a:rPr>
              <a:t>u</a:t>
            </a:r>
            <a:r>
              <a:rPr b="0" lang="es-EC" sz="4400" spc="-1" strike="noStrike">
                <a:latin typeface="Arial"/>
              </a:rPr>
              <a:t>l</a:t>
            </a:r>
            <a:r>
              <a:rPr b="0" lang="es-EC" sz="4400" spc="-1" strike="noStrike">
                <a:latin typeface="Arial"/>
              </a:rPr>
              <a:t>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Pulse para editar el formato de esquema del texto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4320" cy="6855480"/>
            <a:chOff x="150840" y="0"/>
            <a:chExt cx="2434320" cy="685548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19960" cy="53265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4920" cy="52743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160" cy="16167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2920" cy="15642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7960" cy="15692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080" cy="16167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C" sz="4400" spc="-1" strike="noStrike">
                <a:latin typeface="Arial"/>
              </a:rPr>
              <a:t>Pulse para editar el formato del texto de título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3200" spc="-1" strike="noStrike">
                <a:latin typeface="Arial"/>
              </a:rPr>
              <a:t>Pulse para editar el formato de esquema del texto</a:t>
            </a:r>
            <a:endParaRPr b="0" lang="es-EC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800" spc="-1" strike="noStrike">
                <a:latin typeface="Arial"/>
              </a:rPr>
              <a:t>Segundo nivel del esquema</a:t>
            </a:r>
            <a:endParaRPr b="0" lang="es-EC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00" spc="-1" strike="noStrike">
                <a:latin typeface="Arial"/>
              </a:rPr>
              <a:t>Tercer nivel del esquema</a:t>
            </a:r>
            <a:endParaRPr b="0" lang="es-EC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2000" spc="-1" strike="noStrike">
                <a:latin typeface="Arial"/>
              </a:rPr>
              <a:t>Cuarto nivel del esquema</a:t>
            </a:r>
            <a:endParaRPr b="0" lang="es-EC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Quinto nivel del esquema</a:t>
            </a:r>
            <a:endParaRPr b="0" lang="es-EC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Sexto nivel del esquema</a:t>
            </a:r>
            <a:endParaRPr b="0" lang="es-EC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000" spc="-1" strike="noStrike">
                <a:latin typeface="Arial"/>
              </a:rPr>
              <a:t>Séptimo nivel del esquema</a:t>
            </a:r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backlinkwatch.com/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://www.mmds.org/" TargetMode="External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mmds.org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362320" y="380880"/>
            <a:ext cx="7998480" cy="253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rmAutofit/>
          </a:bodyPr>
          <a:p>
            <a:pPr algn="r">
              <a:lnSpc>
                <a:spcPct val="100000"/>
              </a:lnSpc>
            </a:pPr>
            <a:r>
              <a:rPr b="0" lang="es-EC" sz="4400" spc="-1" strike="noStrike">
                <a:solidFill>
                  <a:srgbClr val="000000"/>
                </a:solidFill>
                <a:latin typeface="Corbel"/>
                <a:ea typeface="DejaVu Sans"/>
              </a:rPr>
              <a:t>CONFERENCIA #3</a:t>
            </a:r>
            <a:endParaRPr b="0" lang="es-EC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24080" y="3505320"/>
            <a:ext cx="690084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CURSO: CMP 0575 – TÓPICOS 2 (DATA MINING)</a:t>
            </a:r>
            <a:endParaRPr b="0" lang="es-EC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Semestre: Primer Semestre 2019/2020</a:t>
            </a:r>
            <a:endParaRPr b="0" lang="es-EC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Profesor: Noel Pérez Pérez</a:t>
            </a:r>
            <a:endParaRPr b="0" lang="es-EC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Estableciendo prioridad en los nodos</a:t>
            </a:r>
            <a:endParaRPr b="0" lang="es-EC" sz="4000" spc="-1" strike="noStrike">
              <a:latin typeface="Arial"/>
            </a:endParaRPr>
          </a:p>
        </p:txBody>
      </p:sp>
      <p:pic>
        <p:nvPicPr>
          <p:cNvPr id="328" name="Picture 7" descr=""/>
          <p:cNvPicPr/>
          <p:nvPr/>
        </p:nvPicPr>
        <p:blipFill>
          <a:blip r:embed="rId1"/>
          <a:stretch/>
        </p:blipFill>
        <p:spPr>
          <a:xfrm>
            <a:off x="7522920" y="3188520"/>
            <a:ext cx="4008960" cy="2993040"/>
          </a:xfrm>
          <a:prstGeom prst="rect">
            <a:avLst/>
          </a:prstGeom>
          <a:ln w="9360">
            <a:noFill/>
          </a:ln>
        </p:spPr>
      </p:pic>
      <p:sp>
        <p:nvSpPr>
          <p:cNvPr id="329" name="CustomShape 2"/>
          <p:cNvSpPr/>
          <p:nvPr/>
        </p:nvSpPr>
        <p:spPr>
          <a:xfrm>
            <a:off x="1981080" y="1199160"/>
            <a:ext cx="8443800" cy="43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Las páginas Web no son todas iguales en importancia</a:t>
            </a:r>
            <a:endParaRPr b="0" lang="es-EC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4ff1"/>
                </a:solidFill>
                <a:latin typeface="Corbel"/>
                <a:ea typeface="DejaVu Sans"/>
              </a:rPr>
              <a:t>www.usfq.edu.ec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vs </a:t>
            </a:r>
            <a:r>
              <a:rPr b="0" lang="es-EC" sz="2400" spc="-1" strike="noStrike">
                <a:solidFill>
                  <a:srgbClr val="ff0000"/>
                </a:solidFill>
                <a:latin typeface="Corbel"/>
                <a:ea typeface="DejaVu Sans"/>
              </a:rPr>
              <a:t>http://www.juanvaldezcafe.com/es-co/</a:t>
            </a:r>
            <a:endParaRPr b="0" lang="es-EC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Existe una gran diversidad en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  un gráfico de conexión de nodos.</a:t>
            </a:r>
            <a:br/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Por tanto tenemos que establecer 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	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     la importancia de un nodo por sus links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8463960" y="5392080"/>
            <a:ext cx="163440" cy="175680"/>
          </a:xfrm>
          <a:prstGeom prst="ellipse">
            <a:avLst/>
          </a:prstGeom>
          <a:solidFill>
            <a:srgbClr val="0000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10278720" y="3312720"/>
            <a:ext cx="163440" cy="17568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 algn="ctr">
              <a:lnSpc>
                <a:spcPct val="100000"/>
              </a:lnSpc>
            </a:pP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: Formulación del Flujo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982880" y="2225880"/>
            <a:ext cx="822708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3000" spc="-1" strike="noStrike">
                <a:solidFill>
                  <a:srgbClr val="000000"/>
                </a:solidFill>
                <a:latin typeface="Corbel"/>
                <a:ea typeface="DejaVu Sans"/>
              </a:rPr>
              <a:t>Algoritmo para el análisis de links en un grafo: </a:t>
            </a:r>
            <a:r>
              <a:rPr b="0" i="1" lang="es-EC" sz="3000" spc="-1" strike="noStrike">
                <a:solidFill>
                  <a:srgbClr val="000000"/>
                </a:solidFill>
                <a:latin typeface="Corbel"/>
                <a:ea typeface="DejaVu Sans"/>
              </a:rPr>
              <a:t>PageRank</a:t>
            </a:r>
            <a:endParaRPr b="0" lang="es-EC" sz="3000" spc="-1" strike="noStrike">
              <a:latin typeface="Arial"/>
            </a:endParaRPr>
          </a:p>
          <a:p>
            <a:pPr marL="743040" indent="-2833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s-EC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 algn="ctr">
              <a:lnSpc>
                <a:spcPct val="100000"/>
              </a:lnSpc>
            </a:pP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: Formulación del Flujo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981080" y="1788480"/>
            <a:ext cx="10208160" cy="47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Idea: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Una página Web es más importante si tiene muchos enlaces (</a:t>
            </a:r>
            <a:r>
              <a:rPr b="1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links</a:t>
            </a: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)</a:t>
            </a:r>
            <a:endParaRPr b="0" lang="es-EC" sz="2000" spc="-1" strike="noStrike">
              <a:latin typeface="Arial"/>
            </a:endParaRPr>
          </a:p>
          <a:p>
            <a:pPr lvl="2" marL="12002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¿Enlaces de entrada? </a:t>
            </a:r>
            <a:endParaRPr b="0" lang="es-EC" sz="2000" spc="-1" strike="noStrike">
              <a:latin typeface="Arial"/>
            </a:endParaRPr>
          </a:p>
          <a:p>
            <a:pPr lvl="2" marL="12002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¿Enlaces de salida?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Pensar en los links de entradas como votos: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4ff1"/>
                </a:solidFill>
                <a:latin typeface="Corbel"/>
                <a:ea typeface="DejaVu Sans"/>
              </a:rPr>
              <a:t>www.usfq.edu.ec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tiene ~12.272 enlaces de entrada (apuntadores)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ff0000"/>
                </a:solidFill>
                <a:latin typeface="Corbel"/>
                <a:ea typeface="DejaVu Sans"/>
              </a:rPr>
              <a:t>http://www.juanvaldezcafe.com/es-co/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tiene ~119 enlaces de entrada</a:t>
            </a:r>
            <a:endParaRPr b="0" lang="es-EC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¿Todos los links de entrada son iguales?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Los links desde páginas importantes cuentan más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Por lo que tenemos una pregunta recursiva! 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2082240" y="1234440"/>
            <a:ext cx="45579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3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Enlaces como votos:</a:t>
            </a:r>
            <a:endParaRPr b="0" lang="es-EC" sz="30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8661960" y="6488640"/>
            <a:ext cx="3770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 u="sng">
                <a:solidFill>
                  <a:srgbClr val="0000ff"/>
                </a:solidFill>
                <a:uFillTx/>
                <a:latin typeface="Corbel"/>
                <a:ea typeface="DejaVu Sans"/>
                <a:hlinkClick r:id="rId1"/>
              </a:rPr>
              <a:t>http://www.backlinkwatch.com/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9" dur="500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63" dur="500"/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67" dur="500"/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73" dur="500"/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/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77" dur="500"/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/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81" dur="500"/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Ejemplo: Puntuaciones (</a:t>
            </a: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) 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 flipV="1">
            <a:off x="6287400" y="2330640"/>
            <a:ext cx="1064160" cy="14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"/>
          <p:cNvSpPr/>
          <p:nvPr/>
        </p:nvSpPr>
        <p:spPr>
          <a:xfrm flipH="1">
            <a:off x="6312240" y="2943360"/>
            <a:ext cx="988200" cy="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4"/>
          <p:cNvSpPr/>
          <p:nvPr/>
        </p:nvSpPr>
        <p:spPr>
          <a:xfrm flipH="1" flipV="1">
            <a:off x="5914800" y="3692880"/>
            <a:ext cx="624960" cy="77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5"/>
          <p:cNvSpPr/>
          <p:nvPr/>
        </p:nvSpPr>
        <p:spPr>
          <a:xfrm flipV="1">
            <a:off x="3421080" y="3699720"/>
            <a:ext cx="594720" cy="73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6"/>
          <p:cNvSpPr/>
          <p:nvPr/>
        </p:nvSpPr>
        <p:spPr>
          <a:xfrm flipH="1" flipV="1">
            <a:off x="2708640" y="2852280"/>
            <a:ext cx="241200" cy="147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7"/>
          <p:cNvSpPr/>
          <p:nvPr/>
        </p:nvSpPr>
        <p:spPr>
          <a:xfrm flipV="1">
            <a:off x="4372920" y="4083480"/>
            <a:ext cx="271800" cy="159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8"/>
          <p:cNvSpPr/>
          <p:nvPr/>
        </p:nvSpPr>
        <p:spPr>
          <a:xfrm flipV="1">
            <a:off x="4566600" y="5073840"/>
            <a:ext cx="1815120" cy="68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9"/>
          <p:cNvSpPr/>
          <p:nvPr/>
        </p:nvSpPr>
        <p:spPr>
          <a:xfrm flipH="1" flipV="1">
            <a:off x="3580200" y="4723560"/>
            <a:ext cx="2826720" cy="1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0"/>
          <p:cNvSpPr/>
          <p:nvPr/>
        </p:nvSpPr>
        <p:spPr>
          <a:xfrm flipH="1" flipV="1">
            <a:off x="4971960" y="4111200"/>
            <a:ext cx="23364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1"/>
          <p:cNvSpPr/>
          <p:nvPr/>
        </p:nvSpPr>
        <p:spPr>
          <a:xfrm flipV="1">
            <a:off x="5384160" y="5255280"/>
            <a:ext cx="1137600" cy="78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2"/>
          <p:cNvSpPr/>
          <p:nvPr/>
        </p:nvSpPr>
        <p:spPr>
          <a:xfrm flipV="1">
            <a:off x="6303960" y="5409360"/>
            <a:ext cx="459000" cy="71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3"/>
          <p:cNvSpPr/>
          <p:nvPr/>
        </p:nvSpPr>
        <p:spPr>
          <a:xfrm flipH="1" flipV="1">
            <a:off x="5543280" y="3979440"/>
            <a:ext cx="561240" cy="21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4"/>
          <p:cNvSpPr/>
          <p:nvPr/>
        </p:nvSpPr>
        <p:spPr>
          <a:xfrm flipV="1">
            <a:off x="8334000" y="5316120"/>
            <a:ext cx="297000" cy="72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5"/>
          <p:cNvSpPr/>
          <p:nvPr/>
        </p:nvSpPr>
        <p:spPr>
          <a:xfrm flipH="1" flipV="1">
            <a:off x="8896320" y="5303880"/>
            <a:ext cx="367560" cy="68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6"/>
          <p:cNvSpPr/>
          <p:nvPr/>
        </p:nvSpPr>
        <p:spPr>
          <a:xfrm flipH="1" flipV="1">
            <a:off x="6228720" y="3321360"/>
            <a:ext cx="2226600" cy="12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7"/>
          <p:cNvSpPr/>
          <p:nvPr/>
        </p:nvSpPr>
        <p:spPr>
          <a:xfrm flipH="1" flipV="1">
            <a:off x="7479000" y="5020560"/>
            <a:ext cx="870480" cy="5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8"/>
          <p:cNvSpPr/>
          <p:nvPr/>
        </p:nvSpPr>
        <p:spPr>
          <a:xfrm>
            <a:off x="7461000" y="4726440"/>
            <a:ext cx="870480" cy="6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08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9"/>
          <p:cNvSpPr/>
          <p:nvPr/>
        </p:nvSpPr>
        <p:spPr>
          <a:xfrm>
            <a:off x="3641400" y="1419120"/>
            <a:ext cx="2664360" cy="2664360"/>
          </a:xfrm>
          <a:prstGeom prst="ellipse">
            <a:avLst/>
          </a:prstGeom>
          <a:solidFill>
            <a:srgbClr val="80c34f"/>
          </a:solidFill>
          <a:ln w="76320">
            <a:solidFill>
              <a:srgbClr val="80c3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38.4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C" sz="2000" spc="-1" strike="noStrike">
              <a:latin typeface="Arial"/>
            </a:endParaRPr>
          </a:p>
        </p:txBody>
      </p:sp>
      <p:sp>
        <p:nvSpPr>
          <p:cNvPr id="357" name="CustomShape 20"/>
          <p:cNvSpPr/>
          <p:nvPr/>
        </p:nvSpPr>
        <p:spPr>
          <a:xfrm>
            <a:off x="7299000" y="1419120"/>
            <a:ext cx="2664360" cy="2664360"/>
          </a:xfrm>
          <a:prstGeom prst="ellipse">
            <a:avLst/>
          </a:prstGeom>
          <a:solidFill>
            <a:srgbClr val="30acec"/>
          </a:solidFill>
          <a:ln w="76320">
            <a:solidFill>
              <a:srgbClr val="30ace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34.3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58" name="CustomShape 21"/>
          <p:cNvSpPr/>
          <p:nvPr/>
        </p:nvSpPr>
        <p:spPr>
          <a:xfrm>
            <a:off x="6384600" y="4314960"/>
            <a:ext cx="1094760" cy="1094760"/>
          </a:xfrm>
          <a:prstGeom prst="ellipse">
            <a:avLst/>
          </a:prstGeom>
          <a:solidFill>
            <a:srgbClr val="d64a3b"/>
          </a:solidFill>
          <a:ln w="76320">
            <a:solidFill>
              <a:srgbClr val="d64a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8.1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59" name="CustomShape 22"/>
          <p:cNvSpPr/>
          <p:nvPr/>
        </p:nvSpPr>
        <p:spPr>
          <a:xfrm>
            <a:off x="8340120" y="4483800"/>
            <a:ext cx="820440" cy="820440"/>
          </a:xfrm>
          <a:prstGeom prst="ellipse">
            <a:avLst/>
          </a:prstGeom>
          <a:solidFill>
            <a:srgbClr val="e29d3e"/>
          </a:solidFill>
          <a:ln w="76320">
            <a:solidFill>
              <a:srgbClr val="e29d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0" name="CustomShape 23"/>
          <p:cNvSpPr/>
          <p:nvPr/>
        </p:nvSpPr>
        <p:spPr>
          <a:xfrm>
            <a:off x="2732400" y="4314960"/>
            <a:ext cx="820440" cy="820440"/>
          </a:xfrm>
          <a:prstGeom prst="ellipse">
            <a:avLst/>
          </a:prstGeom>
          <a:solidFill>
            <a:srgbClr val="e29d3e"/>
          </a:solidFill>
          <a:ln w="76320">
            <a:solidFill>
              <a:srgbClr val="e29d3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3.9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1" name="CustomShape 24"/>
          <p:cNvSpPr/>
          <p:nvPr/>
        </p:nvSpPr>
        <p:spPr>
          <a:xfrm>
            <a:off x="2345760" y="2102760"/>
            <a:ext cx="729000" cy="729000"/>
          </a:xfrm>
          <a:prstGeom prst="ellipse">
            <a:avLst/>
          </a:prstGeom>
          <a:solidFill>
            <a:srgbClr val="d64787"/>
          </a:solidFill>
          <a:ln w="76320">
            <a:solidFill>
              <a:srgbClr val="d6478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s-EC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3.3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2" name="CustomShape 25"/>
          <p:cNvSpPr/>
          <p:nvPr/>
        </p:nvSpPr>
        <p:spPr>
          <a:xfrm>
            <a:off x="4098600" y="5686560"/>
            <a:ext cx="546120" cy="546120"/>
          </a:xfrm>
          <a:prstGeom prst="ellipse">
            <a:avLst/>
          </a:prstGeom>
          <a:solidFill>
            <a:srgbClr val="a666e1"/>
          </a:solidFill>
          <a:ln w="76320">
            <a:solidFill>
              <a:srgbClr val="a666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3" name="CustomShape 26"/>
          <p:cNvSpPr/>
          <p:nvPr/>
        </p:nvSpPr>
        <p:spPr>
          <a:xfrm>
            <a:off x="4936680" y="5960880"/>
            <a:ext cx="546120" cy="546120"/>
          </a:xfrm>
          <a:prstGeom prst="ellipse">
            <a:avLst/>
          </a:prstGeom>
          <a:solidFill>
            <a:srgbClr val="a666e1"/>
          </a:solidFill>
          <a:ln w="76320">
            <a:solidFill>
              <a:srgbClr val="a666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4" name="CustomShape 27"/>
          <p:cNvSpPr/>
          <p:nvPr/>
        </p:nvSpPr>
        <p:spPr>
          <a:xfrm>
            <a:off x="5835960" y="6052320"/>
            <a:ext cx="546120" cy="546120"/>
          </a:xfrm>
          <a:prstGeom prst="ellipse">
            <a:avLst/>
          </a:prstGeom>
          <a:solidFill>
            <a:srgbClr val="a666e1"/>
          </a:solidFill>
          <a:ln w="76320">
            <a:solidFill>
              <a:srgbClr val="a666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5" name="CustomShape 28"/>
          <p:cNvSpPr/>
          <p:nvPr/>
        </p:nvSpPr>
        <p:spPr>
          <a:xfrm>
            <a:off x="7969320" y="6003000"/>
            <a:ext cx="546120" cy="546120"/>
          </a:xfrm>
          <a:prstGeom prst="ellipse">
            <a:avLst/>
          </a:prstGeom>
          <a:solidFill>
            <a:srgbClr val="a666e1"/>
          </a:solidFill>
          <a:ln w="76320">
            <a:solidFill>
              <a:srgbClr val="a666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366" name="CustomShape 29"/>
          <p:cNvSpPr/>
          <p:nvPr/>
        </p:nvSpPr>
        <p:spPr>
          <a:xfrm>
            <a:off x="9188640" y="5915160"/>
            <a:ext cx="546120" cy="546120"/>
          </a:xfrm>
          <a:prstGeom prst="ellipse">
            <a:avLst/>
          </a:prstGeom>
          <a:solidFill>
            <a:srgbClr val="a666e1"/>
          </a:solidFill>
          <a:ln w="76320">
            <a:solidFill>
              <a:srgbClr val="a666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1.6</a:t>
            </a:r>
            <a:endParaRPr b="0" lang="es-EC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Formulación recursiva simple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2155320" y="1017720"/>
            <a:ext cx="8227080" cy="38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Cada voto del </a:t>
            </a:r>
            <a:r>
              <a:rPr b="0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link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es proporcional a la importancia de la página fuente.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Si la página </a:t>
            </a:r>
            <a:r>
              <a:rPr b="1" i="1" lang="es-EC" sz="2400" spc="-1" strike="noStrike">
                <a:solidFill>
                  <a:srgbClr val="ff0000"/>
                </a:solidFill>
                <a:latin typeface="Corbel"/>
                <a:ea typeface="DejaVu Sans"/>
              </a:rPr>
              <a:t>j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con importancia </a:t>
            </a:r>
            <a:r>
              <a:rPr b="1" i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0000ff"/>
                </a:solidFill>
                <a:latin typeface="Corbel"/>
                <a:ea typeface="DejaVu Sans"/>
              </a:rPr>
              <a:t>j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tiene </a:t>
            </a:r>
            <a:r>
              <a:rPr b="1" i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n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links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de salida, cada link toma </a:t>
            </a:r>
            <a:r>
              <a:rPr b="1" i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0000ff"/>
                </a:solidFill>
                <a:latin typeface="Corbel"/>
                <a:ea typeface="DejaVu Sans"/>
              </a:rPr>
              <a:t>j </a:t>
            </a:r>
            <a:r>
              <a:rPr b="1" i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/ n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votos.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 importancia de la página </a:t>
            </a:r>
            <a:r>
              <a:rPr b="1" i="1" lang="es-EC" sz="2400" spc="-1" strike="noStrike">
                <a:solidFill>
                  <a:srgbClr val="ff0000"/>
                </a:solidFill>
                <a:latin typeface="Corbel"/>
                <a:ea typeface="DejaVu Sans"/>
              </a:rPr>
              <a:t>j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es la suma de los votos obtenidos por los links de entrada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369" name="Line 3"/>
          <p:cNvSpPr/>
          <p:nvPr/>
        </p:nvSpPr>
        <p:spPr>
          <a:xfrm flipH="1">
            <a:off x="6940080" y="5343480"/>
            <a:ext cx="380880" cy="533520"/>
          </a:xfrm>
          <a:prstGeom prst="line">
            <a:avLst/>
          </a:prstGeom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4"/>
          <p:cNvSpPr/>
          <p:nvPr/>
        </p:nvSpPr>
        <p:spPr>
          <a:xfrm flipH="1" flipV="1">
            <a:off x="7370280" y="5348160"/>
            <a:ext cx="636480" cy="30024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5"/>
          <p:cNvSpPr/>
          <p:nvPr/>
        </p:nvSpPr>
        <p:spPr>
          <a:xfrm>
            <a:off x="7387560" y="5351400"/>
            <a:ext cx="238320" cy="677880"/>
          </a:xfrm>
          <a:prstGeom prst="line">
            <a:avLst/>
          </a:prstGeom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6"/>
          <p:cNvSpPr/>
          <p:nvPr/>
        </p:nvSpPr>
        <p:spPr>
          <a:xfrm rot="5400000">
            <a:off x="7235280" y="5228280"/>
            <a:ext cx="241920" cy="243720"/>
          </a:xfrm>
          <a:prstGeom prst="ellipse">
            <a:avLst/>
          </a:prstGeom>
          <a:solidFill>
            <a:srgbClr val="ff0000"/>
          </a:solidFill>
          <a:ln w="9360">
            <a:solidFill>
              <a:srgbClr val="eecbaf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" name="Line 7"/>
          <p:cNvSpPr/>
          <p:nvPr/>
        </p:nvSpPr>
        <p:spPr>
          <a:xfrm flipH="1" flipV="1">
            <a:off x="7168680" y="4773600"/>
            <a:ext cx="138600" cy="45036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8"/>
          <p:cNvSpPr/>
          <p:nvPr/>
        </p:nvSpPr>
        <p:spPr>
          <a:xfrm flipV="1">
            <a:off x="7437960" y="4751280"/>
            <a:ext cx="389520" cy="51876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9"/>
          <p:cNvSpPr/>
          <p:nvPr/>
        </p:nvSpPr>
        <p:spPr>
          <a:xfrm>
            <a:off x="6997320" y="5056920"/>
            <a:ext cx="264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2400" spc="-1" strike="noStrike">
                <a:solidFill>
                  <a:srgbClr val="ff0000"/>
                </a:solidFill>
                <a:latin typeface="Arial"/>
                <a:ea typeface="DejaVu Sans"/>
              </a:rPr>
              <a:t>j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376" name="Line 10"/>
          <p:cNvSpPr/>
          <p:nvPr/>
        </p:nvSpPr>
        <p:spPr>
          <a:xfrm flipH="1" flipV="1">
            <a:off x="7900200" y="4645800"/>
            <a:ext cx="503280" cy="36504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11"/>
          <p:cNvSpPr/>
          <p:nvPr/>
        </p:nvSpPr>
        <p:spPr>
          <a:xfrm flipH="1">
            <a:off x="7900200" y="4522680"/>
            <a:ext cx="503280" cy="1231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2"/>
          <p:cNvSpPr/>
          <p:nvPr/>
        </p:nvSpPr>
        <p:spPr>
          <a:xfrm>
            <a:off x="7625880" y="4370400"/>
            <a:ext cx="274320" cy="3049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3"/>
          <p:cNvSpPr/>
          <p:nvPr/>
        </p:nvSpPr>
        <p:spPr>
          <a:xfrm flipH="1">
            <a:off x="7138440" y="4294080"/>
            <a:ext cx="133200" cy="3517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4"/>
          <p:cNvSpPr/>
          <p:nvPr/>
        </p:nvSpPr>
        <p:spPr>
          <a:xfrm>
            <a:off x="6863760" y="4370400"/>
            <a:ext cx="274680" cy="3049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5"/>
          <p:cNvSpPr/>
          <p:nvPr/>
        </p:nvSpPr>
        <p:spPr>
          <a:xfrm>
            <a:off x="7777440" y="4523040"/>
            <a:ext cx="243720" cy="241920"/>
          </a:xfrm>
          <a:prstGeom prst="ellipse">
            <a:avLst/>
          </a:prstGeom>
          <a:solidFill>
            <a:srgbClr val="008000"/>
          </a:solidFill>
          <a:ln w="1260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C" sz="1800" spc="-1" strike="noStrike">
                <a:solidFill>
                  <a:srgbClr val="ffffff"/>
                </a:solidFill>
                <a:latin typeface="Corbel"/>
                <a:ea typeface="DejaVu Sans"/>
              </a:rPr>
              <a:t>k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7015680" y="4523760"/>
            <a:ext cx="243720" cy="241920"/>
          </a:xfrm>
          <a:prstGeom prst="ellipse">
            <a:avLst/>
          </a:prstGeom>
          <a:solidFill>
            <a:srgbClr val="008000"/>
          </a:solidFill>
          <a:ln w="1260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C" sz="1800" spc="-1" strike="noStrike">
                <a:solidFill>
                  <a:srgbClr val="ffffff"/>
                </a:solidFill>
                <a:latin typeface="Corbel"/>
                <a:ea typeface="DejaVu Sans"/>
              </a:rPr>
              <a:t>i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83" name="Line 17"/>
          <p:cNvSpPr/>
          <p:nvPr/>
        </p:nvSpPr>
        <p:spPr>
          <a:xfrm flipH="1" flipV="1">
            <a:off x="8128800" y="5681880"/>
            <a:ext cx="228600" cy="4867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8"/>
          <p:cNvSpPr/>
          <p:nvPr/>
        </p:nvSpPr>
        <p:spPr>
          <a:xfrm flipH="1">
            <a:off x="8128800" y="5558760"/>
            <a:ext cx="503280" cy="1231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9"/>
          <p:cNvSpPr/>
          <p:nvPr/>
        </p:nvSpPr>
        <p:spPr>
          <a:xfrm flipV="1">
            <a:off x="6498720" y="5986800"/>
            <a:ext cx="411120" cy="44100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20"/>
          <p:cNvSpPr/>
          <p:nvPr/>
        </p:nvSpPr>
        <p:spPr>
          <a:xfrm flipH="1" flipV="1">
            <a:off x="6909840" y="5986800"/>
            <a:ext cx="327960" cy="36468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21"/>
          <p:cNvSpPr/>
          <p:nvPr/>
        </p:nvSpPr>
        <p:spPr>
          <a:xfrm>
            <a:off x="6635160" y="5711400"/>
            <a:ext cx="274680" cy="30456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22"/>
          <p:cNvSpPr/>
          <p:nvPr/>
        </p:nvSpPr>
        <p:spPr>
          <a:xfrm rot="5400000">
            <a:off x="6789240" y="5877720"/>
            <a:ext cx="243720" cy="241920"/>
          </a:xfrm>
          <a:prstGeom prst="ellipse">
            <a:avLst/>
          </a:prstGeom>
          <a:solidFill>
            <a:srgbClr val="00b0f0"/>
          </a:solidFill>
          <a:ln w="1260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9" name="CustomShape 23"/>
          <p:cNvSpPr/>
          <p:nvPr/>
        </p:nvSpPr>
        <p:spPr>
          <a:xfrm rot="5400000">
            <a:off x="8008200" y="5573160"/>
            <a:ext cx="243720" cy="241920"/>
          </a:xfrm>
          <a:prstGeom prst="ellipse">
            <a:avLst/>
          </a:prstGeom>
          <a:solidFill>
            <a:srgbClr val="00b0f0"/>
          </a:solidFill>
          <a:ln w="1260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0" name="CustomShape 24"/>
          <p:cNvSpPr/>
          <p:nvPr/>
        </p:nvSpPr>
        <p:spPr>
          <a:xfrm rot="5400000">
            <a:off x="7551000" y="6030360"/>
            <a:ext cx="243720" cy="241920"/>
          </a:xfrm>
          <a:prstGeom prst="ellipse">
            <a:avLst/>
          </a:prstGeom>
          <a:solidFill>
            <a:srgbClr val="00b0f0"/>
          </a:solidFill>
          <a:ln w="1260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1" name="Line 25"/>
          <p:cNvSpPr/>
          <p:nvPr/>
        </p:nvSpPr>
        <p:spPr>
          <a:xfrm flipV="1">
            <a:off x="8174880" y="5343480"/>
            <a:ext cx="182520" cy="2455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6"/>
          <p:cNvSpPr/>
          <p:nvPr/>
        </p:nvSpPr>
        <p:spPr>
          <a:xfrm flipV="1">
            <a:off x="7916760" y="4275000"/>
            <a:ext cx="91080" cy="24768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27"/>
          <p:cNvSpPr/>
          <p:nvPr/>
        </p:nvSpPr>
        <p:spPr>
          <a:xfrm flipV="1">
            <a:off x="7764480" y="5925240"/>
            <a:ext cx="242280" cy="1699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8"/>
          <p:cNvSpPr/>
          <p:nvPr/>
        </p:nvSpPr>
        <p:spPr>
          <a:xfrm flipH="1">
            <a:off x="6420240" y="6015960"/>
            <a:ext cx="367200" cy="10440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29"/>
          <p:cNvSpPr/>
          <p:nvPr/>
        </p:nvSpPr>
        <p:spPr>
          <a:xfrm flipH="1">
            <a:off x="7549560" y="6271560"/>
            <a:ext cx="83160" cy="23256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0"/>
          <p:cNvSpPr/>
          <p:nvPr/>
        </p:nvSpPr>
        <p:spPr>
          <a:xfrm flipH="1">
            <a:off x="6787440" y="4699440"/>
            <a:ext cx="244440" cy="189720"/>
          </a:xfrm>
          <a:prstGeom prst="line">
            <a:avLst/>
          </a:prstGeom>
          <a:ln w="28440">
            <a:solidFill>
              <a:srgbClr val="ababab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1"/>
          <p:cNvSpPr/>
          <p:nvPr/>
        </p:nvSpPr>
        <p:spPr>
          <a:xfrm>
            <a:off x="7571880" y="5172120"/>
            <a:ext cx="580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r</a:t>
            </a:r>
            <a:r>
              <a:rPr b="1" i="1" lang="es-EC" sz="1800" spc="-1" strike="noStrike" baseline="-25000">
                <a:solidFill>
                  <a:srgbClr val="0000ff"/>
                </a:solidFill>
                <a:latin typeface="Corbel"/>
                <a:ea typeface="DejaVu Sans"/>
              </a:rPr>
              <a:t>j</a:t>
            </a: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/3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98" name="CustomShape 32"/>
          <p:cNvSpPr/>
          <p:nvPr/>
        </p:nvSpPr>
        <p:spPr>
          <a:xfrm>
            <a:off x="7467120" y="5611320"/>
            <a:ext cx="580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r</a:t>
            </a:r>
            <a:r>
              <a:rPr b="1" i="1" lang="es-EC" sz="1800" spc="-1" strike="noStrike" baseline="-25000">
                <a:solidFill>
                  <a:srgbClr val="0000ff"/>
                </a:solidFill>
                <a:latin typeface="Corbel"/>
                <a:ea typeface="DejaVu Sans"/>
              </a:rPr>
              <a:t>j</a:t>
            </a: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/3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399" name="CustomShape 33"/>
          <p:cNvSpPr/>
          <p:nvPr/>
        </p:nvSpPr>
        <p:spPr>
          <a:xfrm>
            <a:off x="6906240" y="5601600"/>
            <a:ext cx="580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r</a:t>
            </a:r>
            <a:r>
              <a:rPr b="1" i="1" lang="es-EC" sz="1800" spc="-1" strike="noStrike" baseline="-25000">
                <a:solidFill>
                  <a:srgbClr val="0000ff"/>
                </a:solidFill>
                <a:latin typeface="Corbel"/>
                <a:ea typeface="DejaVu Sans"/>
              </a:rPr>
              <a:t>j</a:t>
            </a:r>
            <a:r>
              <a:rPr b="1" i="1" lang="es-EC" sz="1800" spc="-1" strike="noStrike">
                <a:solidFill>
                  <a:srgbClr val="0000ff"/>
                </a:solidFill>
                <a:latin typeface="Corbel"/>
                <a:ea typeface="DejaVu Sans"/>
              </a:rPr>
              <a:t>/3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00" name="CustomShape 34"/>
          <p:cNvSpPr/>
          <p:nvPr/>
        </p:nvSpPr>
        <p:spPr>
          <a:xfrm>
            <a:off x="4392720" y="5280480"/>
            <a:ext cx="173196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2400" spc="-1" strike="noStrike">
                <a:solidFill>
                  <a:srgbClr val="ff0000"/>
                </a:solidFill>
                <a:latin typeface="Arial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ff0000"/>
                </a:solidFill>
                <a:latin typeface="Arial"/>
                <a:ea typeface="DejaVu Sans"/>
              </a:rPr>
              <a:t>j </a:t>
            </a:r>
            <a:r>
              <a:rPr b="1" i="1" lang="es-EC" sz="2400" spc="-1" strike="noStrike">
                <a:solidFill>
                  <a:srgbClr val="ff0000"/>
                </a:solidFill>
                <a:latin typeface="Arial"/>
                <a:ea typeface="DejaVu Sans"/>
              </a:rPr>
              <a:t>= </a:t>
            </a:r>
            <a:r>
              <a:rPr b="1" i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i</a:t>
            </a:r>
            <a:r>
              <a:rPr b="1" i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/3</a:t>
            </a:r>
            <a:r>
              <a:rPr b="1" i="1" lang="es-EC" sz="24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r>
              <a:rPr b="1" i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k</a:t>
            </a:r>
            <a:r>
              <a:rPr b="1" i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/4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401" name="CustomShape 35"/>
          <p:cNvSpPr/>
          <p:nvPr/>
        </p:nvSpPr>
        <p:spPr>
          <a:xfrm>
            <a:off x="7169760" y="4662000"/>
            <a:ext cx="4953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r</a:t>
            </a:r>
            <a:r>
              <a:rPr b="1" i="1" lang="es-EC" sz="18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i</a:t>
            </a: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/3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02" name="CustomShape 36"/>
          <p:cNvSpPr/>
          <p:nvPr/>
        </p:nvSpPr>
        <p:spPr>
          <a:xfrm>
            <a:off x="7650720" y="4751640"/>
            <a:ext cx="5317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r</a:t>
            </a:r>
            <a:r>
              <a:rPr b="1" i="1" lang="es-EC" sz="18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k</a:t>
            </a: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/4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609480" y="277920"/>
            <a:ext cx="1097028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: El flujo del modelo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547360" y="1197360"/>
            <a:ext cx="5712480" cy="25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 voto de una página importante vale más.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Una página es importante si es apuntada por otra página importante.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 “rank” </a:t>
            </a:r>
            <a:r>
              <a:rPr b="1" i="1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1" i="1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1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para una página</a:t>
            </a:r>
            <a:r>
              <a:rPr b="1" i="1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j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se define por:</a:t>
            </a:r>
            <a:endParaRPr b="0" lang="es-EC" sz="2400" spc="-1" strike="noStrike">
              <a:latin typeface="Arial"/>
            </a:endParaRPr>
          </a:p>
        </p:txBody>
      </p:sp>
      <p:grpSp>
        <p:nvGrpSpPr>
          <p:cNvPr id="405" name="Group 3"/>
          <p:cNvGrpSpPr/>
          <p:nvPr/>
        </p:nvGrpSpPr>
        <p:grpSpPr>
          <a:xfrm>
            <a:off x="8662320" y="1807200"/>
            <a:ext cx="2493000" cy="2893680"/>
            <a:chOff x="8662320" y="1807200"/>
            <a:chExt cx="2493000" cy="2893680"/>
          </a:xfrm>
        </p:grpSpPr>
        <p:sp>
          <p:nvSpPr>
            <p:cNvPr id="406" name="CustomShape 4"/>
            <p:cNvSpPr/>
            <p:nvPr/>
          </p:nvSpPr>
          <p:spPr>
            <a:xfrm>
              <a:off x="9576720" y="249300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07" name="CustomShape 5"/>
            <p:cNvSpPr/>
            <p:nvPr/>
          </p:nvSpPr>
          <p:spPr>
            <a:xfrm>
              <a:off x="10700640" y="40168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08" name="CustomShape 6"/>
            <p:cNvSpPr/>
            <p:nvPr/>
          </p:nvSpPr>
          <p:spPr>
            <a:xfrm>
              <a:off x="8662320" y="40168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Times New Roman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09" name="Line 7"/>
            <p:cNvSpPr/>
            <p:nvPr/>
          </p:nvSpPr>
          <p:spPr>
            <a:xfrm flipV="1">
              <a:off x="8966880" y="2873520"/>
              <a:ext cx="685800" cy="11430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Line 8"/>
            <p:cNvSpPr/>
            <p:nvPr/>
          </p:nvSpPr>
          <p:spPr>
            <a:xfrm flipH="1">
              <a:off x="9043200" y="2949840"/>
              <a:ext cx="685800" cy="11430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Line 9"/>
            <p:cNvSpPr/>
            <p:nvPr/>
          </p:nvSpPr>
          <p:spPr>
            <a:xfrm flipH="1">
              <a:off x="9119160" y="4169160"/>
              <a:ext cx="1600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Line 10"/>
            <p:cNvSpPr/>
            <p:nvPr/>
          </p:nvSpPr>
          <p:spPr>
            <a:xfrm>
              <a:off x="9100440" y="4321440"/>
              <a:ext cx="1600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11"/>
            <p:cNvSpPr/>
            <p:nvPr/>
          </p:nvSpPr>
          <p:spPr>
            <a:xfrm flipH="1">
              <a:off x="9573840" y="2721600"/>
              <a:ext cx="454680" cy="360"/>
            </a:xfrm>
            <a:prstGeom prst="curvedConnector5">
              <a:avLst>
                <a:gd name="adj1" fmla="val -50000"/>
                <a:gd name="adj2" fmla="val -30501269"/>
                <a:gd name="adj3" fmla="val 150000"/>
              </a:avLst>
            </a:prstGeom>
            <a:noFill/>
            <a:ln w="93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12"/>
            <p:cNvSpPr/>
            <p:nvPr/>
          </p:nvSpPr>
          <p:spPr>
            <a:xfrm>
              <a:off x="9258480" y="4245480"/>
              <a:ext cx="55296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a/2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15" name="CustomShape 13"/>
            <p:cNvSpPr/>
            <p:nvPr/>
          </p:nvSpPr>
          <p:spPr>
            <a:xfrm>
              <a:off x="9331920" y="3407400"/>
              <a:ext cx="56988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y/2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16" name="CustomShape 14"/>
            <p:cNvSpPr/>
            <p:nvPr/>
          </p:nvSpPr>
          <p:spPr>
            <a:xfrm>
              <a:off x="8806680" y="3102480"/>
              <a:ext cx="55296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a/2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17" name="CustomShape 15"/>
            <p:cNvSpPr/>
            <p:nvPr/>
          </p:nvSpPr>
          <p:spPr>
            <a:xfrm>
              <a:off x="9788400" y="3788280"/>
              <a:ext cx="41724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18" name="CustomShape 16"/>
            <p:cNvSpPr/>
            <p:nvPr/>
          </p:nvSpPr>
          <p:spPr>
            <a:xfrm>
              <a:off x="9484200" y="1807200"/>
              <a:ext cx="569880" cy="4554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y/2</a:t>
              </a:r>
              <a:endParaRPr b="0" lang="es-EC" sz="2400" spc="-1" strike="noStrike">
                <a:latin typeface="Arial"/>
              </a:endParaRPr>
            </a:p>
          </p:txBody>
        </p:sp>
      </p:grpSp>
      <p:sp>
        <p:nvSpPr>
          <p:cNvPr id="419" name="CustomShape 17"/>
          <p:cNvSpPr/>
          <p:nvPr/>
        </p:nvSpPr>
        <p:spPr>
          <a:xfrm>
            <a:off x="8172720" y="4854960"/>
            <a:ext cx="2834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1800" spc="-1" strike="noStrike">
                <a:solidFill>
                  <a:srgbClr val="008000"/>
                </a:solidFill>
                <a:latin typeface="Corbel"/>
                <a:ea typeface="DejaVu Sans"/>
              </a:rPr>
              <a:t>Ecuaciónes de flujo :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20" name="CustomShape 18"/>
          <p:cNvSpPr/>
          <p:nvPr/>
        </p:nvSpPr>
        <p:spPr>
          <a:xfrm>
            <a:off x="8414640" y="5159880"/>
            <a:ext cx="251208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21" name="CustomShape 19"/>
          <p:cNvSpPr/>
          <p:nvPr/>
        </p:nvSpPr>
        <p:spPr>
          <a:xfrm>
            <a:off x="3449160" y="5929200"/>
            <a:ext cx="3578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 … </a:t>
            </a: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grado de salida de un nodo 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22" name="CustomShape 20"/>
          <p:cNvSpPr/>
          <p:nvPr/>
        </p:nvSpPr>
        <p:spPr>
          <a:xfrm>
            <a:off x="3282120" y="5929200"/>
            <a:ext cx="3912120" cy="366840"/>
          </a:xfrm>
          <a:prstGeom prst="rect">
            <a:avLst/>
          </a:prstGeom>
          <a:blipFill rotWithShape="0">
            <a:blip r:embed="rId1"/>
            <a:stretch>
              <a:fillRect l="0" t="-9510" r="0" b="-2622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3975120" y="4089240"/>
            <a:ext cx="2106000" cy="143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05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0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1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609480" y="277920"/>
            <a:ext cx="1097028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Resolviendo las ecuaciones de flujo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416680" y="1246320"/>
            <a:ext cx="8227080" cy="38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3 ecuaciones, 3 incógnitas y </a:t>
            </a:r>
            <a:br/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sin constantes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Por lo general no tiene única solución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Soluciones dependientes del factor de escala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 método de eliminación de Gauss funciona pero para sistemas pequeños. 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Pero, para grandes grafos (ej: muchas páginas Web) se necesita otro método.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8588880" y="1398960"/>
            <a:ext cx="251208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8270280" y="1181880"/>
            <a:ext cx="275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1800" spc="-1" strike="noStrike">
                <a:solidFill>
                  <a:srgbClr val="008000"/>
                </a:solidFill>
                <a:latin typeface="Corbel"/>
                <a:ea typeface="DejaVu Sans"/>
              </a:rPr>
              <a:t>Ecuaciones de flujo: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609480" y="277920"/>
            <a:ext cx="1097028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: Formulación de la matriz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2302200" y="1273680"/>
            <a:ext cx="8227080" cy="5124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24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10159920" y="5029200"/>
            <a:ext cx="1788480" cy="12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1442520" y="277920"/>
            <a:ext cx="1097028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Ecuaciones de flujo y la matriz de adyacencia M</a:t>
            </a:r>
            <a:endParaRPr b="0" lang="es-EC" sz="4000" spc="-1" strike="noStrike">
              <a:latin typeface="Arial"/>
            </a:endParaRPr>
          </a:p>
        </p:txBody>
      </p:sp>
      <p:grpSp>
        <p:nvGrpSpPr>
          <p:cNvPr id="432" name="Group 2"/>
          <p:cNvGrpSpPr/>
          <p:nvPr/>
        </p:nvGrpSpPr>
        <p:grpSpPr>
          <a:xfrm>
            <a:off x="7130880" y="3398760"/>
            <a:ext cx="2772720" cy="2207160"/>
            <a:chOff x="7130880" y="3398760"/>
            <a:chExt cx="2772720" cy="2207160"/>
          </a:xfrm>
        </p:grpSpPr>
        <p:sp>
          <p:nvSpPr>
            <p:cNvPr id="433" name="CustomShape 3"/>
            <p:cNvSpPr/>
            <p:nvPr/>
          </p:nvSpPr>
          <p:spPr>
            <a:xfrm>
              <a:off x="7581960" y="3398760"/>
              <a:ext cx="1563480" cy="5162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i="1" lang="es-EC" sz="2800" spc="-1" strike="noStrike">
                  <a:solidFill>
                    <a:srgbClr val="008000"/>
                  </a:solidFill>
                  <a:latin typeface="Corbel"/>
                  <a:ea typeface="DejaVu Sans"/>
                </a:rPr>
                <a:t>r = M∙r</a:t>
              </a:r>
              <a:endParaRPr b="0" lang="es-EC" sz="2800" spc="-1" strike="noStrike">
                <a:latin typeface="Arial"/>
              </a:endParaRPr>
            </a:p>
          </p:txBody>
        </p:sp>
        <p:sp>
          <p:nvSpPr>
            <p:cNvPr id="434" name="CustomShape 4"/>
            <p:cNvSpPr/>
            <p:nvPr/>
          </p:nvSpPr>
          <p:spPr>
            <a:xfrm>
              <a:off x="7924680" y="4348080"/>
              <a:ext cx="1445400" cy="1216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5"/>
            <p:cNvSpPr/>
            <p:nvPr/>
          </p:nvSpPr>
          <p:spPr>
            <a:xfrm>
              <a:off x="7130880" y="4313160"/>
              <a:ext cx="2772360" cy="1186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y       ½    ½    0     y</a:t>
              </a:r>
              <a:endParaRPr b="0" lang="es-EC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   =  ½     0    1     a</a:t>
              </a:r>
              <a:endParaRPr b="0" lang="es-EC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b="0" lang="es-EC" sz="24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m       0    ½    0    m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36" name="CustomShape 6"/>
            <p:cNvSpPr/>
            <p:nvPr/>
          </p:nvSpPr>
          <p:spPr>
            <a:xfrm>
              <a:off x="7162920" y="4313160"/>
              <a:ext cx="454680" cy="1216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7"/>
            <p:cNvSpPr/>
            <p:nvPr/>
          </p:nvSpPr>
          <p:spPr>
            <a:xfrm>
              <a:off x="9448920" y="4313160"/>
              <a:ext cx="454680" cy="129276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roup 8"/>
          <p:cNvGrpSpPr/>
          <p:nvPr/>
        </p:nvGrpSpPr>
        <p:grpSpPr>
          <a:xfrm>
            <a:off x="2724840" y="-707040"/>
            <a:ext cx="1749960" cy="4027320"/>
            <a:chOff x="2724840" y="-707040"/>
            <a:chExt cx="1749960" cy="4027320"/>
          </a:xfrm>
        </p:grpSpPr>
        <p:sp>
          <p:nvSpPr>
            <p:cNvPr id="439" name="CustomShape 9"/>
            <p:cNvSpPr/>
            <p:nvPr/>
          </p:nvSpPr>
          <p:spPr>
            <a:xfrm flipV="1">
              <a:off x="2814480" y="-121968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0"/>
            <p:cNvSpPr/>
            <p:nvPr/>
          </p:nvSpPr>
          <p:spPr>
            <a:xfrm flipH="1">
              <a:off x="3064680" y="231660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1"/>
            <p:cNvSpPr/>
            <p:nvPr/>
          </p:nvSpPr>
          <p:spPr>
            <a:xfrm>
              <a:off x="3047400" y="292392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12"/>
            <p:cNvSpPr/>
            <p:nvPr/>
          </p:nvSpPr>
          <p:spPr>
            <a:xfrm flipH="1" flipV="1">
              <a:off x="3146040" y="310032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13"/>
            <p:cNvSpPr/>
            <p:nvPr/>
          </p:nvSpPr>
          <p:spPr>
            <a:xfrm flipH="1" flipV="1">
              <a:off x="3255120" y="194832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14"/>
            <p:cNvSpPr/>
            <p:nvPr/>
          </p:nvSpPr>
          <p:spPr>
            <a:xfrm>
              <a:off x="3029400" y="195120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45" name="CustomShape 15"/>
            <p:cNvSpPr/>
            <p:nvPr/>
          </p:nvSpPr>
          <p:spPr>
            <a:xfrm>
              <a:off x="2724840" y="27892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46" name="CustomShape 16"/>
            <p:cNvSpPr/>
            <p:nvPr/>
          </p:nvSpPr>
          <p:spPr>
            <a:xfrm>
              <a:off x="4020120" y="286560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  <p:graphicFrame>
        <p:nvGraphicFramePr>
          <p:cNvPr id="447" name="Table 17"/>
          <p:cNvGraphicFramePr/>
          <p:nvPr/>
        </p:nvGraphicFramePr>
        <p:xfrm>
          <a:off x="6705720" y="1417680"/>
          <a:ext cx="2437560" cy="182988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45756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y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a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m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y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a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s-EC" sz="2400" spc="-1" strike="noStrike">
                          <a:solidFill>
                            <a:srgbClr val="008000"/>
                          </a:solidFill>
                          <a:latin typeface="Times New Roman"/>
                        </a:rPr>
                        <a:t>m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8" name="CustomShape 18"/>
          <p:cNvSpPr/>
          <p:nvPr/>
        </p:nvSpPr>
        <p:spPr>
          <a:xfrm>
            <a:off x="2124360" y="4313160"/>
            <a:ext cx="2826000" cy="145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endParaRPr b="0" lang="es-EC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4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609480" y="277920"/>
            <a:ext cx="1097028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Formulación del autovector de </a:t>
            </a:r>
            <a:r>
              <a:rPr b="1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M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: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2057400" y="1132200"/>
            <a:ext cx="8227080" cy="3747600"/>
          </a:xfrm>
          <a:prstGeom prst="rect">
            <a:avLst/>
          </a:prstGeom>
          <a:blipFill rotWithShape="0">
            <a:blip r:embed="rId1"/>
            <a:stretch>
              <a:fillRect l="-1897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9927720" y="2499480"/>
            <a:ext cx="2011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1400" spc="-1" strike="noStrike">
                <a:solidFill>
                  <a:srgbClr val="008000"/>
                </a:solidFill>
                <a:latin typeface="Arial"/>
                <a:ea typeface="DejaVu Sans"/>
              </a:rPr>
              <a:t>NOTA:</a:t>
            </a:r>
            <a:r>
              <a:rPr b="1" i="1" lang="es-EC" sz="1400" spc="-1" strike="noStrike">
                <a:solidFill>
                  <a:srgbClr val="008000"/>
                </a:solidFill>
                <a:latin typeface="Arial"/>
                <a:ea typeface="DejaVu Sans"/>
              </a:rPr>
              <a:t> x</a:t>
            </a:r>
            <a:r>
              <a:rPr b="0" lang="es-EC" sz="1400" spc="-1" strike="noStrike">
                <a:solidFill>
                  <a:srgbClr val="008000"/>
                </a:solidFill>
                <a:latin typeface="Arial"/>
                <a:ea typeface="DejaVu Sans"/>
              </a:rPr>
              <a:t>  es un autovector con un autovalor </a:t>
            </a:r>
            <a:r>
              <a:rPr b="1" lang="es-EC" sz="1400" spc="-1" strike="noStrike">
                <a:solidFill>
                  <a:srgbClr val="008000"/>
                </a:solidFill>
                <a:latin typeface="Arial"/>
                <a:ea typeface="DejaVu Sans"/>
              </a:rPr>
              <a:t>λ</a:t>
            </a:r>
            <a:r>
              <a:rPr b="0" lang="es-EC" sz="1400" spc="-1" strike="noStrike">
                <a:solidFill>
                  <a:srgbClr val="008000"/>
                </a:solidFill>
                <a:latin typeface="Arial"/>
                <a:ea typeface="DejaVu Sans"/>
              </a:rPr>
              <a:t> si:</a:t>
            </a:r>
            <a:br/>
            <a:endParaRPr b="0" lang="es-EC" sz="14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9927720" y="2499480"/>
            <a:ext cx="2011320" cy="1013040"/>
          </a:xfrm>
          <a:prstGeom prst="rect">
            <a:avLst/>
          </a:prstGeom>
          <a:blipFill rotWithShape="0">
            <a:blip r:embed="rId2"/>
            <a:stretch>
              <a:fillRect l="-798" t="-97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8" dur="indefinite" restart="never" nodeType="tmRoot">
          <p:childTnLst>
            <p:seq>
              <p:cTn id="1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Contenidos: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81080" y="1271520"/>
            <a:ext cx="82285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 lvl="1" marL="743040" indent="-283320">
              <a:lnSpc>
                <a:spcPct val="100000"/>
              </a:lnSpc>
              <a:spcBef>
                <a:spcPts val="7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800" spc="-1" strike="noStrike">
                <a:solidFill>
                  <a:srgbClr val="000000"/>
                </a:solidFill>
                <a:latin typeface="Corbel"/>
                <a:ea typeface="DejaVu Sans"/>
              </a:rPr>
              <a:t>Análisis de </a:t>
            </a:r>
            <a:r>
              <a:rPr b="0" i="1" lang="es-EC" sz="2800" spc="-1" strike="noStrike">
                <a:solidFill>
                  <a:srgbClr val="000000"/>
                </a:solidFill>
                <a:latin typeface="Corbel"/>
                <a:ea typeface="DejaVu Sans"/>
              </a:rPr>
              <a:t>links</a:t>
            </a:r>
            <a:r>
              <a:rPr b="0" lang="es-EC" sz="2800" spc="-1" strike="noStrike">
                <a:solidFill>
                  <a:srgbClr val="000000"/>
                </a:solidFill>
                <a:latin typeface="Corbel"/>
                <a:ea typeface="DejaVu Sans"/>
              </a:rPr>
              <a:t>: </a:t>
            </a:r>
            <a:endParaRPr b="0" lang="es-EC" sz="2800" spc="-1" strike="noStrike">
              <a:latin typeface="Arial"/>
            </a:endParaRPr>
          </a:p>
          <a:p>
            <a:pPr lvl="2" marL="1200240" indent="-283320">
              <a:lnSpc>
                <a:spcPct val="100000"/>
              </a:lnSpc>
              <a:spcBef>
                <a:spcPts val="7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C" sz="2800" spc="-1" strike="noStrike">
                <a:solidFill>
                  <a:srgbClr val="000000"/>
                </a:solidFill>
                <a:latin typeface="Corbel"/>
                <a:ea typeface="DejaVu Sans"/>
              </a:rPr>
              <a:t>PageRank</a:t>
            </a:r>
            <a:r>
              <a:rPr b="0" lang="es-EC" sz="2800" spc="-1" strike="noStrike">
                <a:solidFill>
                  <a:srgbClr val="000000"/>
                </a:solidFill>
                <a:latin typeface="Corbel"/>
                <a:ea typeface="DejaVu Sans"/>
              </a:rPr>
              <a:t> en grafos dirigidos</a:t>
            </a:r>
            <a:endParaRPr b="0" lang="es-EC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Método “Power Iteration”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812600" y="707400"/>
            <a:ext cx="8227080" cy="545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Dado un grafo con </a:t>
            </a:r>
            <a:r>
              <a:rPr b="1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nodos, donde los nodos son páginas web y los arcos son </a:t>
            </a:r>
            <a:r>
              <a:rPr b="0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hyperlinks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Power iteration:</a:t>
            </a:r>
            <a:r>
              <a:rPr b="1" lang="es-EC" sz="2400" spc="-1" strike="noStrike">
                <a:solidFill>
                  <a:srgbClr val="008000"/>
                </a:solidFill>
                <a:latin typeface="Corbel"/>
                <a:ea typeface="DejaVu Sans"/>
              </a:rPr>
              <a:t>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 simple esquema interactivo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Supón hay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páginas web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Inicializar: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(0)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= [1/N,….,1/N]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T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iterar: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(t+1)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=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∙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(t)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Para cuando |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(t+1)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–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(t)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|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&lt; </a:t>
            </a:r>
            <a:r>
              <a:rPr b="0" lang="es-EC" sz="2400" spc="-1" strike="noStrike">
                <a:solidFill>
                  <a:srgbClr val="000000"/>
                </a:solidFill>
                <a:latin typeface="Symbol"/>
                <a:ea typeface="DejaVu Sans"/>
              </a:rPr>
              <a:t>𝜀</a:t>
            </a:r>
            <a:endParaRPr b="0" lang="es-EC" sz="2400" spc="-1" strike="noStrike">
              <a:latin typeface="Arial"/>
            </a:endParaRPr>
          </a:p>
          <a:p>
            <a:pPr marL="7682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2400" spc="-1" strike="noStrike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7665120" y="3581280"/>
            <a:ext cx="3883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d</a:t>
            </a:r>
            <a:r>
              <a:rPr b="1" i="1" lang="es-EC" sz="18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i</a:t>
            </a: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…. </a:t>
            </a: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grado de salida de un nodo</a:t>
            </a: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1" i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6755040" y="5200560"/>
            <a:ext cx="1817280" cy="1074960"/>
          </a:xfrm>
          <a:prstGeom prst="rect">
            <a:avLst/>
          </a:prstGeom>
          <a:blipFill rotWithShape="0">
            <a:blip r:embed="rId1"/>
            <a:stretch>
              <a:fillRect l="0" t="0" r="0" b="-36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143240" y="5279760"/>
            <a:ext cx="1469880" cy="753840"/>
          </a:xfrm>
          <a:prstGeom prst="rect">
            <a:avLst/>
          </a:prstGeom>
          <a:blipFill rotWithShape="0">
            <a:blip r:embed="rId2"/>
            <a:stretch>
              <a:fillRect l="0" t="0" r="0" b="-51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 rot="16200000">
            <a:off x="4740480" y="4399920"/>
            <a:ext cx="275400" cy="1276920"/>
          </a:xfrm>
          <a:prstGeom prst="lef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7"/>
          <p:cNvSpPr/>
          <p:nvPr/>
        </p:nvSpPr>
        <p:spPr>
          <a:xfrm>
            <a:off x="4145040" y="6286680"/>
            <a:ext cx="128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Norma L1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6835320" y="6278040"/>
            <a:ext cx="1289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Norma L2</a:t>
            </a:r>
            <a:endParaRPr b="0" lang="es-EC" sz="1800" spc="-1" strike="noStrike"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3"/>
          <a:stretch/>
        </p:blipFill>
        <p:spPr>
          <a:xfrm>
            <a:off x="8280360" y="2590920"/>
            <a:ext cx="1941120" cy="101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Como funciona “Power Iteration”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2188080" y="1600200"/>
            <a:ext cx="8227080" cy="525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2400" spc="-1" strike="noStrike">
              <a:latin typeface="Arial"/>
            </a:endParaRPr>
          </a:p>
        </p:txBody>
      </p:sp>
      <p:grpSp>
        <p:nvGrpSpPr>
          <p:cNvPr id="464" name="Group 3"/>
          <p:cNvGrpSpPr/>
          <p:nvPr/>
        </p:nvGrpSpPr>
        <p:grpSpPr>
          <a:xfrm>
            <a:off x="6615360" y="-918360"/>
            <a:ext cx="1750320" cy="4026960"/>
            <a:chOff x="6615360" y="-918360"/>
            <a:chExt cx="1750320" cy="4026960"/>
          </a:xfrm>
        </p:grpSpPr>
        <p:sp>
          <p:nvSpPr>
            <p:cNvPr id="465" name="CustomShape 4"/>
            <p:cNvSpPr/>
            <p:nvPr/>
          </p:nvSpPr>
          <p:spPr>
            <a:xfrm flipV="1">
              <a:off x="6705360" y="-143100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5"/>
            <p:cNvSpPr/>
            <p:nvPr/>
          </p:nvSpPr>
          <p:spPr>
            <a:xfrm flipH="1">
              <a:off x="6955560" y="210528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6937920" y="27126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7"/>
            <p:cNvSpPr/>
            <p:nvPr/>
          </p:nvSpPr>
          <p:spPr>
            <a:xfrm flipH="1" flipV="1">
              <a:off x="7036920" y="28890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8"/>
            <p:cNvSpPr/>
            <p:nvPr/>
          </p:nvSpPr>
          <p:spPr>
            <a:xfrm flipH="1" flipV="1">
              <a:off x="7146000" y="173664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6920280" y="173952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71" name="CustomShape 10"/>
            <p:cNvSpPr/>
            <p:nvPr/>
          </p:nvSpPr>
          <p:spPr>
            <a:xfrm>
              <a:off x="6615360" y="257796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472" name="CustomShape 11"/>
            <p:cNvSpPr/>
            <p:nvPr/>
          </p:nvSpPr>
          <p:spPr>
            <a:xfrm>
              <a:off x="7911000" y="265392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  <p:graphicFrame>
        <p:nvGraphicFramePr>
          <p:cNvPr id="473" name="Table 12"/>
          <p:cNvGraphicFramePr/>
          <p:nvPr/>
        </p:nvGraphicFramePr>
        <p:xfrm>
          <a:off x="8363880" y="1609200"/>
          <a:ext cx="2437560" cy="137916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34488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4" name="CustomShape 13"/>
          <p:cNvSpPr/>
          <p:nvPr/>
        </p:nvSpPr>
        <p:spPr>
          <a:xfrm>
            <a:off x="2462760" y="5130000"/>
            <a:ext cx="454680" cy="1312200"/>
          </a:xfrm>
          <a:prstGeom prst="bracketPair">
            <a:avLst>
              <a:gd name="adj" fmla="val 16667"/>
            </a:avLst>
          </a:prstGeom>
          <a:noFill/>
          <a:ln w="25560">
            <a:solidFill>
              <a:srgbClr val="000000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" name="CustomShape 14"/>
          <p:cNvSpPr/>
          <p:nvPr/>
        </p:nvSpPr>
        <p:spPr>
          <a:xfrm>
            <a:off x="4027680" y="6444720"/>
            <a:ext cx="211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Iteración 0, 1, 2, …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476" name="CustomShape 15"/>
          <p:cNvSpPr/>
          <p:nvPr/>
        </p:nvSpPr>
        <p:spPr>
          <a:xfrm>
            <a:off x="8283960" y="3357000"/>
            <a:ext cx="251208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" dur="indefinite" restart="never" nodeType="tmRoot">
          <p:childTnLst>
            <p:seq>
              <p:cTn id="1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Interpretación del “navegador aleatorio”  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828800" y="1442520"/>
            <a:ext cx="884772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marL="438840" indent="-317520">
              <a:lnSpc>
                <a:spcPct val="100000"/>
              </a:lnSpc>
              <a:buClr>
                <a:srgbClr val="1287c3"/>
              </a:buClr>
              <a:buSzPct val="145000"/>
              <a:buFont typeface="Wingdings 2" charset="2"/>
              <a:buChar char="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Imaginemos un usuario Web aleatorio: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 cualquier tiempo , el está en alguna página </a:t>
            </a:r>
            <a:r>
              <a:rPr b="1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 el tiempo , sigue algún link de salida de 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aleatorio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Termina en la página Web  que está enlazada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desde </a:t>
            </a:r>
            <a:r>
              <a:rPr b="1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</a:t>
            </a:r>
            <a:endParaRPr b="0" lang="es-EC" sz="2400" spc="-1" strike="noStrike">
              <a:latin typeface="Arial"/>
            </a:endParaRPr>
          </a:p>
          <a:p>
            <a:pPr lvl="1" marL="731520" indent="-271800">
              <a:lnSpc>
                <a:spcPct val="100000"/>
              </a:lnSpc>
              <a:spcBef>
                <a:spcPts val="479"/>
              </a:spcBef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Este proceso se repite indefinidamente</a:t>
            </a:r>
            <a:endParaRPr b="0" lang="es-EC" sz="2400" spc="-1" strike="noStrike">
              <a:latin typeface="Arial"/>
            </a:endParaRPr>
          </a:p>
          <a:p>
            <a:pPr marL="438840" indent="-317520">
              <a:lnSpc>
                <a:spcPct val="100000"/>
              </a:lnSpc>
              <a:buClr>
                <a:srgbClr val="1287c3"/>
              </a:buClr>
              <a:buSzPct val="145000"/>
              <a:buFont typeface="Wingdings 2" charset="2"/>
              <a:buChar char="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Entonces, sea:</a:t>
            </a:r>
            <a:endParaRPr b="0" lang="es-EC" sz="2400" spc="-1" strike="noStrike">
              <a:latin typeface="Arial"/>
            </a:endParaRPr>
          </a:p>
          <a:p>
            <a:pPr lvl="1" marL="743040" indent="-317520">
              <a:lnSpc>
                <a:spcPct val="100000"/>
              </a:lnSpc>
              <a:spcAft>
                <a:spcPts val="601"/>
              </a:spcAft>
              <a:buClr>
                <a:srgbClr val="1287c3"/>
              </a:buClr>
              <a:buSzPct val="145000"/>
              <a:buFont typeface="Wingdings 2" charset="2"/>
              <a:buChar char="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…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un vector el cual la </a:t>
            </a:r>
            <a:r>
              <a:rPr b="0" lang="es-EC" sz="24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th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coordenada es la probabilidad de un navegador estar en la página  en el tiempo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Por tanto,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es la distribución de probabilidad sobre las páginas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9711360" y="3368880"/>
            <a:ext cx="416880" cy="4143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9427680" y="2434680"/>
            <a:ext cx="407880" cy="9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5"/>
          <p:cNvSpPr/>
          <p:nvPr/>
        </p:nvSpPr>
        <p:spPr>
          <a:xfrm flipH="1">
            <a:off x="9962280" y="2434680"/>
            <a:ext cx="162720" cy="9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"/>
          <p:cNvSpPr/>
          <p:nvPr/>
        </p:nvSpPr>
        <p:spPr>
          <a:xfrm flipH="1">
            <a:off x="10066320" y="2424240"/>
            <a:ext cx="778680" cy="10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7"/>
          <p:cNvSpPr/>
          <p:nvPr/>
        </p:nvSpPr>
        <p:spPr>
          <a:xfrm>
            <a:off x="9218160" y="222624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9929160" y="222624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85" name="CustomShape 9"/>
          <p:cNvSpPr/>
          <p:nvPr/>
        </p:nvSpPr>
        <p:spPr>
          <a:xfrm>
            <a:off x="10640520" y="222624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s-EC" sz="2000" spc="-1" strike="noStrike"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9055080" y="3670200"/>
            <a:ext cx="1991880" cy="9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4" dur="indefinite" restart="never" nodeType="tmRoot">
          <p:childTnLst>
            <p:seq>
              <p:cTn id="1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Distribución estacionaria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398240" y="1328760"/>
            <a:ext cx="8532000" cy="5255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0613520" y="2478600"/>
            <a:ext cx="416880" cy="4143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10330200" y="1696680"/>
            <a:ext cx="34236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5"/>
          <p:cNvSpPr/>
          <p:nvPr/>
        </p:nvSpPr>
        <p:spPr>
          <a:xfrm flipH="1">
            <a:off x="10820520" y="1696680"/>
            <a:ext cx="207000" cy="77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6"/>
          <p:cNvSpPr/>
          <p:nvPr/>
        </p:nvSpPr>
        <p:spPr>
          <a:xfrm flipH="1">
            <a:off x="10968480" y="1696680"/>
            <a:ext cx="72540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7"/>
          <p:cNvSpPr/>
          <p:nvPr/>
        </p:nvSpPr>
        <p:spPr>
          <a:xfrm>
            <a:off x="10067400" y="152388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94" name="CustomShape 8"/>
          <p:cNvSpPr/>
          <p:nvPr/>
        </p:nvSpPr>
        <p:spPr>
          <a:xfrm>
            <a:off x="10778400" y="152388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95" name="CustomShape 9"/>
          <p:cNvSpPr/>
          <p:nvPr/>
        </p:nvSpPr>
        <p:spPr>
          <a:xfrm>
            <a:off x="11489760" y="1523880"/>
            <a:ext cx="416880" cy="41436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1" lang="es-EC" sz="2000" spc="-1" strike="noStrike" baseline="-250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496" name="CustomShape 10"/>
          <p:cNvSpPr/>
          <p:nvPr/>
        </p:nvSpPr>
        <p:spPr>
          <a:xfrm>
            <a:off x="5065200" y="5835600"/>
            <a:ext cx="692784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1" lang="es-EC" sz="1600" spc="-1" strike="noStrike">
                <a:solidFill>
                  <a:srgbClr val="0000ff"/>
                </a:solidFill>
                <a:latin typeface="Corbel"/>
                <a:ea typeface="DejaVu Sans"/>
              </a:rPr>
              <a:t>La teoría del navegador aleatorio se basa en los procesos de Markov:</a:t>
            </a:r>
            <a:endParaRPr b="0" lang="es-EC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Para grafos que satisfacen </a:t>
            </a:r>
            <a:r>
              <a:rPr b="1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ciertas condiciones</a:t>
            </a:r>
            <a:r>
              <a:rPr b="0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  la </a:t>
            </a:r>
            <a:r>
              <a:rPr b="1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distribución estacionaria es única</a:t>
            </a:r>
            <a:r>
              <a:rPr b="0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y eventualmente será alcanzada no importa cual sea la distribución de probabilidad inicial en el momento </a:t>
            </a:r>
            <a:r>
              <a:rPr b="1" lang="es-EC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 = 0</a:t>
            </a:r>
            <a:endParaRPr b="0" lang="es-EC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endParaRPr b="0" lang="es-EC" sz="16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2"/>
          <a:stretch/>
        </p:blipFill>
        <p:spPr>
          <a:xfrm>
            <a:off x="9639360" y="2882880"/>
            <a:ext cx="2334600" cy="4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6" dur="indefinite" restart="never" nodeType="tmRoot">
          <p:childTnLst>
            <p:seq>
              <p:cTn id="1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GOOGLE: PageRank, ¿Preguntas?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300400" y="1600200"/>
            <a:ext cx="822708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7000"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3600" spc="-1" strike="noStrike">
                <a:solidFill>
                  <a:srgbClr val="0070c0"/>
                </a:solidFill>
                <a:latin typeface="Corbel"/>
                <a:ea typeface="DejaVu Sans"/>
              </a:rPr>
              <a:t>¿Convergen?</a:t>
            </a:r>
            <a:endParaRPr b="0" lang="es-EC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36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3600" spc="-1" strike="noStrike">
                <a:solidFill>
                  <a:srgbClr val="0070c0"/>
                </a:solidFill>
                <a:latin typeface="Corbel"/>
                <a:ea typeface="DejaVu Sans"/>
              </a:rPr>
              <a:t>¿Converge a lo que queremos?</a:t>
            </a:r>
            <a:endParaRPr b="0" lang="es-EC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36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3600" spc="-1" strike="noStrike">
                <a:solidFill>
                  <a:srgbClr val="0070c0"/>
                </a:solidFill>
                <a:latin typeface="Corbel"/>
                <a:ea typeface="DejaVu Sans"/>
              </a:rPr>
              <a:t>¿Los resultados son razonables?</a:t>
            </a:r>
            <a:endParaRPr b="0" lang="es-EC" sz="36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5832360" y="2362320"/>
            <a:ext cx="2172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o</a:t>
            </a:r>
            <a:endParaRPr b="0" lang="es-EC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 </a:t>
            </a:r>
            <a:r>
              <a:rPr b="1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equivalentemente</a:t>
            </a:r>
            <a:endParaRPr b="0" lang="es-EC" sz="1800" spc="-1" strike="noStrike">
              <a:latin typeface="Aria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2298600" y="1803240"/>
            <a:ext cx="3312720" cy="1750320"/>
          </a:xfrm>
          <a:prstGeom prst="rect">
            <a:avLst/>
          </a:prstGeom>
          <a:ln>
            <a:noFill/>
          </a:ln>
        </p:spPr>
      </p:pic>
      <p:pic>
        <p:nvPicPr>
          <p:cNvPr id="502" name="" descr=""/>
          <p:cNvPicPr/>
          <p:nvPr/>
        </p:nvPicPr>
        <p:blipFill>
          <a:blip r:embed="rId2"/>
          <a:stretch/>
        </p:blipFill>
        <p:spPr>
          <a:xfrm>
            <a:off x="8267760" y="2260440"/>
            <a:ext cx="2334600" cy="83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¿Converge?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2057400" y="1424160"/>
            <a:ext cx="822708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Ejemplo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2999160" y="5113800"/>
            <a:ext cx="387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s-EC" sz="2800" spc="-1" strike="noStrike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032440" y="2578680"/>
            <a:ext cx="156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"/>
          <p:cNvSpPr/>
          <p:nvPr/>
        </p:nvSpPr>
        <p:spPr>
          <a:xfrm flipH="1">
            <a:off x="5182200" y="2807280"/>
            <a:ext cx="156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6"/>
          <p:cNvSpPr/>
          <p:nvPr/>
        </p:nvSpPr>
        <p:spPr>
          <a:xfrm>
            <a:off x="6598800" y="2384280"/>
            <a:ext cx="637560" cy="63756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32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4575240" y="2384280"/>
            <a:ext cx="637560" cy="63756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3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3898800" y="6057720"/>
            <a:ext cx="211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Iteración 0, 1, 2, …</a:t>
            </a:r>
            <a:endParaRPr b="0" lang="es-EC" sz="18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8039160" y="2006640"/>
            <a:ext cx="2626920" cy="138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0" dur="indefinite" restart="never" nodeType="tmRoot">
          <p:childTnLst>
            <p:seq>
              <p:cTn id="1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¿Converge a lo que queremos?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800360" y="1295280"/>
            <a:ext cx="822708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18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Ejemplo: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2678400" y="4996800"/>
            <a:ext cx="387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800" spc="-1" strike="noStrike">
                <a:solidFill>
                  <a:srgbClr val="000000"/>
                </a:solidFill>
                <a:latin typeface="Arial"/>
                <a:ea typeface="DejaVu Sans"/>
              </a:rPr>
              <a:t>=</a:t>
            </a:r>
            <a:endParaRPr b="0" lang="es-EC" sz="2800" spc="-1" strike="noStrike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4775400" y="2612520"/>
            <a:ext cx="156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5"/>
          <p:cNvSpPr/>
          <p:nvPr/>
        </p:nvSpPr>
        <p:spPr>
          <a:xfrm>
            <a:off x="6341760" y="2255400"/>
            <a:ext cx="637560" cy="63756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3200" spc="-1" strike="noStrike">
                <a:solidFill>
                  <a:srgbClr val="ffffff"/>
                </a:solidFill>
                <a:latin typeface="Arial"/>
                <a:ea typeface="DejaVu Sans"/>
              </a:rPr>
              <a:t>b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4318200" y="2255400"/>
            <a:ext cx="637560" cy="63756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32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C" sz="3200" spc="-1" strike="noStrike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4269960" y="5755320"/>
            <a:ext cx="211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Iteración 0, 1, 2, …</a:t>
            </a:r>
            <a:endParaRPr b="0" lang="es-EC" sz="1800" spc="-1" strike="noStrike">
              <a:latin typeface="Arial"/>
            </a:endParaRPr>
          </a:p>
        </p:txBody>
      </p:sp>
      <p:pic>
        <p:nvPicPr>
          <p:cNvPr id="519" name="" descr=""/>
          <p:cNvPicPr/>
          <p:nvPr/>
        </p:nvPicPr>
        <p:blipFill>
          <a:blip r:embed="rId1"/>
          <a:stretch/>
        </p:blipFill>
        <p:spPr>
          <a:xfrm>
            <a:off x="7772400" y="1879560"/>
            <a:ext cx="2626920" cy="138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2" dur="indefinite" restart="never" nodeType="tmRoot">
          <p:childTnLst>
            <p:seq>
              <p:cTn id="1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Problemas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1942920" y="1600200"/>
            <a:ext cx="8241840" cy="47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0000"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(1)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algunas páginas son</a:t>
            </a:r>
            <a:br/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dead ends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(no tienen links de salida)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 algoritmo del navegador aleatorio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“no tiene a donde ir” 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Estas páginas causan que la importancia “se vaya”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(2)</a:t>
            </a: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 </a:t>
            </a:r>
            <a:r>
              <a:rPr b="1" lang="es-EC" sz="2400" spc="-1" strike="noStrike">
                <a:solidFill>
                  <a:srgbClr val="008000"/>
                </a:solidFill>
                <a:latin typeface="Corbel"/>
                <a:ea typeface="DejaVu Sans"/>
              </a:rPr>
              <a:t>Spider traps:</a:t>
            </a:r>
            <a:r>
              <a:rPr b="0" lang="es-EC" sz="2400" spc="-1" strike="noStrike">
                <a:solidFill>
                  <a:srgbClr val="008000"/>
                </a:solidFill>
                <a:latin typeface="Corbel"/>
                <a:ea typeface="DejaVu Sans"/>
              </a:rPr>
              <a:t> </a:t>
            </a:r>
            <a:br/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(todos los links de salida están dentro del mismo grupo)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El algoritmo del navegador aleatorio se queda atascado en la trampa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Eventualmente estas trampas absorben toda la importancia de la página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 flipH="1">
            <a:off x="8574840" y="1984680"/>
            <a:ext cx="153720" cy="32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"/>
          <p:cNvSpPr/>
          <p:nvPr/>
        </p:nvSpPr>
        <p:spPr>
          <a:xfrm flipV="1">
            <a:off x="8732160" y="2039760"/>
            <a:ext cx="752040" cy="32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5"/>
          <p:cNvSpPr/>
          <p:nvPr/>
        </p:nvSpPr>
        <p:spPr>
          <a:xfrm flipH="1">
            <a:off x="9546480" y="2076120"/>
            <a:ext cx="360" cy="49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6"/>
          <p:cNvSpPr/>
          <p:nvPr/>
        </p:nvSpPr>
        <p:spPr>
          <a:xfrm flipH="1" flipV="1">
            <a:off x="8704080" y="2443320"/>
            <a:ext cx="7506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7"/>
          <p:cNvSpPr/>
          <p:nvPr/>
        </p:nvSpPr>
        <p:spPr>
          <a:xfrm flipV="1">
            <a:off x="9644760" y="1810800"/>
            <a:ext cx="479520" cy="16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8"/>
          <p:cNvSpPr/>
          <p:nvPr/>
        </p:nvSpPr>
        <p:spPr>
          <a:xfrm>
            <a:off x="8551080" y="2289960"/>
            <a:ext cx="180360" cy="18036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9"/>
          <p:cNvSpPr/>
          <p:nvPr/>
        </p:nvSpPr>
        <p:spPr>
          <a:xfrm>
            <a:off x="8642520" y="1787760"/>
            <a:ext cx="180360" cy="18036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0"/>
          <p:cNvSpPr/>
          <p:nvPr/>
        </p:nvSpPr>
        <p:spPr>
          <a:xfrm>
            <a:off x="9461880" y="1893240"/>
            <a:ext cx="180360" cy="18036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1"/>
          <p:cNvSpPr/>
          <p:nvPr/>
        </p:nvSpPr>
        <p:spPr>
          <a:xfrm>
            <a:off x="9460080" y="2571480"/>
            <a:ext cx="180360" cy="18036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2"/>
          <p:cNvSpPr/>
          <p:nvPr/>
        </p:nvSpPr>
        <p:spPr>
          <a:xfrm>
            <a:off x="10126440" y="1722240"/>
            <a:ext cx="180360" cy="18036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3"/>
          <p:cNvSpPr/>
          <p:nvPr/>
        </p:nvSpPr>
        <p:spPr>
          <a:xfrm>
            <a:off x="9551520" y="2754360"/>
            <a:ext cx="206640" cy="48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4"/>
          <p:cNvSpPr/>
          <p:nvPr/>
        </p:nvSpPr>
        <p:spPr>
          <a:xfrm>
            <a:off x="9669240" y="3246120"/>
            <a:ext cx="180360" cy="180360"/>
          </a:xfrm>
          <a:prstGeom prst="ellipse">
            <a:avLst/>
          </a:prstGeom>
          <a:solidFill>
            <a:srgbClr val="008000"/>
          </a:solidFill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5"/>
          <p:cNvSpPr/>
          <p:nvPr/>
        </p:nvSpPr>
        <p:spPr>
          <a:xfrm flipH="1" flipV="1">
            <a:off x="8795520" y="1811880"/>
            <a:ext cx="687600" cy="10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6"/>
          <p:cNvSpPr/>
          <p:nvPr/>
        </p:nvSpPr>
        <p:spPr>
          <a:xfrm>
            <a:off x="9370440" y="3657600"/>
            <a:ext cx="180360" cy="180360"/>
          </a:xfrm>
          <a:prstGeom prst="ellipse">
            <a:avLst/>
          </a:prstGeom>
          <a:solidFill>
            <a:srgbClr val="008000"/>
          </a:solidFill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7"/>
          <p:cNvSpPr/>
          <p:nvPr/>
        </p:nvSpPr>
        <p:spPr>
          <a:xfrm>
            <a:off x="9553320" y="3749040"/>
            <a:ext cx="482400" cy="8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18"/>
          <p:cNvSpPr/>
          <p:nvPr/>
        </p:nvSpPr>
        <p:spPr>
          <a:xfrm flipH="1">
            <a:off x="9523440" y="3402360"/>
            <a:ext cx="167040" cy="27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19"/>
          <p:cNvSpPr/>
          <p:nvPr/>
        </p:nvSpPr>
        <p:spPr>
          <a:xfrm>
            <a:off x="10004400" y="3779640"/>
            <a:ext cx="180360" cy="180360"/>
          </a:xfrm>
          <a:prstGeom prst="ellipse">
            <a:avLst/>
          </a:prstGeom>
          <a:solidFill>
            <a:srgbClr val="008000"/>
          </a:solidFill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0"/>
          <p:cNvSpPr/>
          <p:nvPr/>
        </p:nvSpPr>
        <p:spPr>
          <a:xfrm flipH="1" flipV="1">
            <a:off x="9822600" y="3399480"/>
            <a:ext cx="268200" cy="37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1"/>
          <p:cNvSpPr/>
          <p:nvPr/>
        </p:nvSpPr>
        <p:spPr>
          <a:xfrm>
            <a:off x="9418680" y="1434960"/>
            <a:ext cx="116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Dead end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541" name="CustomShape 22"/>
          <p:cNvSpPr/>
          <p:nvPr/>
        </p:nvSpPr>
        <p:spPr>
          <a:xfrm rot="622200">
            <a:off x="9129240" y="3825000"/>
            <a:ext cx="129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Spider trap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" dur="500"/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05" dur="500"/>
                                        <p:tgtEl>
                                          <p:spTgt spid="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09" dur="500"/>
                                        <p:tgtEl>
                                          <p:spTgt spid="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/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13" dur="500"/>
                                        <p:tgtEl>
                                          <p:spTgt spid="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Problemas: Spider trap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2600280" y="1480320"/>
            <a:ext cx="8041320" cy="47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Power Iteration: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Set </a:t>
            </a: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0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(0)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1: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2: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Goto </a:t>
            </a: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Ejemplo: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16/24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2787120" y="4900680"/>
            <a:ext cx="454680" cy="1140480"/>
          </a:xfrm>
          <a:prstGeom prst="bracketPair">
            <a:avLst>
              <a:gd name="adj" fmla="val 16667"/>
            </a:avLst>
          </a:prstGeom>
          <a:noFill/>
          <a:ln w="28440">
            <a:solidFill>
              <a:srgbClr val="ababa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4"/>
          <p:cNvSpPr/>
          <p:nvPr/>
        </p:nvSpPr>
        <p:spPr>
          <a:xfrm>
            <a:off x="4254480" y="6052320"/>
            <a:ext cx="209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iteración 0, 1, 2, …</a:t>
            </a:r>
            <a:endParaRPr b="0" lang="es-EC" sz="1800" spc="-1" strike="noStrike">
              <a:latin typeface="Arial"/>
            </a:endParaRPr>
          </a:p>
        </p:txBody>
      </p:sp>
      <p:grpSp>
        <p:nvGrpSpPr>
          <p:cNvPr id="546" name="Group 5"/>
          <p:cNvGrpSpPr/>
          <p:nvPr/>
        </p:nvGrpSpPr>
        <p:grpSpPr>
          <a:xfrm>
            <a:off x="6842160" y="-1038240"/>
            <a:ext cx="1749960" cy="4026960"/>
            <a:chOff x="6842160" y="-1038240"/>
            <a:chExt cx="1749960" cy="4026960"/>
          </a:xfrm>
        </p:grpSpPr>
        <p:sp>
          <p:nvSpPr>
            <p:cNvPr id="547" name="CustomShape 6"/>
            <p:cNvSpPr/>
            <p:nvPr/>
          </p:nvSpPr>
          <p:spPr>
            <a:xfrm flipV="1">
              <a:off x="6931800" y="-155088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7"/>
            <p:cNvSpPr/>
            <p:nvPr/>
          </p:nvSpPr>
          <p:spPr>
            <a:xfrm flipH="1">
              <a:off x="7182000" y="198540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8"/>
            <p:cNvSpPr/>
            <p:nvPr/>
          </p:nvSpPr>
          <p:spPr>
            <a:xfrm>
              <a:off x="7164720" y="26856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9"/>
            <p:cNvSpPr/>
            <p:nvPr/>
          </p:nvSpPr>
          <p:spPr>
            <a:xfrm flipH="1" flipV="1">
              <a:off x="7372440" y="161676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0"/>
            <p:cNvSpPr/>
            <p:nvPr/>
          </p:nvSpPr>
          <p:spPr>
            <a:xfrm>
              <a:off x="7146720" y="161964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52" name="CustomShape 11"/>
            <p:cNvSpPr/>
            <p:nvPr/>
          </p:nvSpPr>
          <p:spPr>
            <a:xfrm>
              <a:off x="6842160" y="24580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53" name="CustomShape 12"/>
            <p:cNvSpPr/>
            <p:nvPr/>
          </p:nvSpPr>
          <p:spPr>
            <a:xfrm>
              <a:off x="8137440" y="253404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  <p:graphicFrame>
        <p:nvGraphicFramePr>
          <p:cNvPr id="554" name="Table 13"/>
          <p:cNvGraphicFramePr/>
          <p:nvPr/>
        </p:nvGraphicFramePr>
        <p:xfrm>
          <a:off x="8590320" y="1489320"/>
          <a:ext cx="2437560" cy="14641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36612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5" name="CustomShape 14"/>
          <p:cNvSpPr/>
          <p:nvPr/>
        </p:nvSpPr>
        <p:spPr>
          <a:xfrm>
            <a:off x="8510760" y="3237120"/>
            <a:ext cx="251208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556" name="CustomShape 15"/>
          <p:cNvSpPr/>
          <p:nvPr/>
        </p:nvSpPr>
        <p:spPr>
          <a:xfrm flipH="1" flipV="1">
            <a:off x="8363160" y="2531160"/>
            <a:ext cx="226080" cy="22608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16"/>
          <p:cNvSpPr/>
          <p:nvPr/>
        </p:nvSpPr>
        <p:spPr>
          <a:xfrm>
            <a:off x="6342120" y="3183480"/>
            <a:ext cx="2424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s-EC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s-EC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es una “spider trap”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558" name="CustomShape 17"/>
          <p:cNvSpPr/>
          <p:nvPr/>
        </p:nvSpPr>
        <p:spPr>
          <a:xfrm>
            <a:off x="2719440" y="6458040"/>
            <a:ext cx="7079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Todos los valores PageRank quedan “atrapados” en el nodo </a:t>
            </a:r>
            <a:r>
              <a:rPr b="1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es-EC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4" dur="indefinite" restart="never" nodeType="tmRoot">
          <p:childTnLst>
            <p:seq>
              <p:cTn id="2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Solución: Teletransporte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2141640" y="1453680"/>
            <a:ext cx="8532000" cy="37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 solución de Google para las spider traps: </a:t>
            </a:r>
            <a:r>
              <a:rPr b="1" lang="es-EC" sz="2400" spc="-1" strike="noStrike">
                <a:solidFill>
                  <a:srgbClr val="d60093"/>
                </a:solidFill>
                <a:latin typeface="Corbel"/>
                <a:ea typeface="DejaVu Sans"/>
              </a:rPr>
              <a:t>a cada momento t el navegador aleatorio tiene 2 opciones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Con probabilidad  seguir un </a:t>
            </a:r>
            <a:r>
              <a:rPr b="0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link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aleatorio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Con probabilidad </a:t>
            </a:r>
            <a:r>
              <a:rPr b="1" lang="es-EC" sz="2000" spc="-1" strike="noStrike">
                <a:solidFill>
                  <a:srgbClr val="ff0000"/>
                </a:solidFill>
                <a:latin typeface="Corbel"/>
                <a:ea typeface="DejaVu Sans"/>
              </a:rPr>
              <a:t> 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saltar a una página Web aleatoria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Valores comunes para  son el rango de 0.8 a 0.9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Con esto, el navegador será teletransportado fuera de la “spider trap” en poco tiempo</a:t>
            </a:r>
            <a:endParaRPr b="0" lang="es-EC" sz="2400" spc="-1" strike="noStrike">
              <a:latin typeface="Arial"/>
            </a:endParaRPr>
          </a:p>
        </p:txBody>
      </p:sp>
      <p:grpSp>
        <p:nvGrpSpPr>
          <p:cNvPr id="561" name="Group 3"/>
          <p:cNvGrpSpPr/>
          <p:nvPr/>
        </p:nvGrpSpPr>
        <p:grpSpPr>
          <a:xfrm>
            <a:off x="3729240" y="2523600"/>
            <a:ext cx="1749960" cy="4026960"/>
            <a:chOff x="3729240" y="2523600"/>
            <a:chExt cx="1749960" cy="4026960"/>
          </a:xfrm>
        </p:grpSpPr>
        <p:sp>
          <p:nvSpPr>
            <p:cNvPr id="562" name="CustomShape 4"/>
            <p:cNvSpPr/>
            <p:nvPr/>
          </p:nvSpPr>
          <p:spPr>
            <a:xfrm flipV="1">
              <a:off x="3818880" y="201096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5"/>
            <p:cNvSpPr/>
            <p:nvPr/>
          </p:nvSpPr>
          <p:spPr>
            <a:xfrm flipH="1">
              <a:off x="4069080" y="554724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6"/>
            <p:cNvSpPr/>
            <p:nvPr/>
          </p:nvSpPr>
          <p:spPr>
            <a:xfrm>
              <a:off x="4051800" y="62478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7"/>
            <p:cNvSpPr/>
            <p:nvPr/>
          </p:nvSpPr>
          <p:spPr>
            <a:xfrm flipH="1" flipV="1">
              <a:off x="4259880" y="517860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8"/>
            <p:cNvSpPr/>
            <p:nvPr/>
          </p:nvSpPr>
          <p:spPr>
            <a:xfrm>
              <a:off x="4034160" y="51814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67" name="CustomShape 9"/>
            <p:cNvSpPr/>
            <p:nvPr/>
          </p:nvSpPr>
          <p:spPr>
            <a:xfrm>
              <a:off x="3729240" y="601992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68" name="CustomShape 10"/>
            <p:cNvSpPr/>
            <p:nvPr/>
          </p:nvSpPr>
          <p:spPr>
            <a:xfrm>
              <a:off x="5024520" y="60958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  <p:sp>
        <p:nvSpPr>
          <p:cNvPr id="569" name="CustomShape 11"/>
          <p:cNvSpPr/>
          <p:nvPr/>
        </p:nvSpPr>
        <p:spPr>
          <a:xfrm flipH="1" flipV="1">
            <a:off x="5250240" y="6093000"/>
            <a:ext cx="226080" cy="22608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12"/>
          <p:cNvSpPr/>
          <p:nvPr/>
        </p:nvSpPr>
        <p:spPr>
          <a:xfrm flipH="1" flipV="1">
            <a:off x="8607600" y="6093000"/>
            <a:ext cx="226080" cy="22608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3"/>
          <p:cNvSpPr/>
          <p:nvPr/>
        </p:nvSpPr>
        <p:spPr>
          <a:xfrm>
            <a:off x="6027840" y="5638680"/>
            <a:ext cx="759600" cy="60624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4"/>
          <p:cNvSpPr/>
          <p:nvPr/>
        </p:nvSpPr>
        <p:spPr>
          <a:xfrm rot="1804200">
            <a:off x="8319240" y="5793120"/>
            <a:ext cx="311400" cy="357840"/>
          </a:xfrm>
          <a:custGeom>
            <a:avLst/>
            <a:gdLst/>
            <a:ahLst/>
            <a:rect l="l" t="t" r="r" b="b"/>
            <a:pathLst>
              <a:path w="314036" h="360219">
                <a:moveTo>
                  <a:pt x="314036" y="360219"/>
                </a:moveTo>
                <a:cubicBezTo>
                  <a:pt x="224751" y="350212"/>
                  <a:pt x="135467" y="340206"/>
                  <a:pt x="101600" y="295564"/>
                </a:cubicBezTo>
                <a:cubicBezTo>
                  <a:pt x="67733" y="250922"/>
                  <a:pt x="127769" y="141625"/>
                  <a:pt x="110836" y="92364"/>
                </a:cubicBezTo>
                <a:cubicBezTo>
                  <a:pt x="93903" y="43103"/>
                  <a:pt x="46951" y="21551"/>
                  <a:pt x="0" y="0"/>
                </a:cubicBezTo>
              </a:path>
            </a:pathLst>
          </a:custGeom>
          <a:noFill/>
          <a:ln cap="rnd" w="38160">
            <a:solidFill>
              <a:srgbClr val="008000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5"/>
          <p:cNvSpPr/>
          <p:nvPr/>
        </p:nvSpPr>
        <p:spPr>
          <a:xfrm>
            <a:off x="7696080" y="5548320"/>
            <a:ext cx="286200" cy="304920"/>
          </a:xfrm>
          <a:custGeom>
            <a:avLst/>
            <a:gdLst/>
            <a:ahLst/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cap="rnd" w="38160">
            <a:solidFill>
              <a:srgbClr val="008000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16"/>
          <p:cNvSpPr/>
          <p:nvPr/>
        </p:nvSpPr>
        <p:spPr>
          <a:xfrm rot="15957000">
            <a:off x="7473960" y="6037920"/>
            <a:ext cx="286200" cy="304920"/>
          </a:xfrm>
          <a:custGeom>
            <a:avLst/>
            <a:gdLst/>
            <a:ahLst/>
            <a:rect l="l" t="t" r="r" b="b"/>
            <a:pathLst>
              <a:path w="221672" h="224429">
                <a:moveTo>
                  <a:pt x="0" y="2756"/>
                </a:moveTo>
                <a:cubicBezTo>
                  <a:pt x="59266" y="-1093"/>
                  <a:pt x="118533" y="-4941"/>
                  <a:pt x="138545" y="21229"/>
                </a:cubicBezTo>
                <a:cubicBezTo>
                  <a:pt x="158557" y="47399"/>
                  <a:pt x="106218" y="125907"/>
                  <a:pt x="120072" y="159774"/>
                </a:cubicBezTo>
                <a:cubicBezTo>
                  <a:pt x="133926" y="193641"/>
                  <a:pt x="177799" y="209035"/>
                  <a:pt x="221672" y="224429"/>
                </a:cubicBezTo>
              </a:path>
            </a:pathLst>
          </a:custGeom>
          <a:noFill/>
          <a:ln cap="rnd" w="38160">
            <a:solidFill>
              <a:srgbClr val="008000"/>
            </a:solidFill>
            <a:custDash>
              <a:ds d="3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5" name="Group 17"/>
          <p:cNvGrpSpPr/>
          <p:nvPr/>
        </p:nvGrpSpPr>
        <p:grpSpPr>
          <a:xfrm>
            <a:off x="7086600" y="2523600"/>
            <a:ext cx="1749960" cy="4026960"/>
            <a:chOff x="7086600" y="2523600"/>
            <a:chExt cx="1749960" cy="4026960"/>
          </a:xfrm>
        </p:grpSpPr>
        <p:sp>
          <p:nvSpPr>
            <p:cNvPr id="576" name="CustomShape 18"/>
            <p:cNvSpPr/>
            <p:nvPr/>
          </p:nvSpPr>
          <p:spPr>
            <a:xfrm flipV="1">
              <a:off x="7176240" y="201096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9"/>
            <p:cNvSpPr/>
            <p:nvPr/>
          </p:nvSpPr>
          <p:spPr>
            <a:xfrm flipH="1">
              <a:off x="7426800" y="554724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20"/>
            <p:cNvSpPr/>
            <p:nvPr/>
          </p:nvSpPr>
          <p:spPr>
            <a:xfrm>
              <a:off x="7409160" y="62478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21"/>
            <p:cNvSpPr/>
            <p:nvPr/>
          </p:nvSpPr>
          <p:spPr>
            <a:xfrm flipH="1" flipV="1">
              <a:off x="7617240" y="517860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22"/>
            <p:cNvSpPr/>
            <p:nvPr/>
          </p:nvSpPr>
          <p:spPr>
            <a:xfrm>
              <a:off x="7391520" y="51814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81" name="CustomShape 23"/>
            <p:cNvSpPr/>
            <p:nvPr/>
          </p:nvSpPr>
          <p:spPr>
            <a:xfrm>
              <a:off x="7086600" y="601992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82" name="CustomShape 24"/>
            <p:cNvSpPr/>
            <p:nvPr/>
          </p:nvSpPr>
          <p:spPr>
            <a:xfrm>
              <a:off x="8381880" y="609588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Red social</a:t>
            </a:r>
            <a:endParaRPr b="0" lang="es-EC" sz="40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2142000" y="1600920"/>
            <a:ext cx="9314280" cy="46119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744640" y="6215400"/>
            <a:ext cx="7464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4-degree of separation </a:t>
            </a:r>
            <a:endParaRPr b="0" lang="es-EC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Fuente: </a:t>
            </a:r>
            <a:r>
              <a:rPr b="0" lang="es-EC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http://www.mmds.org</a:t>
            </a:r>
            <a:endParaRPr b="0" lang="es-EC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Problemas: Dead ends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2271600" y="1447920"/>
            <a:ext cx="8227080" cy="46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8000"/>
                </a:solidFill>
                <a:latin typeface="Corbel"/>
                <a:ea typeface="DejaVu Sans"/>
              </a:rPr>
              <a:t>Power Iteration: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Set </a:t>
            </a: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r</a:t>
            </a:r>
            <a:r>
              <a:rPr b="0" lang="es-EC" sz="2000" spc="-1" strike="noStrike" baseline="30000">
                <a:solidFill>
                  <a:srgbClr val="000000"/>
                </a:solidFill>
                <a:latin typeface="Corbel"/>
                <a:ea typeface="DejaVu Sans"/>
              </a:rPr>
              <a:t>(0)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1: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 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2: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Goto </a:t>
            </a: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1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Ejemplo: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=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…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b="0" lang="es-EC" sz="2400" spc="-1" strike="noStrike" baseline="-25000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1/6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1/12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2/24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4111200" y="6019920"/>
            <a:ext cx="211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8000"/>
                </a:solidFill>
                <a:latin typeface="Arial"/>
                <a:ea typeface="DejaVu Sans"/>
              </a:rPr>
              <a:t>Iteración 0, 1, 2, …</a:t>
            </a:r>
            <a:endParaRPr b="0" lang="es-EC" sz="1800" spc="-1" strike="noStrike">
              <a:latin typeface="Arial"/>
            </a:endParaRPr>
          </a:p>
        </p:txBody>
      </p:sp>
      <p:grpSp>
        <p:nvGrpSpPr>
          <p:cNvPr id="586" name="Group 4"/>
          <p:cNvGrpSpPr/>
          <p:nvPr/>
        </p:nvGrpSpPr>
        <p:grpSpPr>
          <a:xfrm>
            <a:off x="6699240" y="-1070640"/>
            <a:ext cx="1749960" cy="4026960"/>
            <a:chOff x="6699240" y="-1070640"/>
            <a:chExt cx="1749960" cy="4026960"/>
          </a:xfrm>
        </p:grpSpPr>
        <p:sp>
          <p:nvSpPr>
            <p:cNvPr id="587" name="CustomShape 5"/>
            <p:cNvSpPr/>
            <p:nvPr/>
          </p:nvSpPr>
          <p:spPr>
            <a:xfrm flipV="1">
              <a:off x="6788880" y="-158328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6"/>
            <p:cNvSpPr/>
            <p:nvPr/>
          </p:nvSpPr>
          <p:spPr>
            <a:xfrm flipH="1">
              <a:off x="7039080" y="1953000"/>
              <a:ext cx="302400" cy="512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7"/>
            <p:cNvSpPr/>
            <p:nvPr/>
          </p:nvSpPr>
          <p:spPr>
            <a:xfrm>
              <a:off x="7021800" y="2653200"/>
              <a:ext cx="969480" cy="73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8"/>
            <p:cNvSpPr/>
            <p:nvPr/>
          </p:nvSpPr>
          <p:spPr>
            <a:xfrm flipH="1" flipV="1">
              <a:off x="7229880" y="1584360"/>
              <a:ext cx="226080" cy="22608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440">
              <a:solidFill>
                <a:srgbClr val="ababa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9"/>
            <p:cNvSpPr/>
            <p:nvPr/>
          </p:nvSpPr>
          <p:spPr>
            <a:xfrm>
              <a:off x="7004160" y="158724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y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92" name="CustomShape 10"/>
            <p:cNvSpPr/>
            <p:nvPr/>
          </p:nvSpPr>
          <p:spPr>
            <a:xfrm>
              <a:off x="6699240" y="242532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a</a:t>
              </a:r>
              <a:endParaRPr b="0" lang="es-EC" sz="2400" spc="-1" strike="noStrike">
                <a:latin typeface="Arial"/>
              </a:endParaRPr>
            </a:p>
          </p:txBody>
        </p:sp>
        <p:sp>
          <p:nvSpPr>
            <p:cNvPr id="593" name="CustomShape 11"/>
            <p:cNvSpPr/>
            <p:nvPr/>
          </p:nvSpPr>
          <p:spPr>
            <a:xfrm>
              <a:off x="7994520" y="2501640"/>
              <a:ext cx="454680" cy="454680"/>
            </a:xfrm>
            <a:prstGeom prst="ellipse">
              <a:avLst/>
            </a:prstGeom>
            <a:solidFill>
              <a:srgbClr val="ff0000"/>
            </a:solidFill>
            <a:ln w="9360">
              <a:noFill/>
            </a:ln>
            <a:effectLst>
              <a:outerShdw dir="5400000" dist="2016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s-EC" sz="2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m</a:t>
              </a:r>
              <a:endParaRPr b="0" lang="es-EC" sz="2400" spc="-1" strike="noStrike">
                <a:latin typeface="Arial"/>
              </a:endParaRPr>
            </a:p>
          </p:txBody>
        </p:sp>
      </p:grpSp>
      <p:graphicFrame>
        <p:nvGraphicFramePr>
          <p:cNvPr id="594" name="Table 12"/>
          <p:cNvGraphicFramePr/>
          <p:nvPr/>
        </p:nvGraphicFramePr>
        <p:xfrm>
          <a:off x="8447400" y="1456560"/>
          <a:ext cx="2437560" cy="146412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</a:tblGrid>
              <a:tr h="366120">
                <a:tc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½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C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0</a:t>
                      </a:r>
                      <a:endParaRPr b="0" lang="es-EC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5" name="CustomShape 13"/>
          <p:cNvSpPr/>
          <p:nvPr/>
        </p:nvSpPr>
        <p:spPr>
          <a:xfrm>
            <a:off x="8367840" y="3204720"/>
            <a:ext cx="2512080" cy="12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 +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y 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/2</a:t>
            </a:r>
            <a:endParaRPr b="0" lang="es-EC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m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= r</a:t>
            </a:r>
            <a:r>
              <a:rPr b="1" lang="es-EC" sz="2000" spc="-1" strike="noStrike" baseline="-25000">
                <a:solidFill>
                  <a:srgbClr val="008000"/>
                </a:solidFill>
                <a:latin typeface="Times New Roman"/>
                <a:ea typeface="DejaVu Sans"/>
              </a:rPr>
              <a:t>a</a:t>
            </a:r>
            <a:r>
              <a:rPr b="1" lang="es-EC" sz="2000" spc="-1" strike="noStrike">
                <a:solidFill>
                  <a:srgbClr val="008000"/>
                </a:solidFill>
                <a:latin typeface="Times New Roman"/>
                <a:ea typeface="DejaVu Sans"/>
              </a:rPr>
              <a:t> /2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596" name="CustomShape 14"/>
          <p:cNvSpPr/>
          <p:nvPr/>
        </p:nvSpPr>
        <p:spPr>
          <a:xfrm>
            <a:off x="2521800" y="6458040"/>
            <a:ext cx="7367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Aquí el PageRank se escapa porque la matriz no es estocástica.</a:t>
            </a:r>
            <a:endParaRPr b="0" lang="es-EC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0" dur="indefinite" restart="never" nodeType="tmRoot">
          <p:childTnLst>
            <p:seq>
              <p:cTn id="2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Solución: Teletransporte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2286000" y="1424520"/>
            <a:ext cx="8227080" cy="25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Seguir un </a:t>
            </a:r>
            <a:r>
              <a:rPr b="0" i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link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de teletransporte aleatorio con probabilidad  a partir del nodo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dead-ends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Ajustar la matriz como corresponde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s-EC" sz="2000" spc="-1" strike="noStrike">
              <a:latin typeface="Arial"/>
            </a:endParaRPr>
          </a:p>
        </p:txBody>
      </p:sp>
      <p:pic>
        <p:nvPicPr>
          <p:cNvPr id="599" name="Imagen 11" descr=""/>
          <p:cNvPicPr/>
          <p:nvPr/>
        </p:nvPicPr>
        <p:blipFill>
          <a:blip r:embed="rId1"/>
          <a:stretch/>
        </p:blipFill>
        <p:spPr>
          <a:xfrm>
            <a:off x="3248640" y="3301920"/>
            <a:ext cx="6487200" cy="333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2" dur="indefinite" restart="never" nodeType="tmRoot">
          <p:childTnLst>
            <p:seq>
              <p:cTn id="2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¿Por qué el teletransporte es la solución?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2024640" y="1295280"/>
            <a:ext cx="8684280" cy="55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Spider-traps</a:t>
            </a:r>
            <a:r>
              <a:rPr b="0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 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no son problemas, pero valores de PageRank atrapados no son lo que realmente queremos.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Solución: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Nunca quedar atrapado en la trampa y teletransportarte fuera en un numero finito de pasos.</a:t>
            </a:r>
            <a:endParaRPr b="0" lang="es-EC" sz="24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ff"/>
                </a:solidFill>
                <a:latin typeface="Corbel"/>
                <a:ea typeface="DejaVu Sans"/>
              </a:rPr>
              <a:t>Dead-ends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son un problema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 matriz no tiene columnas estocásticas por lo que no se cumplirá nunca la premisa inicial.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Solución: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Hacer una matriz con columnas estocásticas mediante la teletransportación cuando no exista un enlace a donde ir.</a:t>
            </a:r>
            <a:endParaRPr b="0" lang="es-EC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4" dur="indefinite" restart="never" nodeType="tmRoot">
          <p:childTnLst>
            <p:seq>
              <p:cTn id="235" dur="indefinite" nodeType="mainSeq">
                <p:childTnLst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3016800" y="5497560"/>
            <a:ext cx="79236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  =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4405680" y="5532480"/>
            <a:ext cx="56988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5168880" y="5532480"/>
            <a:ext cx="71316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0.33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0.20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0.46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6006960" y="5532480"/>
            <a:ext cx="71316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0.24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0.20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0.52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6921360" y="5532480"/>
            <a:ext cx="71316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0.26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0.18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0.56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8826840" y="5532480"/>
            <a:ext cx="87444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7/33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5/33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21/33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7893720" y="5878440"/>
            <a:ext cx="56052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. .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 flipH="1" flipV="1">
            <a:off x="3039840" y="4464000"/>
            <a:ext cx="245880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10"/>
          <p:cNvSpPr/>
          <p:nvPr/>
        </p:nvSpPr>
        <p:spPr>
          <a:xfrm flipH="1">
            <a:off x="3039840" y="2508120"/>
            <a:ext cx="976680" cy="15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11"/>
          <p:cNvSpPr/>
          <p:nvPr/>
        </p:nvSpPr>
        <p:spPr>
          <a:xfrm flipH="1" flipV="1">
            <a:off x="4213080" y="2425320"/>
            <a:ext cx="1479600" cy="175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2"/>
          <p:cNvSpPr/>
          <p:nvPr/>
        </p:nvSpPr>
        <p:spPr>
          <a:xfrm>
            <a:off x="3123000" y="4273920"/>
            <a:ext cx="229788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ababa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13"/>
          <p:cNvSpPr/>
          <p:nvPr/>
        </p:nvSpPr>
        <p:spPr>
          <a:xfrm flipH="1" flipV="1">
            <a:off x="4019040" y="1959480"/>
            <a:ext cx="271800" cy="270360"/>
          </a:xfrm>
          <a:prstGeom prst="curvedConnector4">
            <a:avLst>
              <a:gd name="adj1" fmla="val -83333"/>
              <a:gd name="adj2" fmla="val 183796"/>
            </a:avLst>
          </a:pr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4"/>
          <p:cNvSpPr/>
          <p:nvPr/>
        </p:nvSpPr>
        <p:spPr>
          <a:xfrm>
            <a:off x="3747600" y="1962360"/>
            <a:ext cx="546120" cy="54324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8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endParaRPr b="0" lang="es-EC" sz="2800" spc="-1" strike="noStrike">
              <a:latin typeface="Arial"/>
            </a:endParaRPr>
          </a:p>
        </p:txBody>
      </p:sp>
      <p:sp>
        <p:nvSpPr>
          <p:cNvPr id="616" name="CustomShape 15"/>
          <p:cNvSpPr/>
          <p:nvPr/>
        </p:nvSpPr>
        <p:spPr>
          <a:xfrm>
            <a:off x="2574360" y="4001040"/>
            <a:ext cx="546120" cy="54324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8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C" sz="2800" spc="-1" strike="noStrike">
              <a:latin typeface="Arial"/>
            </a:endParaRPr>
          </a:p>
        </p:txBody>
      </p:sp>
      <p:sp>
        <p:nvSpPr>
          <p:cNvPr id="617" name="CustomShape 16"/>
          <p:cNvSpPr/>
          <p:nvPr/>
        </p:nvSpPr>
        <p:spPr>
          <a:xfrm>
            <a:off x="5423760" y="4186440"/>
            <a:ext cx="546120" cy="543240"/>
          </a:xfrm>
          <a:prstGeom prst="ellipse">
            <a:avLst/>
          </a:prstGeom>
          <a:solidFill>
            <a:srgbClr val="ff0000"/>
          </a:solidFill>
          <a:ln w="9360">
            <a:noFill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C" sz="28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endParaRPr b="0" lang="es-EC" sz="2800" spc="-1" strike="noStrike">
              <a:latin typeface="Arial"/>
            </a:endParaRPr>
          </a:p>
        </p:txBody>
      </p:sp>
      <p:sp>
        <p:nvSpPr>
          <p:cNvPr id="618" name="CustomShape 17"/>
          <p:cNvSpPr/>
          <p:nvPr/>
        </p:nvSpPr>
        <p:spPr>
          <a:xfrm flipH="1" flipV="1">
            <a:off x="5740560" y="4227120"/>
            <a:ext cx="226080" cy="22608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8"/>
          <p:cNvSpPr/>
          <p:nvPr/>
        </p:nvSpPr>
        <p:spPr>
          <a:xfrm>
            <a:off x="4021920" y="2508120"/>
            <a:ext cx="1479600" cy="175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9"/>
          <p:cNvSpPr/>
          <p:nvPr/>
        </p:nvSpPr>
        <p:spPr>
          <a:xfrm flipV="1">
            <a:off x="2848680" y="2425320"/>
            <a:ext cx="976680" cy="157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0"/>
          <p:cNvSpPr/>
          <p:nvPr/>
        </p:nvSpPr>
        <p:spPr>
          <a:xfrm rot="18135000">
            <a:off x="2806200" y="3091320"/>
            <a:ext cx="574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7/15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22" name="CustomShape 21"/>
          <p:cNvSpPr/>
          <p:nvPr/>
        </p:nvSpPr>
        <p:spPr>
          <a:xfrm rot="318600">
            <a:off x="3796560" y="4041720"/>
            <a:ext cx="574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7/15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23" name="CustomShape 22"/>
          <p:cNvSpPr/>
          <p:nvPr/>
        </p:nvSpPr>
        <p:spPr>
          <a:xfrm rot="420000">
            <a:off x="3754080" y="4500000"/>
            <a:ext cx="62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  <a:ea typeface="DejaVu Sans"/>
              </a:rPr>
              <a:t>1/15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624" name="CustomShape 23"/>
          <p:cNvSpPr/>
          <p:nvPr/>
        </p:nvSpPr>
        <p:spPr>
          <a:xfrm>
            <a:off x="5783040" y="3684240"/>
            <a:ext cx="6872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13/15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25" name="CustomShape 24"/>
          <p:cNvSpPr/>
          <p:nvPr/>
        </p:nvSpPr>
        <p:spPr>
          <a:xfrm rot="2896800">
            <a:off x="4807080" y="3038040"/>
            <a:ext cx="5742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1/15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26" name="CustomShape 25"/>
          <p:cNvSpPr/>
          <p:nvPr/>
        </p:nvSpPr>
        <p:spPr>
          <a:xfrm rot="2761200">
            <a:off x="4338000" y="3283920"/>
            <a:ext cx="57420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1/15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27" name="CustomShape 26"/>
          <p:cNvSpPr/>
          <p:nvPr/>
        </p:nvSpPr>
        <p:spPr>
          <a:xfrm rot="2424000">
            <a:off x="2164680" y="4761360"/>
            <a:ext cx="62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  <a:ea typeface="DejaVu Sans"/>
              </a:rPr>
              <a:t>1/15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628" name="CustomShape 27"/>
          <p:cNvSpPr/>
          <p:nvPr/>
        </p:nvSpPr>
        <p:spPr>
          <a:xfrm flipH="1" rot="5400000">
            <a:off x="2572200" y="4275720"/>
            <a:ext cx="270360" cy="271800"/>
          </a:xfrm>
          <a:prstGeom prst="curvedConnector4">
            <a:avLst>
              <a:gd name="adj1" fmla="val -83796"/>
              <a:gd name="adj2" fmla="val 183333"/>
            </a:avLst>
          </a:prstGeom>
          <a:noFill/>
          <a:ln w="28440">
            <a:solidFill>
              <a:srgbClr val="00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8"/>
          <p:cNvSpPr/>
          <p:nvPr/>
        </p:nvSpPr>
        <p:spPr>
          <a:xfrm>
            <a:off x="4500720" y="1729440"/>
            <a:ext cx="5742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7/15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30" name="CustomShape 29"/>
          <p:cNvSpPr/>
          <p:nvPr/>
        </p:nvSpPr>
        <p:spPr>
          <a:xfrm rot="18135000">
            <a:off x="3330360" y="3206520"/>
            <a:ext cx="574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Arial"/>
                <a:ea typeface="DejaVu Sans"/>
              </a:rPr>
              <a:t>7/15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631" name="CustomShape 30"/>
          <p:cNvSpPr/>
          <p:nvPr/>
        </p:nvSpPr>
        <p:spPr>
          <a:xfrm>
            <a:off x="7012080" y="2039040"/>
            <a:ext cx="1369080" cy="1216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31"/>
          <p:cNvSpPr/>
          <p:nvPr/>
        </p:nvSpPr>
        <p:spPr>
          <a:xfrm>
            <a:off x="6617160" y="2004120"/>
            <a:ext cx="179784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1/2 1/2   0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1/2   0    0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   1/2   1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33" name="CustomShape 32"/>
          <p:cNvSpPr/>
          <p:nvPr/>
        </p:nvSpPr>
        <p:spPr>
          <a:xfrm>
            <a:off x="9568440" y="2039040"/>
            <a:ext cx="1445400" cy="1216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33"/>
          <p:cNvSpPr/>
          <p:nvPr/>
        </p:nvSpPr>
        <p:spPr>
          <a:xfrm>
            <a:off x="9276480" y="2004120"/>
            <a:ext cx="173124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 1/3 1/3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 1/3 1/3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1/3 1/3 1/3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35" name="CustomShape 34"/>
          <p:cNvSpPr/>
          <p:nvPr/>
        </p:nvSpPr>
        <p:spPr>
          <a:xfrm>
            <a:off x="7815960" y="3380040"/>
            <a:ext cx="2213640" cy="12578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5"/>
          <p:cNvSpPr/>
          <p:nvPr/>
        </p:nvSpPr>
        <p:spPr>
          <a:xfrm>
            <a:off x="7462440" y="3380040"/>
            <a:ext cx="265464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   7/15  7/15   1/15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  7/15  1/15   1/15</a:t>
            </a:r>
            <a:endParaRPr b="0" lang="es-EC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  1/15  7/15  13/15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37" name="CustomShape 36"/>
          <p:cNvSpPr/>
          <p:nvPr/>
        </p:nvSpPr>
        <p:spPr>
          <a:xfrm>
            <a:off x="6428520" y="2343600"/>
            <a:ext cx="66420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0.8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38" name="CustomShape 37"/>
          <p:cNvSpPr/>
          <p:nvPr/>
        </p:nvSpPr>
        <p:spPr>
          <a:xfrm>
            <a:off x="8640720" y="2307240"/>
            <a:ext cx="101772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+ 0.2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39" name="CustomShape 38"/>
          <p:cNvSpPr/>
          <p:nvPr/>
        </p:nvSpPr>
        <p:spPr>
          <a:xfrm>
            <a:off x="7476840" y="1509480"/>
            <a:ext cx="434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M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40" name="CustomShape 39"/>
          <p:cNvSpPr/>
          <p:nvPr/>
        </p:nvSpPr>
        <p:spPr>
          <a:xfrm>
            <a:off x="9307080" y="1459080"/>
            <a:ext cx="17892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[1/N]</a:t>
            </a:r>
            <a:r>
              <a:rPr b="1" lang="es-EC" sz="2400" spc="-1" strike="noStrike" baseline="-25000">
                <a:solidFill>
                  <a:srgbClr val="008000"/>
                </a:solidFill>
                <a:latin typeface="Arial"/>
                <a:ea typeface="DejaVu Sans"/>
              </a:rPr>
              <a:t>NxM6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41" name="CustomShape 40"/>
          <p:cNvSpPr/>
          <p:nvPr/>
        </p:nvSpPr>
        <p:spPr>
          <a:xfrm>
            <a:off x="8864280" y="4716720"/>
            <a:ext cx="39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C" sz="2400" spc="-1" strike="noStrike">
                <a:solidFill>
                  <a:srgbClr val="008000"/>
                </a:solidFill>
                <a:latin typeface="Arial"/>
                <a:ea typeface="DejaVu Sans"/>
              </a:rPr>
              <a:t>A</a:t>
            </a:r>
            <a:endParaRPr b="0" lang="es-EC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9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3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6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9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1484280" y="685800"/>
            <a:ext cx="1001628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Algoritmo </a:t>
            </a:r>
            <a:r>
              <a:rPr b="0" i="1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PageRank</a:t>
            </a: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 completo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643" name="CustomShape 2"/>
          <p:cNvSpPr/>
          <p:nvPr/>
        </p:nvSpPr>
        <p:spPr>
          <a:xfrm>
            <a:off x="2721600" y="2981880"/>
            <a:ext cx="7236360" cy="3350160"/>
          </a:xfrm>
          <a:prstGeom prst="rect">
            <a:avLst/>
          </a:prstGeom>
          <a:solidFill>
            <a:srgbClr val="d6eefb"/>
          </a:solidFill>
          <a:ln w="3816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"/>
          <p:cNvSpPr/>
          <p:nvPr/>
        </p:nvSpPr>
        <p:spPr>
          <a:xfrm>
            <a:off x="2645280" y="1381680"/>
            <a:ext cx="8607960" cy="4771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2400" spc="-1" strike="noStrike">
              <a:latin typeface="Arial"/>
            </a:endParaRPr>
          </a:p>
        </p:txBody>
      </p:sp>
      <p:sp>
        <p:nvSpPr>
          <p:cNvPr id="645" name="CustomShape 4"/>
          <p:cNvSpPr/>
          <p:nvPr/>
        </p:nvSpPr>
        <p:spPr>
          <a:xfrm>
            <a:off x="5693400" y="5420520"/>
            <a:ext cx="3644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914400">
              <a:lnSpc>
                <a:spcPct val="100000"/>
              </a:lnSpc>
            </a:pPr>
            <a:r>
              <a:rPr b="1" lang="es-EC" sz="2000" spc="-1" strike="noStrike">
                <a:solidFill>
                  <a:srgbClr val="008000"/>
                </a:solidFill>
                <a:latin typeface="Corbel"/>
                <a:ea typeface="DejaVu Sans"/>
              </a:rPr>
              <a:t>Donde : 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646" name="CustomShape 5"/>
          <p:cNvSpPr/>
          <p:nvPr/>
        </p:nvSpPr>
        <p:spPr>
          <a:xfrm>
            <a:off x="5693400" y="5420520"/>
            <a:ext cx="3644280" cy="433440"/>
          </a:xfrm>
          <a:prstGeom prst="rect">
            <a:avLst/>
          </a:prstGeom>
          <a:blipFill rotWithShape="0">
            <a:blip r:embed="rId2"/>
            <a:stretch>
              <a:fillRect l="0" t="-110973" r="0" b="-1595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647" name="CustomShape 6"/>
          <p:cNvSpPr/>
          <p:nvPr/>
        </p:nvSpPr>
        <p:spPr>
          <a:xfrm>
            <a:off x="2645280" y="6334920"/>
            <a:ext cx="90925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Si el grafo no tiene nodos </a:t>
            </a:r>
            <a:r>
              <a:rPr b="1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dead-ends</a:t>
            </a: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entonces la cantidad de </a:t>
            </a:r>
            <a:r>
              <a:rPr b="0" i="1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PageRank</a:t>
            </a: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 filtrados es </a:t>
            </a:r>
            <a:r>
              <a:rPr b="1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1-β</a:t>
            </a: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. Pero, casi siempre existen </a:t>
            </a:r>
            <a:r>
              <a:rPr b="1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dead-ends</a:t>
            </a:r>
            <a:r>
              <a:rPr b="0" lang="es-EC" sz="1400" spc="-1" strike="noStrike">
                <a:solidFill>
                  <a:srgbClr val="000000"/>
                </a:solidFill>
                <a:latin typeface="Arial"/>
                <a:ea typeface="DejaVu Sans"/>
              </a:rPr>
              <a:t>, por tanto, los PageRank filtrados podrían ser mayor.  La cantidad se calcula en S</a:t>
            </a:r>
            <a:endParaRPr b="0" lang="es-EC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0" dur="indefinite" restart="never" nodeType="tmRoot">
          <p:childTnLst>
            <p:seq>
              <p:cTn id="3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981080" y="277920"/>
            <a:ext cx="822852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Red de difusión (medias)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744640" y="6215400"/>
            <a:ext cx="74649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Connections between political blogs</a:t>
            </a:r>
            <a:endParaRPr b="0" lang="es-EC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Fuente: </a:t>
            </a:r>
            <a:r>
              <a:rPr b="0" lang="es-EC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http://www.mmds.org</a:t>
            </a:r>
            <a:endParaRPr b="0" lang="es-EC" sz="14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3159360" y="1411200"/>
            <a:ext cx="7167960" cy="480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Red de comunicación</a:t>
            </a:r>
            <a:endParaRPr b="0" lang="es-EC" sz="4000" spc="-1" strike="noStrike">
              <a:latin typeface="Arial"/>
            </a:endParaRPr>
          </a:p>
        </p:txBody>
      </p:sp>
      <p:grpSp>
        <p:nvGrpSpPr>
          <p:cNvPr id="153" name="Group 2"/>
          <p:cNvGrpSpPr/>
          <p:nvPr/>
        </p:nvGrpSpPr>
        <p:grpSpPr>
          <a:xfrm>
            <a:off x="2991240" y="1295280"/>
            <a:ext cx="6208560" cy="4672800"/>
            <a:chOff x="2991240" y="1295280"/>
            <a:chExt cx="6208560" cy="4672800"/>
          </a:xfrm>
        </p:grpSpPr>
        <p:sp>
          <p:nvSpPr>
            <p:cNvPr id="154" name="CustomShape 3"/>
            <p:cNvSpPr/>
            <p:nvPr/>
          </p:nvSpPr>
          <p:spPr>
            <a:xfrm>
              <a:off x="6803280" y="2195640"/>
              <a:ext cx="2325960" cy="1945800"/>
            </a:xfrm>
            <a:prstGeom prst="ellipse">
              <a:avLst/>
            </a:prstGeom>
            <a:solidFill>
              <a:srgbClr val="b3db95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"/>
            <p:cNvSpPr/>
            <p:nvPr/>
          </p:nvSpPr>
          <p:spPr>
            <a:xfrm>
              <a:off x="4166640" y="2195640"/>
              <a:ext cx="1730520" cy="1486440"/>
            </a:xfrm>
            <a:prstGeom prst="ellipse">
              <a:avLst/>
            </a:prstGeom>
            <a:solidFill>
              <a:srgbClr val="b3db95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5"/>
            <p:cNvSpPr/>
            <p:nvPr/>
          </p:nvSpPr>
          <p:spPr>
            <a:xfrm>
              <a:off x="3961440" y="4228920"/>
              <a:ext cx="2439360" cy="1739160"/>
            </a:xfrm>
            <a:prstGeom prst="ellipse">
              <a:avLst/>
            </a:prstGeom>
            <a:solidFill>
              <a:srgbClr val="b3db95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7" name="Group 6"/>
            <p:cNvGrpSpPr/>
            <p:nvPr/>
          </p:nvGrpSpPr>
          <p:grpSpPr>
            <a:xfrm>
              <a:off x="3717000" y="1530360"/>
              <a:ext cx="730080" cy="687960"/>
              <a:chOff x="3717000" y="1530360"/>
              <a:chExt cx="730080" cy="687960"/>
            </a:xfrm>
          </p:grpSpPr>
          <p:sp>
            <p:nvSpPr>
              <p:cNvPr id="158" name="CustomShape 7"/>
              <p:cNvSpPr/>
              <p:nvPr/>
            </p:nvSpPr>
            <p:spPr>
              <a:xfrm>
                <a:off x="3717000" y="202356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8"/>
              <p:cNvSpPr/>
              <p:nvPr/>
            </p:nvSpPr>
            <p:spPr>
              <a:xfrm>
                <a:off x="3900240" y="153036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Line 9"/>
              <p:cNvSpPr/>
              <p:nvPr/>
            </p:nvSpPr>
            <p:spPr>
              <a:xfrm>
                <a:off x="3911760" y="20606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Line 10"/>
              <p:cNvSpPr/>
              <p:nvPr/>
            </p:nvSpPr>
            <p:spPr>
              <a:xfrm>
                <a:off x="3888720" y="20912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Line 11"/>
              <p:cNvSpPr/>
              <p:nvPr/>
            </p:nvSpPr>
            <p:spPr>
              <a:xfrm>
                <a:off x="3854520" y="21283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Line 12"/>
              <p:cNvSpPr/>
              <p:nvPr/>
            </p:nvSpPr>
            <p:spPr>
              <a:xfrm>
                <a:off x="3814200" y="21654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4" name="Group 13"/>
            <p:cNvGrpSpPr/>
            <p:nvPr/>
          </p:nvGrpSpPr>
          <p:grpSpPr>
            <a:xfrm>
              <a:off x="3002760" y="2405160"/>
              <a:ext cx="730080" cy="688320"/>
              <a:chOff x="3002760" y="2405160"/>
              <a:chExt cx="730080" cy="688320"/>
            </a:xfrm>
          </p:grpSpPr>
          <p:sp>
            <p:nvSpPr>
              <p:cNvPr id="165" name="CustomShape 14"/>
              <p:cNvSpPr/>
              <p:nvPr/>
            </p:nvSpPr>
            <p:spPr>
              <a:xfrm>
                <a:off x="3002760" y="289872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15"/>
              <p:cNvSpPr/>
              <p:nvPr/>
            </p:nvSpPr>
            <p:spPr>
              <a:xfrm>
                <a:off x="3185640" y="240516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Line 16"/>
              <p:cNvSpPr/>
              <p:nvPr/>
            </p:nvSpPr>
            <p:spPr>
              <a:xfrm>
                <a:off x="3196800" y="293508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Line 17"/>
              <p:cNvSpPr/>
              <p:nvPr/>
            </p:nvSpPr>
            <p:spPr>
              <a:xfrm>
                <a:off x="3173760" y="29660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Line 18"/>
              <p:cNvSpPr/>
              <p:nvPr/>
            </p:nvSpPr>
            <p:spPr>
              <a:xfrm>
                <a:off x="3139560" y="300276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Line 19"/>
              <p:cNvSpPr/>
              <p:nvPr/>
            </p:nvSpPr>
            <p:spPr>
              <a:xfrm>
                <a:off x="3099240" y="3039840"/>
                <a:ext cx="44676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" name="Group 20"/>
            <p:cNvGrpSpPr/>
            <p:nvPr/>
          </p:nvGrpSpPr>
          <p:grpSpPr>
            <a:xfrm>
              <a:off x="3253320" y="3220920"/>
              <a:ext cx="730080" cy="688320"/>
              <a:chOff x="3253320" y="3220920"/>
              <a:chExt cx="730080" cy="688320"/>
            </a:xfrm>
          </p:grpSpPr>
          <p:sp>
            <p:nvSpPr>
              <p:cNvPr id="172" name="CustomShape 21"/>
              <p:cNvSpPr/>
              <p:nvPr/>
            </p:nvSpPr>
            <p:spPr>
              <a:xfrm>
                <a:off x="3253320" y="371448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22"/>
              <p:cNvSpPr/>
              <p:nvPr/>
            </p:nvSpPr>
            <p:spPr>
              <a:xfrm>
                <a:off x="3436560" y="322092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Line 23"/>
              <p:cNvSpPr/>
              <p:nvPr/>
            </p:nvSpPr>
            <p:spPr>
              <a:xfrm>
                <a:off x="3447000" y="37512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Line 24"/>
              <p:cNvSpPr/>
              <p:nvPr/>
            </p:nvSpPr>
            <p:spPr>
              <a:xfrm>
                <a:off x="3423960" y="378216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Line 25"/>
              <p:cNvSpPr/>
              <p:nvPr/>
            </p:nvSpPr>
            <p:spPr>
              <a:xfrm>
                <a:off x="3389760" y="38192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Line 26"/>
              <p:cNvSpPr/>
              <p:nvPr/>
            </p:nvSpPr>
            <p:spPr>
              <a:xfrm>
                <a:off x="3349800" y="385596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" name="Group 27"/>
            <p:cNvGrpSpPr/>
            <p:nvPr/>
          </p:nvGrpSpPr>
          <p:grpSpPr>
            <a:xfrm>
              <a:off x="5029560" y="1387800"/>
              <a:ext cx="730080" cy="688320"/>
              <a:chOff x="5029560" y="1387800"/>
              <a:chExt cx="730080" cy="688320"/>
            </a:xfrm>
          </p:grpSpPr>
          <p:sp>
            <p:nvSpPr>
              <p:cNvPr id="179" name="CustomShape 28"/>
              <p:cNvSpPr/>
              <p:nvPr/>
            </p:nvSpPr>
            <p:spPr>
              <a:xfrm>
                <a:off x="5029560" y="188136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29"/>
              <p:cNvSpPr/>
              <p:nvPr/>
            </p:nvSpPr>
            <p:spPr>
              <a:xfrm>
                <a:off x="5212800" y="138780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Line 30"/>
              <p:cNvSpPr/>
              <p:nvPr/>
            </p:nvSpPr>
            <p:spPr>
              <a:xfrm>
                <a:off x="5223600" y="1918080"/>
                <a:ext cx="44676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Line 31"/>
              <p:cNvSpPr/>
              <p:nvPr/>
            </p:nvSpPr>
            <p:spPr>
              <a:xfrm>
                <a:off x="5200920" y="19490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Line 32"/>
              <p:cNvSpPr/>
              <p:nvPr/>
            </p:nvSpPr>
            <p:spPr>
              <a:xfrm>
                <a:off x="5166360" y="1986120"/>
                <a:ext cx="44676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Line 33"/>
              <p:cNvSpPr/>
              <p:nvPr/>
            </p:nvSpPr>
            <p:spPr>
              <a:xfrm>
                <a:off x="5126400" y="20232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5" name="Group 34"/>
            <p:cNvGrpSpPr/>
            <p:nvPr/>
          </p:nvGrpSpPr>
          <p:grpSpPr>
            <a:xfrm>
              <a:off x="7349400" y="1295280"/>
              <a:ext cx="730080" cy="688320"/>
              <a:chOff x="7349400" y="1295280"/>
              <a:chExt cx="730080" cy="688320"/>
            </a:xfrm>
          </p:grpSpPr>
          <p:sp>
            <p:nvSpPr>
              <p:cNvPr id="186" name="CustomShape 35"/>
              <p:cNvSpPr/>
              <p:nvPr/>
            </p:nvSpPr>
            <p:spPr>
              <a:xfrm>
                <a:off x="7349400" y="178884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CustomShape 36"/>
              <p:cNvSpPr/>
              <p:nvPr/>
            </p:nvSpPr>
            <p:spPr>
              <a:xfrm>
                <a:off x="7532280" y="129528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37"/>
              <p:cNvSpPr/>
              <p:nvPr/>
            </p:nvSpPr>
            <p:spPr>
              <a:xfrm>
                <a:off x="7543800" y="182556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38"/>
              <p:cNvSpPr/>
              <p:nvPr/>
            </p:nvSpPr>
            <p:spPr>
              <a:xfrm>
                <a:off x="7520760" y="18565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Line 39"/>
              <p:cNvSpPr/>
              <p:nvPr/>
            </p:nvSpPr>
            <p:spPr>
              <a:xfrm>
                <a:off x="7486560" y="18936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Line 40"/>
              <p:cNvSpPr/>
              <p:nvPr/>
            </p:nvSpPr>
            <p:spPr>
              <a:xfrm>
                <a:off x="7446240" y="193068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2" name="Group 41"/>
            <p:cNvGrpSpPr/>
            <p:nvPr/>
          </p:nvGrpSpPr>
          <p:grpSpPr>
            <a:xfrm>
              <a:off x="2991240" y="5120640"/>
              <a:ext cx="730080" cy="688320"/>
              <a:chOff x="2991240" y="5120640"/>
              <a:chExt cx="730080" cy="688320"/>
            </a:xfrm>
          </p:grpSpPr>
          <p:sp>
            <p:nvSpPr>
              <p:cNvPr id="193" name="CustomShape 42"/>
              <p:cNvSpPr/>
              <p:nvPr/>
            </p:nvSpPr>
            <p:spPr>
              <a:xfrm>
                <a:off x="2991240" y="561420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43"/>
              <p:cNvSpPr/>
              <p:nvPr/>
            </p:nvSpPr>
            <p:spPr>
              <a:xfrm>
                <a:off x="3174480" y="512064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Line 44"/>
              <p:cNvSpPr/>
              <p:nvPr/>
            </p:nvSpPr>
            <p:spPr>
              <a:xfrm>
                <a:off x="3185640" y="565056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Line 45"/>
              <p:cNvSpPr/>
              <p:nvPr/>
            </p:nvSpPr>
            <p:spPr>
              <a:xfrm>
                <a:off x="3162600" y="56815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Line 46"/>
              <p:cNvSpPr/>
              <p:nvPr/>
            </p:nvSpPr>
            <p:spPr>
              <a:xfrm>
                <a:off x="3128400" y="57182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Line 47"/>
              <p:cNvSpPr/>
              <p:nvPr/>
            </p:nvSpPr>
            <p:spPr>
              <a:xfrm>
                <a:off x="3088440" y="57553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9" name="Group 48"/>
            <p:cNvGrpSpPr/>
            <p:nvPr/>
          </p:nvGrpSpPr>
          <p:grpSpPr>
            <a:xfrm>
              <a:off x="6384600" y="5250240"/>
              <a:ext cx="730080" cy="687960"/>
              <a:chOff x="6384600" y="5250240"/>
              <a:chExt cx="730080" cy="687960"/>
            </a:xfrm>
          </p:grpSpPr>
          <p:sp>
            <p:nvSpPr>
              <p:cNvPr id="200" name="CustomShape 49"/>
              <p:cNvSpPr/>
              <p:nvPr/>
            </p:nvSpPr>
            <p:spPr>
              <a:xfrm>
                <a:off x="6384600" y="574344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50"/>
              <p:cNvSpPr/>
              <p:nvPr/>
            </p:nvSpPr>
            <p:spPr>
              <a:xfrm>
                <a:off x="6567840" y="525024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Line 51"/>
              <p:cNvSpPr/>
              <p:nvPr/>
            </p:nvSpPr>
            <p:spPr>
              <a:xfrm>
                <a:off x="6578640" y="57805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Line 52"/>
              <p:cNvSpPr/>
              <p:nvPr/>
            </p:nvSpPr>
            <p:spPr>
              <a:xfrm>
                <a:off x="6555960" y="58111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Line 53"/>
              <p:cNvSpPr/>
              <p:nvPr/>
            </p:nvSpPr>
            <p:spPr>
              <a:xfrm>
                <a:off x="6521400" y="58482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Line 54"/>
              <p:cNvSpPr/>
              <p:nvPr/>
            </p:nvSpPr>
            <p:spPr>
              <a:xfrm>
                <a:off x="6481440" y="588528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roup 55"/>
            <p:cNvGrpSpPr/>
            <p:nvPr/>
          </p:nvGrpSpPr>
          <p:grpSpPr>
            <a:xfrm>
              <a:off x="5762520" y="3314160"/>
              <a:ext cx="730080" cy="688320"/>
              <a:chOff x="5762520" y="3314160"/>
              <a:chExt cx="730080" cy="688320"/>
            </a:xfrm>
          </p:grpSpPr>
          <p:sp>
            <p:nvSpPr>
              <p:cNvPr id="207" name="CustomShape 56"/>
              <p:cNvSpPr/>
              <p:nvPr/>
            </p:nvSpPr>
            <p:spPr>
              <a:xfrm>
                <a:off x="5762520" y="380772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57"/>
              <p:cNvSpPr/>
              <p:nvPr/>
            </p:nvSpPr>
            <p:spPr>
              <a:xfrm>
                <a:off x="5945400" y="331416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Line 58"/>
              <p:cNvSpPr/>
              <p:nvPr/>
            </p:nvSpPr>
            <p:spPr>
              <a:xfrm>
                <a:off x="5956920" y="38444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Line 59"/>
              <p:cNvSpPr/>
              <p:nvPr/>
            </p:nvSpPr>
            <p:spPr>
              <a:xfrm>
                <a:off x="5933880" y="38754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Line 60"/>
              <p:cNvSpPr/>
              <p:nvPr/>
            </p:nvSpPr>
            <p:spPr>
              <a:xfrm>
                <a:off x="5899680" y="391248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Line 61"/>
              <p:cNvSpPr/>
              <p:nvPr/>
            </p:nvSpPr>
            <p:spPr>
              <a:xfrm>
                <a:off x="5859360" y="39492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" name="Group 62"/>
            <p:cNvGrpSpPr/>
            <p:nvPr/>
          </p:nvGrpSpPr>
          <p:grpSpPr>
            <a:xfrm>
              <a:off x="8082000" y="4304160"/>
              <a:ext cx="730080" cy="688320"/>
              <a:chOff x="8082000" y="4304160"/>
              <a:chExt cx="730080" cy="688320"/>
            </a:xfrm>
          </p:grpSpPr>
          <p:sp>
            <p:nvSpPr>
              <p:cNvPr id="214" name="CustomShape 63"/>
              <p:cNvSpPr/>
              <p:nvPr/>
            </p:nvSpPr>
            <p:spPr>
              <a:xfrm>
                <a:off x="8082000" y="479772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64"/>
              <p:cNvSpPr/>
              <p:nvPr/>
            </p:nvSpPr>
            <p:spPr>
              <a:xfrm>
                <a:off x="8264880" y="430416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Line 65"/>
              <p:cNvSpPr/>
              <p:nvPr/>
            </p:nvSpPr>
            <p:spPr>
              <a:xfrm>
                <a:off x="8276400" y="48344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Line 66"/>
              <p:cNvSpPr/>
              <p:nvPr/>
            </p:nvSpPr>
            <p:spPr>
              <a:xfrm>
                <a:off x="8253360" y="48654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Line 67"/>
              <p:cNvSpPr/>
              <p:nvPr/>
            </p:nvSpPr>
            <p:spPr>
              <a:xfrm>
                <a:off x="8219160" y="49021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Line 68"/>
              <p:cNvSpPr/>
              <p:nvPr/>
            </p:nvSpPr>
            <p:spPr>
              <a:xfrm>
                <a:off x="8178840" y="4939200"/>
                <a:ext cx="44676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" name="Group 69"/>
            <p:cNvGrpSpPr/>
            <p:nvPr/>
          </p:nvGrpSpPr>
          <p:grpSpPr>
            <a:xfrm>
              <a:off x="8469720" y="1400760"/>
              <a:ext cx="730080" cy="688320"/>
              <a:chOff x="8469720" y="1400760"/>
              <a:chExt cx="730080" cy="688320"/>
            </a:xfrm>
          </p:grpSpPr>
          <p:sp>
            <p:nvSpPr>
              <p:cNvPr id="221" name="CustomShape 70"/>
              <p:cNvSpPr/>
              <p:nvPr/>
            </p:nvSpPr>
            <p:spPr>
              <a:xfrm>
                <a:off x="8469720" y="1894320"/>
                <a:ext cx="730080" cy="194760"/>
              </a:xfrm>
              <a:prstGeom prst="parallelogram">
                <a:avLst>
                  <a:gd name="adj" fmla="val 100000"/>
                </a:avLst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71"/>
              <p:cNvSpPr/>
              <p:nvPr/>
            </p:nvSpPr>
            <p:spPr>
              <a:xfrm>
                <a:off x="8652960" y="1400760"/>
                <a:ext cx="546840" cy="49104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Line 72"/>
              <p:cNvSpPr/>
              <p:nvPr/>
            </p:nvSpPr>
            <p:spPr>
              <a:xfrm>
                <a:off x="8663400" y="193104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Line 73"/>
              <p:cNvSpPr/>
              <p:nvPr/>
            </p:nvSpPr>
            <p:spPr>
              <a:xfrm>
                <a:off x="8640720" y="19620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Line 74"/>
              <p:cNvSpPr/>
              <p:nvPr/>
            </p:nvSpPr>
            <p:spPr>
              <a:xfrm>
                <a:off x="8606160" y="199872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75"/>
              <p:cNvSpPr/>
              <p:nvPr/>
            </p:nvSpPr>
            <p:spPr>
              <a:xfrm>
                <a:off x="8566200" y="2035800"/>
                <a:ext cx="446400" cy="36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" name="Group 76"/>
            <p:cNvGrpSpPr/>
            <p:nvPr/>
          </p:nvGrpSpPr>
          <p:grpSpPr>
            <a:xfrm>
              <a:off x="6897960" y="2714400"/>
              <a:ext cx="411480" cy="597240"/>
              <a:chOff x="6897960" y="2714400"/>
              <a:chExt cx="411480" cy="597240"/>
            </a:xfrm>
          </p:grpSpPr>
          <p:sp>
            <p:nvSpPr>
              <p:cNvPr id="228" name="CustomShape 77"/>
              <p:cNvSpPr/>
              <p:nvPr/>
            </p:nvSpPr>
            <p:spPr>
              <a:xfrm>
                <a:off x="6897960" y="310572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78"/>
              <p:cNvSpPr/>
              <p:nvPr/>
            </p:nvSpPr>
            <p:spPr>
              <a:xfrm flipV="1">
                <a:off x="7309080" y="271440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0" name="Group 79"/>
            <p:cNvGrpSpPr/>
            <p:nvPr/>
          </p:nvGrpSpPr>
          <p:grpSpPr>
            <a:xfrm>
              <a:off x="4245120" y="2537640"/>
              <a:ext cx="411120" cy="597240"/>
              <a:chOff x="4245120" y="2537640"/>
              <a:chExt cx="411120" cy="597240"/>
            </a:xfrm>
          </p:grpSpPr>
          <p:sp>
            <p:nvSpPr>
              <p:cNvPr id="231" name="CustomShape 80"/>
              <p:cNvSpPr/>
              <p:nvPr/>
            </p:nvSpPr>
            <p:spPr>
              <a:xfrm>
                <a:off x="4245120" y="292896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Line 81"/>
              <p:cNvSpPr/>
              <p:nvPr/>
            </p:nvSpPr>
            <p:spPr>
              <a:xfrm flipV="1">
                <a:off x="4655880" y="253764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3" name="Group 82"/>
            <p:cNvGrpSpPr/>
            <p:nvPr/>
          </p:nvGrpSpPr>
          <p:grpSpPr>
            <a:xfrm>
              <a:off x="5259600" y="2595600"/>
              <a:ext cx="410760" cy="597240"/>
              <a:chOff x="5259600" y="2595600"/>
              <a:chExt cx="410760" cy="597240"/>
            </a:xfrm>
          </p:grpSpPr>
          <p:sp>
            <p:nvSpPr>
              <p:cNvPr id="234" name="CustomShape 83"/>
              <p:cNvSpPr/>
              <p:nvPr/>
            </p:nvSpPr>
            <p:spPr>
              <a:xfrm>
                <a:off x="5259600" y="298692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Line 84"/>
              <p:cNvSpPr/>
              <p:nvPr/>
            </p:nvSpPr>
            <p:spPr>
              <a:xfrm flipV="1">
                <a:off x="5670000" y="259560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6" name="Group 85"/>
            <p:cNvGrpSpPr/>
            <p:nvPr/>
          </p:nvGrpSpPr>
          <p:grpSpPr>
            <a:xfrm>
              <a:off x="4681800" y="2970360"/>
              <a:ext cx="410760" cy="597240"/>
              <a:chOff x="4681800" y="2970360"/>
              <a:chExt cx="410760" cy="597240"/>
            </a:xfrm>
          </p:grpSpPr>
          <p:sp>
            <p:nvSpPr>
              <p:cNvPr id="237" name="CustomShape 86"/>
              <p:cNvSpPr/>
              <p:nvPr/>
            </p:nvSpPr>
            <p:spPr>
              <a:xfrm>
                <a:off x="4681800" y="336168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Line 87"/>
              <p:cNvSpPr/>
              <p:nvPr/>
            </p:nvSpPr>
            <p:spPr>
              <a:xfrm flipV="1">
                <a:off x="5092200" y="297036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roup 88"/>
            <p:cNvGrpSpPr/>
            <p:nvPr/>
          </p:nvGrpSpPr>
          <p:grpSpPr>
            <a:xfrm>
              <a:off x="4542480" y="5087160"/>
              <a:ext cx="411120" cy="597240"/>
              <a:chOff x="4542480" y="5087160"/>
              <a:chExt cx="411120" cy="597240"/>
            </a:xfrm>
          </p:grpSpPr>
          <p:sp>
            <p:nvSpPr>
              <p:cNvPr id="240" name="CustomShape 89"/>
              <p:cNvSpPr/>
              <p:nvPr/>
            </p:nvSpPr>
            <p:spPr>
              <a:xfrm>
                <a:off x="4542480" y="547848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Line 90"/>
              <p:cNvSpPr/>
              <p:nvPr/>
            </p:nvSpPr>
            <p:spPr>
              <a:xfrm flipV="1">
                <a:off x="4953240" y="508716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2" name="Group 91"/>
            <p:cNvGrpSpPr/>
            <p:nvPr/>
          </p:nvGrpSpPr>
          <p:grpSpPr>
            <a:xfrm>
              <a:off x="4222080" y="4395600"/>
              <a:ext cx="411480" cy="596880"/>
              <a:chOff x="4222080" y="4395600"/>
              <a:chExt cx="411480" cy="596880"/>
            </a:xfrm>
          </p:grpSpPr>
          <p:sp>
            <p:nvSpPr>
              <p:cNvPr id="243" name="CustomShape 92"/>
              <p:cNvSpPr/>
              <p:nvPr/>
            </p:nvSpPr>
            <p:spPr>
              <a:xfrm>
                <a:off x="4222080" y="478656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Line 93"/>
              <p:cNvSpPr/>
              <p:nvPr/>
            </p:nvSpPr>
            <p:spPr>
              <a:xfrm flipV="1">
                <a:off x="4633200" y="439560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5" name="Group 94"/>
            <p:cNvGrpSpPr/>
            <p:nvPr/>
          </p:nvGrpSpPr>
          <p:grpSpPr>
            <a:xfrm>
              <a:off x="5082480" y="4266000"/>
              <a:ext cx="411480" cy="596880"/>
              <a:chOff x="5082480" y="4266000"/>
              <a:chExt cx="411480" cy="596880"/>
            </a:xfrm>
          </p:grpSpPr>
          <p:sp>
            <p:nvSpPr>
              <p:cNvPr id="246" name="CustomShape 95"/>
              <p:cNvSpPr/>
              <p:nvPr/>
            </p:nvSpPr>
            <p:spPr>
              <a:xfrm>
                <a:off x="5082480" y="465696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Line 96"/>
              <p:cNvSpPr/>
              <p:nvPr/>
            </p:nvSpPr>
            <p:spPr>
              <a:xfrm flipV="1">
                <a:off x="5493600" y="426600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" name="Group 97"/>
            <p:cNvGrpSpPr/>
            <p:nvPr/>
          </p:nvGrpSpPr>
          <p:grpSpPr>
            <a:xfrm>
              <a:off x="5778000" y="4845240"/>
              <a:ext cx="411120" cy="597240"/>
              <a:chOff x="5778000" y="4845240"/>
              <a:chExt cx="411120" cy="597240"/>
            </a:xfrm>
          </p:grpSpPr>
          <p:sp>
            <p:nvSpPr>
              <p:cNvPr id="249" name="CustomShape 98"/>
              <p:cNvSpPr/>
              <p:nvPr/>
            </p:nvSpPr>
            <p:spPr>
              <a:xfrm>
                <a:off x="5778000" y="523656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Line 99"/>
              <p:cNvSpPr/>
              <p:nvPr/>
            </p:nvSpPr>
            <p:spPr>
              <a:xfrm flipV="1">
                <a:off x="6188760" y="484524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" name="Group 100"/>
            <p:cNvGrpSpPr/>
            <p:nvPr/>
          </p:nvGrpSpPr>
          <p:grpSpPr>
            <a:xfrm>
              <a:off x="4829760" y="2195280"/>
              <a:ext cx="411480" cy="596880"/>
              <a:chOff x="4829760" y="2195280"/>
              <a:chExt cx="411480" cy="596880"/>
            </a:xfrm>
          </p:grpSpPr>
          <p:sp>
            <p:nvSpPr>
              <p:cNvPr id="252" name="CustomShape 101"/>
              <p:cNvSpPr/>
              <p:nvPr/>
            </p:nvSpPr>
            <p:spPr>
              <a:xfrm>
                <a:off x="4829760" y="258624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Line 102"/>
              <p:cNvSpPr/>
              <p:nvPr/>
            </p:nvSpPr>
            <p:spPr>
              <a:xfrm flipV="1">
                <a:off x="5240880" y="219528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4" name="Group 103"/>
            <p:cNvGrpSpPr/>
            <p:nvPr/>
          </p:nvGrpSpPr>
          <p:grpSpPr>
            <a:xfrm>
              <a:off x="7761600" y="2238480"/>
              <a:ext cx="411480" cy="596880"/>
              <a:chOff x="7761600" y="2238480"/>
              <a:chExt cx="411480" cy="596880"/>
            </a:xfrm>
          </p:grpSpPr>
          <p:sp>
            <p:nvSpPr>
              <p:cNvPr id="255" name="CustomShape 104"/>
              <p:cNvSpPr/>
              <p:nvPr/>
            </p:nvSpPr>
            <p:spPr>
              <a:xfrm>
                <a:off x="7761600" y="262944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Line 105"/>
              <p:cNvSpPr/>
              <p:nvPr/>
            </p:nvSpPr>
            <p:spPr>
              <a:xfrm flipV="1">
                <a:off x="8172720" y="223848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7" name="Group 106"/>
            <p:cNvGrpSpPr/>
            <p:nvPr/>
          </p:nvGrpSpPr>
          <p:grpSpPr>
            <a:xfrm>
              <a:off x="8276400" y="3238920"/>
              <a:ext cx="411120" cy="596880"/>
              <a:chOff x="8276400" y="3238920"/>
              <a:chExt cx="411120" cy="596880"/>
            </a:xfrm>
          </p:grpSpPr>
          <p:sp>
            <p:nvSpPr>
              <p:cNvPr id="258" name="CustomShape 107"/>
              <p:cNvSpPr/>
              <p:nvPr/>
            </p:nvSpPr>
            <p:spPr>
              <a:xfrm>
                <a:off x="8276400" y="362988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Line 108"/>
              <p:cNvSpPr/>
              <p:nvPr/>
            </p:nvSpPr>
            <p:spPr>
              <a:xfrm flipV="1">
                <a:off x="8687160" y="323892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roup 109"/>
            <p:cNvGrpSpPr/>
            <p:nvPr/>
          </p:nvGrpSpPr>
          <p:grpSpPr>
            <a:xfrm>
              <a:off x="7359840" y="3174840"/>
              <a:ext cx="411480" cy="596880"/>
              <a:chOff x="7359840" y="3174840"/>
              <a:chExt cx="411480" cy="596880"/>
            </a:xfrm>
          </p:grpSpPr>
          <p:sp>
            <p:nvSpPr>
              <p:cNvPr id="261" name="CustomShape 110"/>
              <p:cNvSpPr/>
              <p:nvPr/>
            </p:nvSpPr>
            <p:spPr>
              <a:xfrm>
                <a:off x="7359840" y="3565800"/>
                <a:ext cx="384480" cy="20592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111"/>
              <p:cNvSpPr/>
              <p:nvPr/>
            </p:nvSpPr>
            <p:spPr>
              <a:xfrm flipV="1">
                <a:off x="7770960" y="3174840"/>
                <a:ext cx="360" cy="41688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" name="Line 112"/>
            <p:cNvSpPr/>
            <p:nvPr/>
          </p:nvSpPr>
          <p:spPr>
            <a:xfrm flipH="1">
              <a:off x="3717000" y="2538000"/>
              <a:ext cx="939240" cy="36036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113"/>
            <p:cNvSpPr/>
            <p:nvPr/>
          </p:nvSpPr>
          <p:spPr>
            <a:xfrm flipH="1" flipV="1">
              <a:off x="4449600" y="2023560"/>
              <a:ext cx="206640" cy="5144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114"/>
            <p:cNvSpPr/>
            <p:nvPr/>
          </p:nvSpPr>
          <p:spPr>
            <a:xfrm flipH="1" flipV="1">
              <a:off x="4656240" y="2538000"/>
              <a:ext cx="436680" cy="43272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115"/>
            <p:cNvSpPr/>
            <p:nvPr/>
          </p:nvSpPr>
          <p:spPr>
            <a:xfrm flipH="1">
              <a:off x="5092920" y="2595960"/>
              <a:ext cx="577800" cy="37476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116"/>
            <p:cNvSpPr/>
            <p:nvPr/>
          </p:nvSpPr>
          <p:spPr>
            <a:xfrm flipH="1" flipV="1">
              <a:off x="5240880" y="2195280"/>
              <a:ext cx="429840" cy="4006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117"/>
            <p:cNvSpPr/>
            <p:nvPr/>
          </p:nvSpPr>
          <p:spPr>
            <a:xfrm flipH="1">
              <a:off x="5240880" y="2078640"/>
              <a:ext cx="63360" cy="1166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118"/>
            <p:cNvSpPr/>
            <p:nvPr/>
          </p:nvSpPr>
          <p:spPr>
            <a:xfrm flipH="1">
              <a:off x="3985560" y="2970720"/>
              <a:ext cx="1107360" cy="74340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119"/>
            <p:cNvSpPr/>
            <p:nvPr/>
          </p:nvSpPr>
          <p:spPr>
            <a:xfrm flipH="1">
              <a:off x="4633200" y="2970720"/>
              <a:ext cx="459720" cy="14248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120"/>
            <p:cNvSpPr/>
            <p:nvPr/>
          </p:nvSpPr>
          <p:spPr>
            <a:xfrm flipH="1">
              <a:off x="4953600" y="4266000"/>
              <a:ext cx="540000" cy="82116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121"/>
            <p:cNvSpPr/>
            <p:nvPr/>
          </p:nvSpPr>
          <p:spPr>
            <a:xfrm>
              <a:off x="5493600" y="4266000"/>
              <a:ext cx="695520" cy="57960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122"/>
            <p:cNvSpPr/>
            <p:nvPr/>
          </p:nvSpPr>
          <p:spPr>
            <a:xfrm flipH="1">
              <a:off x="4633200" y="4266000"/>
              <a:ext cx="860400" cy="12960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123"/>
            <p:cNvSpPr/>
            <p:nvPr/>
          </p:nvSpPr>
          <p:spPr>
            <a:xfrm>
              <a:off x="4633200" y="4395600"/>
              <a:ext cx="320400" cy="69156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124"/>
            <p:cNvSpPr/>
            <p:nvPr/>
          </p:nvSpPr>
          <p:spPr>
            <a:xfrm flipH="1">
              <a:off x="3723480" y="5087160"/>
              <a:ext cx="1230120" cy="5266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125"/>
            <p:cNvSpPr/>
            <p:nvPr/>
          </p:nvSpPr>
          <p:spPr>
            <a:xfrm>
              <a:off x="6189120" y="4845600"/>
              <a:ext cx="367200" cy="8978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26"/>
            <p:cNvSpPr/>
            <p:nvPr/>
          </p:nvSpPr>
          <p:spPr>
            <a:xfrm flipV="1">
              <a:off x="6494760" y="3174840"/>
              <a:ext cx="1276200" cy="63252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27"/>
            <p:cNvSpPr/>
            <p:nvPr/>
          </p:nvSpPr>
          <p:spPr>
            <a:xfrm flipH="1" flipV="1">
              <a:off x="7309080" y="2714760"/>
              <a:ext cx="461880" cy="4600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28"/>
            <p:cNvSpPr/>
            <p:nvPr/>
          </p:nvSpPr>
          <p:spPr>
            <a:xfrm>
              <a:off x="5670720" y="2595960"/>
              <a:ext cx="1638360" cy="11880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129"/>
            <p:cNvSpPr/>
            <p:nvPr/>
          </p:nvSpPr>
          <p:spPr>
            <a:xfrm flipV="1">
              <a:off x="5670720" y="2238480"/>
              <a:ext cx="2502000" cy="3574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130"/>
            <p:cNvSpPr/>
            <p:nvPr/>
          </p:nvSpPr>
          <p:spPr>
            <a:xfrm flipH="1" flipV="1">
              <a:off x="8172720" y="2238480"/>
              <a:ext cx="514800" cy="10004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131"/>
            <p:cNvSpPr/>
            <p:nvPr/>
          </p:nvSpPr>
          <p:spPr>
            <a:xfrm>
              <a:off x="8081640" y="1788840"/>
              <a:ext cx="91080" cy="4496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132"/>
            <p:cNvSpPr/>
            <p:nvPr/>
          </p:nvSpPr>
          <p:spPr>
            <a:xfrm flipH="1" flipV="1">
              <a:off x="7309080" y="2714760"/>
              <a:ext cx="1378440" cy="52416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133"/>
            <p:cNvSpPr/>
            <p:nvPr/>
          </p:nvSpPr>
          <p:spPr>
            <a:xfrm flipH="1">
              <a:off x="8687520" y="1992600"/>
              <a:ext cx="423000" cy="124632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134"/>
            <p:cNvSpPr/>
            <p:nvPr/>
          </p:nvSpPr>
          <p:spPr>
            <a:xfrm flipH="1" flipV="1">
              <a:off x="8687520" y="3238920"/>
              <a:ext cx="126720" cy="155844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135"/>
            <p:cNvSpPr/>
            <p:nvPr/>
          </p:nvSpPr>
          <p:spPr>
            <a:xfrm flipV="1">
              <a:off x="6189120" y="3238920"/>
              <a:ext cx="2498400" cy="1606680"/>
            </a:xfrm>
            <a:prstGeom prst="line">
              <a:avLst/>
            </a:prstGeom>
            <a:ln cap="rnd" w="12600">
              <a:solidFill>
                <a:srgbClr val="000000"/>
              </a:solidFill>
              <a:custDash>
                <a:ds d="1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36"/>
            <p:cNvSpPr/>
            <p:nvPr/>
          </p:nvSpPr>
          <p:spPr>
            <a:xfrm>
              <a:off x="5493600" y="2096280"/>
              <a:ext cx="1048680" cy="211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s-EC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domain2</a:t>
              </a:r>
              <a:endParaRPr b="0" lang="es-EC" sz="800" spc="-1" strike="noStrike">
                <a:latin typeface="Arial"/>
              </a:endParaRPr>
            </a:p>
          </p:txBody>
        </p:sp>
        <p:sp>
          <p:nvSpPr>
            <p:cNvPr id="288" name="CustomShape 137"/>
            <p:cNvSpPr/>
            <p:nvPr/>
          </p:nvSpPr>
          <p:spPr>
            <a:xfrm>
              <a:off x="7693560" y="3117600"/>
              <a:ext cx="1048680" cy="211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s-EC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domain1</a:t>
              </a:r>
              <a:endParaRPr b="0" lang="es-EC" sz="800" spc="-1" strike="noStrike">
                <a:latin typeface="Arial"/>
              </a:endParaRPr>
            </a:p>
          </p:txBody>
        </p:sp>
        <p:sp>
          <p:nvSpPr>
            <p:cNvPr id="289" name="CustomShape 138"/>
            <p:cNvSpPr/>
            <p:nvPr/>
          </p:nvSpPr>
          <p:spPr>
            <a:xfrm>
              <a:off x="5071320" y="5470560"/>
              <a:ext cx="1048680" cy="211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s-EC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domain3</a:t>
              </a:r>
              <a:endParaRPr b="0" lang="es-EC" sz="800" spc="-1" strike="noStrike">
                <a:latin typeface="Arial"/>
              </a:endParaRPr>
            </a:p>
          </p:txBody>
        </p:sp>
        <p:sp>
          <p:nvSpPr>
            <p:cNvPr id="290" name="CustomShape 139"/>
            <p:cNvSpPr/>
            <p:nvPr/>
          </p:nvSpPr>
          <p:spPr>
            <a:xfrm>
              <a:off x="4962960" y="4818240"/>
              <a:ext cx="816840" cy="2113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s-EC" sz="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router</a:t>
              </a:r>
              <a:endParaRPr b="0" lang="es-EC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Páginas Web como un grafo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981080" y="1238400"/>
            <a:ext cx="822708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Las Web como un grafo dirigido: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Nodos: Páginas Web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Arcos: Enlaces (hyperlink)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590920" y="290988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Yo enseño Data Mining.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622760" y="3519720"/>
            <a:ext cx="1216800" cy="185472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CMP0575 clases en el D2L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6654960" y="438624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Colegio Politécnico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8686800" y="512460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Universidad de San Francisco</a:t>
            </a:r>
            <a:endParaRPr b="0" lang="es-EC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Páginas Web como un grafo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981080" y="1238400"/>
            <a:ext cx="8227080" cy="16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Las Web como un grafo dirigido: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Nodos: Páginas Web</a:t>
            </a:r>
            <a:endParaRPr b="0" lang="es-EC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Bordes: Enlaces (hyperlink)</a:t>
            </a:r>
            <a:endParaRPr b="0" lang="es-EC" sz="2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2590920" y="290988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Yo enseño Data Mining.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622760" y="3519720"/>
            <a:ext cx="1216800" cy="185472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CMP0575 clases en el D2L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6654960" y="438624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Colegio Politécnico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8686800" y="5124600"/>
            <a:ext cx="1216800" cy="1597680"/>
          </a:xfrm>
          <a:prstGeom prst="flowChartDocument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600" spc="-1" strike="noStrike">
                <a:solidFill>
                  <a:srgbClr val="000000"/>
                </a:solidFill>
                <a:latin typeface="Corbel"/>
                <a:ea typeface="DejaVu Sans"/>
              </a:rPr>
              <a:t>Universidad de San Francisco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3009960" y="4096080"/>
            <a:ext cx="1419840" cy="54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8"/>
          <p:cNvSpPr/>
          <p:nvPr/>
        </p:nvSpPr>
        <p:spPr>
          <a:xfrm>
            <a:off x="5219640" y="4857840"/>
            <a:ext cx="1242000" cy="52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9"/>
          <p:cNvSpPr/>
          <p:nvPr/>
        </p:nvSpPr>
        <p:spPr>
          <a:xfrm>
            <a:off x="7074000" y="5696280"/>
            <a:ext cx="1419840" cy="4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Datos tipo grafo: Páginas Web como un grafo dirigido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371920" y="150480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Universidad San Francisco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626880" y="541368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Yo enseño Data Mining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1973520" y="396756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Red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9086760" y="228024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Clases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6114960" y="370044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Colegio Politécnico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2" name="CustomShape 7"/>
          <p:cNvSpPr/>
          <p:nvPr/>
        </p:nvSpPr>
        <p:spPr>
          <a:xfrm>
            <a:off x="3857760" y="496116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400" spc="-1" strike="noStrike">
                <a:solidFill>
                  <a:srgbClr val="000000"/>
                </a:solidFill>
                <a:latin typeface="Corbel"/>
                <a:ea typeface="DejaVu Sans"/>
              </a:rPr>
              <a:t>CMP0575 clases en el D2L</a:t>
            </a:r>
            <a:endParaRPr b="0" lang="es-EC" sz="1400" spc="-1" strike="noStrike">
              <a:latin typeface="Arial"/>
            </a:endParaRPr>
          </a:p>
        </p:txBody>
      </p:sp>
      <p:sp>
        <p:nvSpPr>
          <p:cNvPr id="313" name="CustomShape 8"/>
          <p:cNvSpPr/>
          <p:nvPr/>
        </p:nvSpPr>
        <p:spPr>
          <a:xfrm>
            <a:off x="1088280" y="525924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Blogs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4" name="CustomShape 9"/>
          <p:cNvSpPr/>
          <p:nvPr/>
        </p:nvSpPr>
        <p:spPr>
          <a:xfrm>
            <a:off x="9523440" y="486504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Universidad Noticias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5" name="CustomShape 10"/>
          <p:cNvSpPr/>
          <p:nvPr/>
        </p:nvSpPr>
        <p:spPr>
          <a:xfrm>
            <a:off x="2071800" y="1815840"/>
            <a:ext cx="1783440" cy="846360"/>
          </a:xfrm>
          <a:prstGeom prst="ellipse">
            <a:avLst/>
          </a:prstGeom>
          <a:gradFill rotWithShape="0">
            <a:gsLst>
              <a:gs pos="0">
                <a:srgbClr val="cae4ff"/>
              </a:gs>
              <a:gs pos="100000">
                <a:srgbClr val="eaf4ff"/>
              </a:gs>
            </a:gsLst>
            <a:lin ang="16200000"/>
          </a:gradFill>
          <a:ln w="9360">
            <a:solidFill>
              <a:srgbClr val="add2f3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500" spc="-1" strike="noStrike">
                <a:solidFill>
                  <a:srgbClr val="000000"/>
                </a:solidFill>
                <a:latin typeface="Corbel"/>
                <a:ea typeface="DejaVu Sans"/>
              </a:rPr>
              <a:t>Soy estudiante</a:t>
            </a:r>
            <a:endParaRPr b="0" lang="es-EC" sz="15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 flipV="1">
            <a:off x="3857760" y="1926360"/>
            <a:ext cx="1512000" cy="3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" name="CustomShape 12"/>
          <p:cNvSpPr/>
          <p:nvPr/>
        </p:nvSpPr>
        <p:spPr>
          <a:xfrm flipH="1" flipV="1">
            <a:off x="7005240" y="4546440"/>
            <a:ext cx="50940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8" name="CustomShape 13"/>
          <p:cNvSpPr/>
          <p:nvPr/>
        </p:nvSpPr>
        <p:spPr>
          <a:xfrm flipH="1">
            <a:off x="4747680" y="4124880"/>
            <a:ext cx="1361880" cy="83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9" name="CustomShape 14"/>
          <p:cNvSpPr/>
          <p:nvPr/>
        </p:nvSpPr>
        <p:spPr>
          <a:xfrm>
            <a:off x="6265080" y="2354040"/>
            <a:ext cx="740520" cy="13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0" name="CustomShape 15"/>
          <p:cNvSpPr/>
          <p:nvPr/>
        </p:nvSpPr>
        <p:spPr>
          <a:xfrm flipH="1">
            <a:off x="3495240" y="2354040"/>
            <a:ext cx="2764440" cy="17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1" name="CustomShape 16"/>
          <p:cNvSpPr/>
          <p:nvPr/>
        </p:nvSpPr>
        <p:spPr>
          <a:xfrm flipH="1">
            <a:off x="1978200" y="4816440"/>
            <a:ext cx="883080" cy="4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2" name="CustomShape 17"/>
          <p:cNvSpPr/>
          <p:nvPr/>
        </p:nvSpPr>
        <p:spPr>
          <a:xfrm flipH="1" flipV="1">
            <a:off x="6893640" y="2226600"/>
            <a:ext cx="2886120" cy="275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3" name="CustomShape 18"/>
          <p:cNvSpPr/>
          <p:nvPr/>
        </p:nvSpPr>
        <p:spPr>
          <a:xfrm flipH="1">
            <a:off x="7898040" y="3129120"/>
            <a:ext cx="2076480" cy="9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4" name="CustomShape 19"/>
          <p:cNvSpPr/>
          <p:nvPr/>
        </p:nvSpPr>
        <p:spPr>
          <a:xfrm>
            <a:off x="5643720" y="5385960"/>
            <a:ext cx="981000" cy="45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981080" y="277920"/>
            <a:ext cx="967500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lnSpc>
                <a:spcPct val="100000"/>
              </a:lnSpc>
            </a:pPr>
            <a:r>
              <a:rPr b="0" lang="es-EC" sz="4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Pregunta General:</a:t>
            </a:r>
            <a:endParaRPr b="0" lang="es-EC" sz="40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981080" y="1281240"/>
            <a:ext cx="8227080" cy="54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3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3600" spc="-1" strike="noStrike">
                <a:solidFill>
                  <a:srgbClr val="000000"/>
                </a:solidFill>
                <a:latin typeface="Corbel"/>
                <a:ea typeface="DejaVu Sans"/>
              </a:rPr>
              <a:t>¿Cómo organizar la Web?</a:t>
            </a:r>
            <a:endParaRPr b="0" lang="es-EC" sz="36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Intento 1: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Organización humana (directorios Web)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Yahoo, LookSmart</a:t>
            </a:r>
            <a:endParaRPr b="0" lang="es-EC" sz="2000" spc="-1" strike="noStrike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Intento 2:</a:t>
            </a:r>
            <a:r>
              <a:rPr b="0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es-EC" sz="2400" spc="-1" strike="noStrike">
                <a:solidFill>
                  <a:srgbClr val="000000"/>
                </a:solidFill>
                <a:latin typeface="Corbel"/>
                <a:ea typeface="DejaVu Sans"/>
              </a:rPr>
              <a:t>Búsqueda Web</a:t>
            </a:r>
            <a:endParaRPr b="0" lang="es-EC" sz="24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Recuperación de información</a:t>
            </a:r>
            <a:r>
              <a:rPr b="0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 (Information Retrieval) 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:</a:t>
            </a:r>
            <a:br/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Recupera documentos relevantes de un conjunto pequeño y confiable</a:t>
            </a:r>
            <a:endParaRPr b="0" lang="es-EC" sz="2000" spc="-1" strike="noStrike">
              <a:latin typeface="Arial"/>
            </a:endParaRPr>
          </a:p>
          <a:p>
            <a:pPr lvl="2" marL="1200240" indent="-2833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Artículos de noticas, Patentes, etc.</a:t>
            </a:r>
            <a:endParaRPr b="0" lang="es-EC" sz="18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s-EC" sz="2000" spc="-1" strike="noStrike" u="sng">
                <a:solidFill>
                  <a:srgbClr val="000000"/>
                </a:solidFill>
                <a:uFillTx/>
                <a:latin typeface="Corbel"/>
                <a:ea typeface="DejaVu Sans"/>
              </a:rPr>
              <a:t>Pero 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la Web es enorme y llena de documentos no confiables, llena de cosas aleatorias (</a:t>
            </a:r>
            <a:r>
              <a:rPr b="0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Web spam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, </a:t>
            </a:r>
            <a:r>
              <a:rPr b="0" i="1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malware</a:t>
            </a:r>
            <a:r>
              <a:rPr b="0" lang="es-EC" sz="2000" spc="-1" strike="noStrike">
                <a:solidFill>
                  <a:srgbClr val="000000"/>
                </a:solidFill>
                <a:latin typeface="Corbel"/>
                <a:ea typeface="DejaVu Sans"/>
              </a:rPr>
              <a:t>, etc).</a:t>
            </a:r>
            <a:endParaRPr b="0" lang="es-EC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C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4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8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4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2" dur="5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7" dur="500"/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7283</TotalTime>
  <Application>LibreOffice/6.1.6.3$Linux_X86_64 LibreOffice_project/10$Build-3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2017-08-24T17:06:05Z</dcterms:created>
  <dc:creator>noel perez</dc:creator>
  <dc:description/>
  <dc:language>es-EC</dc:language>
  <cp:lastModifiedBy/>
  <cp:lastPrinted>2017-08-30T02:14:05Z</cp:lastPrinted>
  <dcterms:modified xsi:type="dcterms:W3CDTF">2019-09-21T19:25:56Z</dcterms:modified>
  <cp:revision>373</cp:revision>
  <dc:subject/>
  <dc:title>CONFERENCIA #1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