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60" r:id="rId10"/>
    <p:sldId id="267" r:id="rId11"/>
    <p:sldId id="268" r:id="rId12"/>
    <p:sldId id="262" r:id="rId13"/>
    <p:sldId id="263" r:id="rId14"/>
    <p:sldId id="272" r:id="rId15"/>
    <p:sldId id="264" r:id="rId16"/>
    <p:sldId id="265" r:id="rId17"/>
    <p:sldId id="266" r:id="rId18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8" autoAdjust="0"/>
    <p:restoredTop sz="94721" autoAdjust="0"/>
  </p:normalViewPr>
  <p:slideViewPr>
    <p:cSldViewPr snapToGrid="0">
      <p:cViewPr>
        <p:scale>
          <a:sx n="100" d="100"/>
          <a:sy n="100" d="100"/>
        </p:scale>
        <p:origin x="-696" y="74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3" y="1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/>
          <a:lstStyle>
            <a:lvl1pPr algn="r">
              <a:defRPr sz="1200"/>
            </a:lvl1pPr>
          </a:lstStyle>
          <a:p>
            <a:fld id="{5480F968-290B-4B6A-AB43-09A58DD23CE8}" type="datetimeFigureOut">
              <a:rPr lang="en-GB" smtClean="0"/>
              <a:pPr/>
              <a:t>12.12.14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775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3" y="9440775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 anchor="b"/>
          <a:lstStyle>
            <a:lvl1pPr algn="r">
              <a:defRPr sz="1200"/>
            </a:lvl1pPr>
          </a:lstStyle>
          <a:p>
            <a:fld id="{D97AEE29-6EF9-4028-9B8A-5A80DDC9A5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98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1" y="2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12.12.14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06" tIns="48052" rIns="96106" bIns="4805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3"/>
          </a:xfrm>
          <a:prstGeom prst="rect">
            <a:avLst/>
          </a:prstGeom>
        </p:spPr>
        <p:txBody>
          <a:bodyPr vert="horz" lIns="96106" tIns="48052" rIns="96106" bIns="4805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0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02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Diffusion of Innovation and the Characteristics of Seeds</a:t>
            </a:r>
            <a:endParaRPr lang="de-CH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Sebastian </a:t>
            </a:r>
            <a:r>
              <a:rPr lang="en-US" dirty="0" err="1" smtClean="0"/>
              <a:t>Lechner</a:t>
            </a:r>
            <a:r>
              <a:rPr lang="en-US" dirty="0" smtClean="0"/>
              <a:t>, Adrian Oesch &amp; </a:t>
            </a:r>
            <a:r>
              <a:rPr lang="en-US" dirty="0" err="1" smtClean="0"/>
              <a:t>Amrollah</a:t>
            </a:r>
            <a:r>
              <a:rPr lang="en-US" dirty="0" smtClean="0"/>
              <a:t> </a:t>
            </a:r>
            <a:r>
              <a:rPr lang="en-US" dirty="0" err="1" smtClean="0"/>
              <a:t>Seifoddini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December 2014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Diffusion of Innovation and the Characteristics </a:t>
            </a:r>
            <a:r>
              <a:rPr lang="en-US" smtClean="0"/>
              <a:t>of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90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 -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88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 -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55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12-12 at 15.36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" r="-997"/>
          <a:stretch/>
        </p:blipFill>
        <p:spPr>
          <a:xfrm>
            <a:off x="2082800" y="811475"/>
            <a:ext cx="6642100" cy="540993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2076450" cy="972000"/>
          </a:xfrm>
        </p:spPr>
        <p:txBody>
          <a:bodyPr/>
          <a:lstStyle/>
          <a:p>
            <a:r>
              <a:rPr lang="en-US" dirty="0" smtClean="0"/>
              <a:t>Results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37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2178050" cy="972000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V</a:t>
            </a:r>
          </a:p>
        </p:txBody>
      </p:sp>
      <p:pic>
        <p:nvPicPr>
          <p:cNvPr id="7" name="Picture 6" descr="Screen Shot 2014-12-12 at 15.39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74" y="1104900"/>
            <a:ext cx="651261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337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b="1" dirty="0" err="1">
                <a:solidFill>
                  <a:srgbClr val="800000"/>
                </a:solidFill>
              </a:rPr>
              <a:t>Seeds</a:t>
            </a:r>
            <a:endParaRPr lang="de-CH" sz="1800" b="1" dirty="0">
              <a:solidFill>
                <a:srgbClr val="800000"/>
              </a:solidFill>
            </a:endParaRPr>
          </a:p>
          <a:p>
            <a:pPr lvl="1"/>
            <a:r>
              <a:rPr lang="de-CH" sz="1400" dirty="0" err="1" smtClean="0"/>
              <a:t>Centrality</a:t>
            </a:r>
            <a:r>
              <a:rPr lang="de-CH" sz="1400" dirty="0" smtClean="0"/>
              <a:t> </a:t>
            </a:r>
            <a:r>
              <a:rPr lang="de-CH" sz="1400" dirty="0" err="1" smtClean="0"/>
              <a:t>measures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seeds</a:t>
            </a:r>
            <a:r>
              <a:rPr lang="de-CH" sz="1400" dirty="0" smtClean="0"/>
              <a:t> </a:t>
            </a:r>
            <a:r>
              <a:rPr lang="de-CH" sz="1400" dirty="0" err="1" smtClean="0"/>
              <a:t>positively</a:t>
            </a:r>
            <a:r>
              <a:rPr lang="de-CH" sz="1400" dirty="0" smtClean="0"/>
              <a:t> </a:t>
            </a:r>
            <a:r>
              <a:rPr lang="de-CH" sz="1400" dirty="0" err="1" smtClean="0"/>
              <a:t>correlate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diffusion</a:t>
            </a:r>
            <a:r>
              <a:rPr lang="de-CH" sz="1400" dirty="0" smtClean="0"/>
              <a:t> </a:t>
            </a:r>
            <a:r>
              <a:rPr lang="de-CH" sz="1400" dirty="0" err="1" smtClean="0"/>
              <a:t>success</a:t>
            </a:r>
            <a:endParaRPr lang="de-CH" sz="1400" dirty="0" smtClean="0"/>
          </a:p>
          <a:p>
            <a:pPr lvl="1"/>
            <a:r>
              <a:rPr lang="de-CH" sz="1400" dirty="0" err="1" smtClean="0"/>
              <a:t>Local</a:t>
            </a:r>
            <a:r>
              <a:rPr lang="de-CH" sz="1400" dirty="0" smtClean="0"/>
              <a:t> </a:t>
            </a:r>
            <a:r>
              <a:rPr lang="de-CH" sz="1400" dirty="0" err="1" smtClean="0"/>
              <a:t>clustering</a:t>
            </a:r>
            <a:r>
              <a:rPr lang="de-CH" sz="1400" dirty="0" smtClean="0"/>
              <a:t> </a:t>
            </a:r>
            <a:r>
              <a:rPr lang="de-CH" sz="1400" dirty="0" err="1" smtClean="0"/>
              <a:t>negatively</a:t>
            </a:r>
            <a:r>
              <a:rPr lang="de-CH" sz="1400" dirty="0" smtClean="0"/>
              <a:t> </a:t>
            </a:r>
            <a:r>
              <a:rPr lang="de-CH" sz="1400" dirty="0" err="1" smtClean="0"/>
              <a:t>correlates</a:t>
            </a:r>
            <a:r>
              <a:rPr lang="de-CH" sz="1400" dirty="0" smtClean="0"/>
              <a:t> (</a:t>
            </a:r>
            <a:r>
              <a:rPr lang="de-CH" sz="1400" dirty="0" err="1" smtClean="0"/>
              <a:t>Reason</a:t>
            </a:r>
            <a:r>
              <a:rPr lang="de-CH" sz="1400" dirty="0" smtClean="0"/>
              <a:t>: inert </a:t>
            </a:r>
            <a:r>
              <a:rPr lang="de-CH" sz="1400" dirty="0" err="1" smtClean="0"/>
              <a:t>local</a:t>
            </a:r>
            <a:r>
              <a:rPr lang="de-CH" sz="1400" dirty="0" smtClean="0"/>
              <a:t> </a:t>
            </a:r>
            <a:r>
              <a:rPr lang="de-CH" sz="1400" dirty="0" err="1" smtClean="0"/>
              <a:t>clustering</a:t>
            </a:r>
            <a:r>
              <a:rPr lang="de-CH" sz="1400" dirty="0" smtClean="0"/>
              <a:t>)</a:t>
            </a:r>
          </a:p>
          <a:p>
            <a:pPr lvl="1"/>
            <a:r>
              <a:rPr lang="de-CH" sz="1400" dirty="0" err="1" smtClean="0"/>
              <a:t>Degree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best</a:t>
            </a:r>
            <a:r>
              <a:rPr lang="de-CH" sz="1400" dirty="0" smtClean="0"/>
              <a:t> </a:t>
            </a:r>
            <a:r>
              <a:rPr lang="de-CH" sz="1400" dirty="0" err="1" smtClean="0"/>
              <a:t>predictor</a:t>
            </a:r>
            <a:endParaRPr lang="de-CH" sz="1400" dirty="0" smtClean="0"/>
          </a:p>
          <a:p>
            <a:pPr lvl="1"/>
            <a:endParaRPr lang="de-CH" sz="1400" dirty="0"/>
          </a:p>
          <a:p>
            <a:r>
              <a:rPr lang="de-CH" sz="1800" b="1" dirty="0" err="1">
                <a:solidFill>
                  <a:srgbClr val="800000"/>
                </a:solidFill>
              </a:rPr>
              <a:t>Neighboring</a:t>
            </a:r>
            <a:r>
              <a:rPr lang="de-CH" sz="1800" b="1" dirty="0">
                <a:solidFill>
                  <a:srgbClr val="800000"/>
                </a:solidFill>
              </a:rPr>
              <a:t> Nodes</a:t>
            </a:r>
          </a:p>
          <a:p>
            <a:pPr lvl="1"/>
            <a:r>
              <a:rPr lang="en-US" sz="1400" dirty="0" smtClean="0"/>
              <a:t>C</a:t>
            </a:r>
            <a:r>
              <a:rPr lang="de-CH" sz="1400" dirty="0" err="1" smtClean="0"/>
              <a:t>omplex</a:t>
            </a:r>
            <a:r>
              <a:rPr lang="de-CH" sz="1400" dirty="0" smtClean="0"/>
              <a:t> </a:t>
            </a:r>
            <a:r>
              <a:rPr lang="de-CH" sz="1400" dirty="0" err="1" smtClean="0"/>
              <a:t>results</a:t>
            </a:r>
            <a:endParaRPr lang="de-CH" sz="1400" dirty="0"/>
          </a:p>
          <a:p>
            <a:pPr lvl="1"/>
            <a:r>
              <a:rPr lang="de-CH" sz="1400" dirty="0" err="1" smtClean="0"/>
              <a:t>Local</a:t>
            </a:r>
            <a:r>
              <a:rPr lang="de-CH" sz="1400" dirty="0" smtClean="0"/>
              <a:t> </a:t>
            </a:r>
            <a:r>
              <a:rPr lang="de-CH" sz="1400" dirty="0" err="1" smtClean="0"/>
              <a:t>clustering</a:t>
            </a:r>
            <a:r>
              <a:rPr lang="de-CH" sz="1400" dirty="0" smtClean="0"/>
              <a:t> </a:t>
            </a:r>
            <a:r>
              <a:rPr lang="de-CH" sz="1400" dirty="0" err="1" smtClean="0"/>
              <a:t>positively</a:t>
            </a:r>
            <a:r>
              <a:rPr lang="de-CH" sz="1400" dirty="0" smtClean="0"/>
              <a:t> </a:t>
            </a:r>
            <a:r>
              <a:rPr lang="de-CH" sz="1400" dirty="0" err="1" smtClean="0"/>
              <a:t>correlates</a:t>
            </a:r>
            <a:endParaRPr lang="de-CH" sz="1400" dirty="0" smtClean="0"/>
          </a:p>
          <a:p>
            <a:pPr marL="361950" lvl="1" indent="0">
              <a:buNone/>
            </a:pPr>
            <a:endParaRPr lang="de-CH" sz="1800" b="1" dirty="0">
              <a:solidFill>
                <a:srgbClr val="800000"/>
              </a:solidFill>
            </a:endParaRPr>
          </a:p>
          <a:p>
            <a:r>
              <a:rPr lang="de-CH" sz="1800" b="1" dirty="0">
                <a:solidFill>
                  <a:srgbClr val="800000"/>
                </a:solidFill>
              </a:rPr>
              <a:t>Outlook</a:t>
            </a:r>
          </a:p>
          <a:p>
            <a:pPr lvl="1"/>
            <a:r>
              <a:rPr lang="de-CH" sz="1400" dirty="0" smtClean="0"/>
              <a:t>Network:	</a:t>
            </a:r>
            <a:r>
              <a:rPr lang="de-CH" sz="1400" dirty="0" err="1" smtClean="0"/>
              <a:t>Use</a:t>
            </a:r>
            <a:r>
              <a:rPr lang="de-CH" sz="1400" dirty="0" smtClean="0"/>
              <a:t> </a:t>
            </a:r>
            <a:r>
              <a:rPr lang="de-CH" sz="1400" dirty="0" err="1" smtClean="0"/>
              <a:t>empirical</a:t>
            </a:r>
            <a:r>
              <a:rPr lang="de-CH" sz="1400" dirty="0" smtClean="0"/>
              <a:t> </a:t>
            </a:r>
            <a:r>
              <a:rPr lang="de-CH" sz="1400" dirty="0" err="1" smtClean="0"/>
              <a:t>scale-free</a:t>
            </a:r>
            <a:r>
              <a:rPr lang="de-CH" sz="1400" dirty="0" smtClean="0"/>
              <a:t> </a:t>
            </a:r>
            <a:r>
              <a:rPr lang="de-CH" sz="1400" dirty="0" err="1" smtClean="0"/>
              <a:t>network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directed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weighted</a:t>
            </a:r>
            <a:r>
              <a:rPr lang="de-CH" sz="1400" dirty="0" smtClean="0"/>
              <a:t> </a:t>
            </a:r>
            <a:r>
              <a:rPr lang="de-CH" sz="1400" dirty="0" err="1" smtClean="0"/>
              <a:t>edges</a:t>
            </a:r>
            <a:r>
              <a:rPr lang="de-CH" sz="1400" dirty="0" smtClean="0"/>
              <a:t>,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others</a:t>
            </a:r>
            <a:endParaRPr lang="de-CH" sz="1400" dirty="0" smtClean="0"/>
          </a:p>
          <a:p>
            <a:pPr lvl="1"/>
            <a:r>
              <a:rPr lang="de-CH" sz="1400" dirty="0" smtClean="0"/>
              <a:t>Model: 	</a:t>
            </a:r>
            <a:r>
              <a:rPr lang="de-CH" sz="1400" dirty="0" err="1" smtClean="0"/>
              <a:t>Threshold</a:t>
            </a:r>
            <a:r>
              <a:rPr lang="de-CH" sz="1400" dirty="0" smtClean="0"/>
              <a:t> </a:t>
            </a:r>
            <a:r>
              <a:rPr lang="de-CH" sz="1400" dirty="0" err="1" smtClean="0"/>
              <a:t>model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new</a:t>
            </a:r>
            <a:r>
              <a:rPr lang="de-CH" sz="1400" dirty="0" smtClean="0"/>
              <a:t> (2013); </a:t>
            </a:r>
            <a:r>
              <a:rPr lang="de-CH" sz="1400" dirty="0" err="1" smtClean="0"/>
              <a:t>improved</a:t>
            </a:r>
            <a:r>
              <a:rPr lang="de-CH" sz="1400" dirty="0" smtClean="0"/>
              <a:t> </a:t>
            </a:r>
            <a:r>
              <a:rPr lang="de-CH" sz="1400" dirty="0" err="1" smtClean="0"/>
              <a:t>future</a:t>
            </a:r>
            <a:r>
              <a:rPr lang="de-CH" sz="1400" dirty="0" smtClean="0"/>
              <a:t> </a:t>
            </a:r>
            <a:r>
              <a:rPr lang="de-CH" sz="1400" dirty="0" err="1" smtClean="0"/>
              <a:t>models</a:t>
            </a:r>
            <a:r>
              <a:rPr lang="de-CH" sz="1400" dirty="0" smtClean="0"/>
              <a:t> </a:t>
            </a:r>
            <a:r>
              <a:rPr lang="de-CH" sz="1400" dirty="0" err="1" smtClean="0"/>
              <a:t>can</a:t>
            </a:r>
            <a:r>
              <a:rPr lang="de-CH" sz="1400" dirty="0" smtClean="0"/>
              <a:t> </a:t>
            </a:r>
            <a:r>
              <a:rPr lang="de-CH" sz="1400" dirty="0" err="1" smtClean="0"/>
              <a:t>be</a:t>
            </a:r>
            <a:r>
              <a:rPr lang="de-CH" sz="1400" dirty="0" smtClean="0"/>
              <a:t> </a:t>
            </a:r>
            <a:r>
              <a:rPr lang="de-CH" sz="1400" dirty="0" err="1" smtClean="0"/>
              <a:t>easily</a:t>
            </a:r>
            <a:r>
              <a:rPr lang="de-CH" sz="1400" dirty="0" smtClean="0"/>
              <a:t> 		incorporated </a:t>
            </a:r>
            <a:r>
              <a:rPr lang="de-CH" sz="1400" dirty="0" err="1" smtClean="0"/>
              <a:t>into</a:t>
            </a:r>
            <a:r>
              <a:rPr lang="de-CH" sz="1400" dirty="0" smtClean="0"/>
              <a:t> </a:t>
            </a:r>
            <a:r>
              <a:rPr lang="de-CH" sz="1400" dirty="0" err="1" smtClean="0"/>
              <a:t>simulation</a:t>
            </a:r>
            <a:endParaRPr lang="de-CH" sz="1400" dirty="0" smtClean="0"/>
          </a:p>
          <a:p>
            <a:pPr lvl="1"/>
            <a:endParaRPr lang="de-CH" sz="1400" dirty="0" smtClean="0"/>
          </a:p>
          <a:p>
            <a:pPr marL="361950" lvl="1" indent="0">
              <a:buNone/>
            </a:pPr>
            <a:endParaRPr lang="de-CH" sz="1400" dirty="0" smtClean="0"/>
          </a:p>
          <a:p>
            <a:pPr lvl="1"/>
            <a:endParaRPr lang="de-CH" sz="1400" dirty="0" smtClean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First name Surname (can be modified via «Insert» &gt; «Header &amp; Footer …»)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582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2208214"/>
            <a:ext cx="8496300" cy="9720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6983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12-12 at 15.35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16" b="-37516"/>
          <a:stretch>
            <a:fillRect/>
          </a:stretch>
        </p:blipFill>
        <p:spPr>
          <a:xfrm>
            <a:off x="876300" y="1889588"/>
            <a:ext cx="7537450" cy="373492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1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2368550" cy="972000"/>
          </a:xfrm>
        </p:spPr>
        <p:txBody>
          <a:bodyPr/>
          <a:lstStyle/>
          <a:p>
            <a:r>
              <a:rPr lang="en-US" dirty="0" smtClean="0"/>
              <a:t>Appendix II</a:t>
            </a:r>
            <a:endParaRPr lang="en-US" dirty="0"/>
          </a:p>
        </p:txBody>
      </p:sp>
      <p:pic>
        <p:nvPicPr>
          <p:cNvPr id="8" name="Picture 7" descr="Screen Shot 2014-12-12 at 15.3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4" y="876300"/>
            <a:ext cx="6514857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99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First name Surname (can be modified via «Insert» &gt; «Header &amp; Footer …»)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news for this given world. Whom do you tell first?</a:t>
            </a:r>
            <a:endParaRPr lang="en-US" dirty="0"/>
          </a:p>
        </p:txBody>
      </p:sp>
      <p:pic>
        <p:nvPicPr>
          <p:cNvPr id="7" name="Picture 6" descr="4684828794_2b0d3aec34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4200"/>
            <a:ext cx="5094942" cy="433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1900" y="5842000"/>
            <a:ext cx="3862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Scale-free network by Simon </a:t>
            </a:r>
            <a:r>
              <a:rPr lang="en-US" sz="1200" dirty="0" err="1" smtClean="0"/>
              <a:t>Cockell</a:t>
            </a:r>
            <a:endParaRPr lang="en-US" sz="1200" dirty="0" smtClean="0"/>
          </a:p>
          <a:p>
            <a:r>
              <a:rPr lang="pl-PL" sz="1200" dirty="0" smtClean="0"/>
              <a:t>(</a:t>
            </a:r>
            <a:r>
              <a:rPr lang="pl-PL" sz="1200" dirty="0" err="1" smtClean="0"/>
              <a:t>https</a:t>
            </a:r>
            <a:r>
              <a:rPr lang="pl-PL" sz="1200" dirty="0"/>
              <a:t>://</a:t>
            </a:r>
            <a:r>
              <a:rPr lang="pl-PL" sz="1200" dirty="0" err="1"/>
              <a:t>www.flickr.com</a:t>
            </a:r>
            <a:r>
              <a:rPr lang="pl-PL" sz="1200" dirty="0"/>
              <a:t>/</a:t>
            </a:r>
            <a:r>
              <a:rPr lang="pl-PL" sz="1200" dirty="0" err="1"/>
              <a:t>photos</a:t>
            </a:r>
            <a:r>
              <a:rPr lang="pl-PL" sz="1200" dirty="0"/>
              <a:t>/</a:t>
            </a:r>
            <a:r>
              <a:rPr lang="pl-PL" sz="1200" dirty="0" err="1"/>
              <a:t>sjcockell</a:t>
            </a:r>
            <a:r>
              <a:rPr lang="pl-PL" sz="1200" dirty="0"/>
              <a:t>/4684828794/</a:t>
            </a:r>
            <a:r>
              <a:rPr lang="en-US" sz="1200" dirty="0" smtClean="0"/>
              <a:t>l)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715" y="2247900"/>
            <a:ext cx="3249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Degree</a:t>
            </a:r>
          </a:p>
          <a:p>
            <a:r>
              <a:rPr lang="en-US" b="1" dirty="0" err="1" smtClean="0">
                <a:solidFill>
                  <a:srgbClr val="800000"/>
                </a:solidFill>
              </a:rPr>
              <a:t>Betweenness</a:t>
            </a:r>
            <a:r>
              <a:rPr lang="en-US" b="1" dirty="0" smtClean="0">
                <a:solidFill>
                  <a:srgbClr val="800000"/>
                </a:solidFill>
              </a:rPr>
              <a:t> Centrality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Eigenvector Centrality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Local Clustering Coefficient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2515" y="3581400"/>
            <a:ext cx="811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8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0887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 lvl="1"/>
            <a:endParaRPr lang="en-US" sz="1400" dirty="0"/>
          </a:p>
          <a:p>
            <a:r>
              <a:rPr lang="en-US" sz="1800" b="1" dirty="0">
                <a:solidFill>
                  <a:srgbClr val="800000"/>
                </a:solidFill>
              </a:rPr>
              <a:t>No knowledge on the seeds </a:t>
            </a:r>
            <a:endParaRPr lang="en-US" sz="1800" b="1" dirty="0" smtClean="0">
              <a:solidFill>
                <a:srgbClr val="800000"/>
              </a:solidFill>
            </a:endParaRP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 smtClean="0">
                <a:solidFill>
                  <a:srgbClr val="800000"/>
                </a:solidFill>
              </a:rPr>
              <a:t>Very </a:t>
            </a:r>
            <a:r>
              <a:rPr lang="en-US" sz="1800" b="1" dirty="0">
                <a:solidFill>
                  <a:srgbClr val="800000"/>
                </a:solidFill>
              </a:rPr>
              <a:t>few </a:t>
            </a:r>
            <a:r>
              <a:rPr lang="en-US" sz="1800" b="1" dirty="0">
                <a:solidFill>
                  <a:srgbClr val="800000"/>
                </a:solidFill>
              </a:rPr>
              <a:t>parameters</a:t>
            </a:r>
            <a:r>
              <a:rPr lang="en-US" sz="1800" b="1" dirty="0">
                <a:solidFill>
                  <a:srgbClr val="800000"/>
                </a:solidFill>
              </a:rPr>
              <a:t> of nodes are known to be important</a:t>
            </a:r>
          </a:p>
          <a:p>
            <a:pPr lvl="1"/>
            <a:r>
              <a:rPr lang="en-US" sz="1400" dirty="0"/>
              <a:t>Degree and Eigenvector </a:t>
            </a:r>
            <a:r>
              <a:rPr lang="en-US" sz="1400" dirty="0" smtClean="0"/>
              <a:t>Centrality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Delre</a:t>
            </a:r>
            <a:r>
              <a:rPr lang="en-US" sz="1200" dirty="0" smtClean="0"/>
              <a:t> et. al </a:t>
            </a:r>
            <a:r>
              <a:rPr lang="en-US" sz="1200" i="1" dirty="0" smtClean="0"/>
              <a:t>JPIM</a:t>
            </a:r>
            <a:r>
              <a:rPr lang="en-US" sz="1200" dirty="0" smtClean="0"/>
              <a:t>, </a:t>
            </a:r>
            <a:r>
              <a:rPr lang="en-US" sz="1200" b="1" dirty="0" smtClean="0"/>
              <a:t>27</a:t>
            </a:r>
            <a:r>
              <a:rPr lang="en-US" sz="1200" dirty="0"/>
              <a:t>:</a:t>
            </a:r>
            <a:r>
              <a:rPr lang="en-US" sz="1200" dirty="0" smtClean="0"/>
              <a:t> 267-282 (2010)</a:t>
            </a:r>
          </a:p>
          <a:p>
            <a:pPr lvl="1"/>
            <a:r>
              <a:rPr lang="en-US" sz="1400" dirty="0" smtClean="0"/>
              <a:t>Number of easily influenced </a:t>
            </a:r>
            <a:r>
              <a:rPr lang="en-US" sz="1400" dirty="0"/>
              <a:t>neighbors </a:t>
            </a:r>
            <a:r>
              <a:rPr lang="en-US" sz="1200" dirty="0" smtClean="0"/>
              <a:t>(Watts &amp; </a:t>
            </a:r>
            <a:r>
              <a:rPr lang="en-US" sz="1200" dirty="0" err="1" smtClean="0"/>
              <a:t>Dodds</a:t>
            </a:r>
            <a:r>
              <a:rPr lang="en-US" sz="1200" dirty="0" smtClean="0"/>
              <a:t>, </a:t>
            </a:r>
            <a:r>
              <a:rPr lang="en-US" sz="1200" i="1" dirty="0" smtClean="0"/>
              <a:t>JCR</a:t>
            </a:r>
            <a:r>
              <a:rPr lang="en-US" sz="1200" dirty="0" smtClean="0"/>
              <a:t>, </a:t>
            </a:r>
            <a:r>
              <a:rPr lang="en-US" sz="1200" b="1" dirty="0" smtClean="0"/>
              <a:t>34</a:t>
            </a:r>
            <a:r>
              <a:rPr lang="en-US" sz="1200" dirty="0" smtClean="0"/>
              <a:t>(4): 441-458 (2007)</a:t>
            </a:r>
          </a:p>
          <a:p>
            <a:endParaRPr lang="en-US" sz="1800" dirty="0" smtClean="0"/>
          </a:p>
          <a:p>
            <a:r>
              <a:rPr lang="en-US" sz="1800" b="1" dirty="0">
                <a:solidFill>
                  <a:srgbClr val="800000"/>
                </a:solidFill>
              </a:rPr>
              <a:t>Main possible application: programmability of innovation diffusion</a:t>
            </a:r>
          </a:p>
          <a:p>
            <a:pPr lvl="1"/>
            <a:r>
              <a:rPr lang="en-US" sz="1400" dirty="0" smtClean="0"/>
              <a:t>Increase initial speed of news messages</a:t>
            </a:r>
          </a:p>
          <a:p>
            <a:pPr lvl="1"/>
            <a:r>
              <a:rPr lang="de-CH" sz="1400" dirty="0" err="1" smtClean="0"/>
              <a:t>Introduction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(</a:t>
            </a:r>
            <a:r>
              <a:rPr lang="de-CH" sz="1400" dirty="0" err="1" smtClean="0"/>
              <a:t>disruptive</a:t>
            </a:r>
            <a:r>
              <a:rPr lang="de-CH" sz="1400" dirty="0" smtClean="0"/>
              <a:t>) </a:t>
            </a:r>
            <a:r>
              <a:rPr lang="de-CH" sz="1400" dirty="0" err="1" smtClean="0"/>
              <a:t>technology</a:t>
            </a:r>
            <a:endParaRPr lang="de-CH" sz="1400" dirty="0" smtClean="0"/>
          </a:p>
          <a:p>
            <a:pPr lvl="1"/>
            <a:r>
              <a:rPr lang="de-CH" sz="1400" dirty="0" smtClean="0"/>
              <a:t>Marketing </a:t>
            </a:r>
            <a:r>
              <a:rPr lang="de-CH" sz="1400" dirty="0" err="1" smtClean="0"/>
              <a:t>strategies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</a:t>
            </a:r>
            <a:r>
              <a:rPr lang="de-CH" sz="1400" dirty="0" err="1" smtClean="0"/>
              <a:t>novel</a:t>
            </a:r>
            <a:r>
              <a:rPr lang="de-CH" sz="1400" dirty="0" smtClean="0"/>
              <a:t> </a:t>
            </a:r>
            <a:r>
              <a:rPr lang="de-CH" sz="1400" dirty="0" err="1" smtClean="0"/>
              <a:t>products</a:t>
            </a:r>
            <a:endParaRPr lang="de-CH" sz="1400" dirty="0" smtClean="0"/>
          </a:p>
          <a:p>
            <a:pPr lvl="1"/>
            <a:r>
              <a:rPr lang="de-CH" sz="1400" dirty="0" smtClean="0"/>
              <a:t>...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First name Surname (can be modified via «Insert» &gt; «Header &amp; Footer …»)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Which parameters of innovation seeds have an effect on the diffusion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8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1693864"/>
            <a:ext cx="8496300" cy="4210046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b="1" dirty="0">
                <a:solidFill>
                  <a:srgbClr val="800000"/>
                </a:solidFill>
              </a:rPr>
              <a:t>Founded</a:t>
            </a:r>
            <a:r>
              <a:rPr lang="en-US" sz="1800" b="1" dirty="0">
                <a:solidFill>
                  <a:srgbClr val="800000"/>
                </a:solidFill>
              </a:rPr>
              <a:t> in 1960s</a:t>
            </a:r>
          </a:p>
          <a:p>
            <a:pPr lvl="1"/>
            <a:r>
              <a:rPr lang="en-US" sz="1400" dirty="0" err="1"/>
              <a:t>Fourt</a:t>
            </a:r>
            <a:r>
              <a:rPr lang="en-US" sz="1400" dirty="0"/>
              <a:t> &amp; </a:t>
            </a:r>
            <a:r>
              <a:rPr lang="en-US" sz="1400" dirty="0" err="1"/>
              <a:t>Woodlock</a:t>
            </a:r>
            <a:r>
              <a:rPr lang="en-US" sz="1400" dirty="0"/>
              <a:t>, </a:t>
            </a:r>
            <a:r>
              <a:rPr lang="en-US" sz="1400" i="1" dirty="0"/>
              <a:t>Journal of Marketing</a:t>
            </a:r>
            <a:r>
              <a:rPr lang="en-US" sz="1400" dirty="0"/>
              <a:t>, </a:t>
            </a:r>
            <a:r>
              <a:rPr lang="en-US" sz="1400" b="1" dirty="0"/>
              <a:t>25</a:t>
            </a:r>
            <a:r>
              <a:rPr lang="en-US" sz="1400" dirty="0"/>
              <a:t>(2), 31-38 (1960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Rogers, </a:t>
            </a:r>
            <a:r>
              <a:rPr lang="en-US" sz="1400" i="1" dirty="0" smtClean="0"/>
              <a:t>Diffusion of Innovations</a:t>
            </a:r>
            <a:r>
              <a:rPr lang="en-US" sz="1400" dirty="0"/>
              <a:t> </a:t>
            </a:r>
            <a:r>
              <a:rPr lang="en-US" sz="1400" dirty="0" smtClean="0"/>
              <a:t>(1962)</a:t>
            </a:r>
          </a:p>
          <a:p>
            <a:pPr lvl="1"/>
            <a:r>
              <a:rPr lang="en-US" sz="1400" dirty="0" smtClean="0"/>
              <a:t>others</a:t>
            </a:r>
          </a:p>
          <a:p>
            <a:pPr lvl="1"/>
            <a:endParaRPr lang="en-US" sz="1400" dirty="0"/>
          </a:p>
          <a:p>
            <a:r>
              <a:rPr lang="en-US" sz="1800" b="1" dirty="0">
                <a:solidFill>
                  <a:srgbClr val="800000"/>
                </a:solidFill>
              </a:rPr>
              <a:t>Research</a:t>
            </a:r>
            <a:r>
              <a:rPr lang="en-US" sz="1800" b="1" dirty="0">
                <a:solidFill>
                  <a:srgbClr val="800000"/>
                </a:solidFill>
              </a:rPr>
              <a:t> mostly dominated by Marketing Research, Business Administration, Social Sciences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Few</a:t>
            </a:r>
            <a:r>
              <a:rPr lang="en-US" sz="1800" b="1" dirty="0">
                <a:solidFill>
                  <a:srgbClr val="800000"/>
                </a:solidFill>
              </a:rPr>
              <a:t> work by Network Sciences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Most</a:t>
            </a:r>
            <a:r>
              <a:rPr lang="en-US" sz="1800" b="1" dirty="0">
                <a:solidFill>
                  <a:srgbClr val="800000"/>
                </a:solidFill>
              </a:rPr>
              <a:t> common model</a:t>
            </a:r>
          </a:p>
          <a:p>
            <a:pPr lvl="1"/>
            <a:r>
              <a:rPr lang="en-US" sz="1400" dirty="0" smtClean="0"/>
              <a:t>Social contagion model with threshold and                                                                               memory of past events</a:t>
            </a:r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0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First name Surname (can be modified via «Insert» &gt; «Header &amp; Footer …»)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 of Innovation Diffusion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3467100"/>
            <a:ext cx="365022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9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1" y="2148016"/>
            <a:ext cx="5802951" cy="941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636" y="3135650"/>
            <a:ext cx="3836670" cy="316054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336" y="4270547"/>
            <a:ext cx="3728013" cy="11677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349" y="4347898"/>
            <a:ext cx="3098657" cy="13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84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97" y="1772686"/>
            <a:ext cx="8390805" cy="21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5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97" y="1772686"/>
            <a:ext cx="8390805" cy="21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5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52" y="1989392"/>
            <a:ext cx="5605272" cy="420395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799" y="214884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%10 success</a:t>
            </a:r>
          </a:p>
        </p:txBody>
      </p:sp>
    </p:spTree>
    <p:extLst>
      <p:ext uri="{BB962C8B-B14F-4D97-AF65-F5344CB8AC3E}">
        <p14:creationId xmlns:p14="http://schemas.microsoft.com/office/powerpoint/2010/main" val="38628352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12-12 at 15.34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43" b="-8743"/>
          <a:stretch>
            <a:fillRect/>
          </a:stretch>
        </p:blipFill>
        <p:spPr>
          <a:xfrm>
            <a:off x="1365250" y="2354264"/>
            <a:ext cx="6076950" cy="301122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 - </a:t>
            </a:r>
            <a:r>
              <a:rPr lang="en-US" dirty="0" err="1" smtClean="0"/>
              <a:t>Descriptives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36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53</TotalTime>
  <Words>513</Words>
  <Application>Microsoft Macintosh PowerPoint</Application>
  <PresentationFormat>On-screen Show (4:3)</PresentationFormat>
  <Paragraphs>223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eth_praesentation_4zu3_ETH1</vt:lpstr>
      <vt:lpstr>Diffusion of Innovation and the Characteristics of Seeds</vt:lpstr>
      <vt:lpstr>You have news for this given world. Whom do you tell first?</vt:lpstr>
      <vt:lpstr>Goal: Which parameters of innovation seeds have an effect on the diffusion success?</vt:lpstr>
      <vt:lpstr>The Theory of Innovation Diffusion</vt:lpstr>
      <vt:lpstr>Model</vt:lpstr>
      <vt:lpstr>Model cont.</vt:lpstr>
      <vt:lpstr>Model cont.</vt:lpstr>
      <vt:lpstr>Implementation</vt:lpstr>
      <vt:lpstr>Results I - Descriptives</vt:lpstr>
      <vt:lpstr>Results II - Plots</vt:lpstr>
      <vt:lpstr>Results III - Plots</vt:lpstr>
      <vt:lpstr>Results IV</vt:lpstr>
      <vt:lpstr>Results V</vt:lpstr>
      <vt:lpstr>Conclusion and Outlook</vt:lpstr>
      <vt:lpstr>Thank you for your attention!</vt:lpstr>
      <vt:lpstr>Appendix I</vt:lpstr>
      <vt:lpstr>Appendix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Sebastian Lechner</cp:lastModifiedBy>
  <cp:revision>398</cp:revision>
  <cp:lastPrinted>2014-04-29T07:17:53Z</cp:lastPrinted>
  <dcterms:created xsi:type="dcterms:W3CDTF">2013-05-24T16:23:39Z</dcterms:created>
  <dcterms:modified xsi:type="dcterms:W3CDTF">2014-12-12T21:14:50Z</dcterms:modified>
</cp:coreProperties>
</file>