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alatino Linotyp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149C23-D009-4109-9A2D-680B727EAD8A}">
  <a:tblStyle styleId="{6F149C23-D009-4109-9A2D-680B727EA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alatinoLinotype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alatinoLinotyp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alatinoLinotype-boldItalic.fntdata"/><Relationship Id="rId30" Type="http://schemas.openxmlformats.org/officeDocument/2006/relationships/font" Target="fonts/PalatinoLinotype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2476a5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62476a5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2476a5b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62476a5b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2476a5b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62476a5b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62476a5b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62476a5b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2476a5b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62476a5b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62476a5b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62476a5b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62476a5b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62476a5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2476a5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2476a5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3cc13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3cc13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3cc1387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63cc1387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2476a5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62476a5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2476a5b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2476a5b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2476a5b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62476a5b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2476a5b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2476a5b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mc/articles/PMC8872326/" TargetMode="External"/><Relationship Id="rId4" Type="http://schemas.openxmlformats.org/officeDocument/2006/relationships/hyperlink" Target="https://www.ncbi.nlm.nih.gov/pmc/articles/PMC7274128/" TargetMode="External"/><Relationship Id="rId5" Type="http://schemas.openxmlformats.org/officeDocument/2006/relationships/hyperlink" Target="https://www.kaggle.com/code/derrelldsouza/multi-class-x-ray-covid19-classification-94-acc/notebook" TargetMode="External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tawsifurrahman/covid19-radiography-databas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10450" y="30856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Professors: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</a:rPr>
              <a:t>Prof. Cosimo Distante </a:t>
            </a:r>
            <a:endParaRPr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</a:rPr>
              <a:t>Prof.Pier Luigi Mazzeo</a:t>
            </a:r>
            <a:endParaRPr i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Covid-19 Classification using CXR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419825" y="40195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051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By:</a:t>
            </a:r>
            <a:endParaRPr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27051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Ahsan Raza</a:t>
            </a:r>
            <a:endParaRPr sz="1400" u="sng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27051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Adriano GARCÍA-GIRALDA MILENA</a:t>
            </a:r>
            <a:endParaRPr sz="1400" u="sng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27051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27051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39091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Data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 Augmentation is done before training the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Tensorflow Keras ImageDataGenerator class is used.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 gives us </a:t>
            </a:r>
            <a:r>
              <a:rPr lang="en">
                <a:solidFill>
                  <a:schemeClr val="dk1"/>
                </a:solidFill>
              </a:rPr>
              <a:t>possibility of loading the data into batches during the training.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train_data_gen=ImageDataGenerator(featurewise_center=</a:t>
            </a:r>
            <a:r>
              <a:rPr lang="en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#Set input mean to 0 over the dataset. 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featurewise_std_normalization=</a:t>
            </a:r>
            <a:r>
              <a:rPr lang="en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#Divide inputs by std of the dataset.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rotation_range=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,width_shift_range=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height_shift_range=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horizontal_flip=</a:t>
            </a:r>
            <a:r>
              <a:rPr lang="en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Resnet50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ourier New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ResNet bypass connections in the network, allows the gradient to flow without getting multiplied with weight matrices several times.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don’t import any pre-calculated weights as the weights are calculated on real world images which give low accuracy.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used Resnet50 model , stripping the fully connected layers at the end  and adding some additional layers.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base_model = ResNet50(input_shape=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weights =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include_top=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x=base_model.output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x=GlobalAveragePooling2D()(x)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)(x)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)(x)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out=Dense(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)(x)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Rest_NetModel=Model(inputs=base_model.input,outputs=out)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supervision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Rest_NetModel.</a:t>
            </a: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(optimizer=Adam(learning_rate=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0.001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),loss=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'categorical_crossentropy'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,metrics=[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used categorical_cronssentropy as loss </a:t>
            </a:r>
            <a:r>
              <a:rPr lang="en">
                <a:solidFill>
                  <a:schemeClr val="dk1"/>
                </a:solidFill>
              </a:rPr>
              <a:t>function as its multi-class classification tasks.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avoid overfitting of model, we use keras EarlyStopping API to monitor the val_accuray for maximum value.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If it does not maximize for 8 epochs (patience), the training will be halted.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13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tf.keras.callbacks.EarlyStopping(monitor='val_accuracy', mode='max', patience=8)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 We use keras API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ReduceLROnPlateau </a:t>
            </a:r>
            <a:r>
              <a:rPr lang="en">
                <a:solidFill>
                  <a:schemeClr val="dk1"/>
                </a:solidFill>
              </a:rPr>
              <a:t>to reduce the learning rate when val_accuracy is not improving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0"/>
            <a:ext cx="9144000" cy="296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75" y="1152475"/>
            <a:ext cx="57340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94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-"/>
            </a:pPr>
            <a:r>
              <a:rPr i="1" lang="en" sz="1700">
                <a:solidFill>
                  <a:srgbClr val="111111"/>
                </a:solidFill>
              </a:rPr>
              <a:t>64 Images</a:t>
            </a:r>
            <a:r>
              <a:rPr lang="en" sz="1700">
                <a:solidFill>
                  <a:srgbClr val="111111"/>
                </a:solidFill>
              </a:rPr>
              <a:t> were tested randomly </a:t>
            </a:r>
            <a:endParaRPr sz="1700">
              <a:solidFill>
                <a:srgbClr val="11111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Char char="-"/>
            </a:pPr>
            <a:r>
              <a:rPr lang="en" sz="1700">
                <a:solidFill>
                  <a:srgbClr val="111111"/>
                </a:solidFill>
              </a:rPr>
              <a:t>5 were classified wrongly and 59 images were classified correctly, giving the accuracy of 92.18 %</a:t>
            </a:r>
            <a:endParaRPr sz="17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14449" t="0"/>
          <a:stretch/>
        </p:blipFill>
        <p:spPr>
          <a:xfrm>
            <a:off x="1443950" y="1908425"/>
            <a:ext cx="5580225" cy="3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Matrix</a:t>
            </a:r>
            <a:r>
              <a:rPr lang="en"/>
              <a:t> &amp; Classification Report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93425" cy="3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50" y="1724276"/>
            <a:ext cx="4459625" cy="19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 </a:t>
            </a:r>
            <a:endParaRPr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Global </a:t>
            </a:r>
            <a:r>
              <a:rPr lang="en" sz="2400">
                <a:solidFill>
                  <a:schemeClr val="dk1"/>
                </a:solidFill>
              </a:rPr>
              <a:t>pandemic</a:t>
            </a:r>
            <a:r>
              <a:rPr lang="en" sz="2400">
                <a:solidFill>
                  <a:schemeClr val="dk1"/>
                </a:solidFill>
              </a:rPr>
              <a:t> hitting humanity till this date.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Pandemic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pressurized</a:t>
            </a:r>
            <a:r>
              <a:rPr lang="en" sz="2400">
                <a:solidFill>
                  <a:schemeClr val="dk1"/>
                </a:solidFill>
              </a:rPr>
              <a:t> the healthcare worker &amp; resources.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RT-PCR is used to detect covid and take 2 days for result.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RT-PCR has high percentage of false negative.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 tool to diagnose covid-19 could reduce this pressure.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Covid-19 can also be detected using CXR and CT.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CXR is used to detect Pneumonia b/c its rapid, inexpensive and less exposure to radiations.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Thorough examination of CXR is needed to detect Covid-19.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To reduce time and effort, automation of this process was needed.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This tool takes input of an Chest X-ray image and make predictions between 4 classes i.e. Covid, Lung Opacity, Normal &amp; Viral Pneumonia.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93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inspiration is taken from following paper :</a:t>
            </a: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https://www.ncbi.nlm.nih.gov/pmc/articles/PMC8872326/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paper published </a:t>
            </a:r>
            <a:r>
              <a:rPr b="1" lang="en" sz="1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2022 Feb 10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 which we saw the following table: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CoroNet 4 classes  </a:t>
            </a: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https://www.ncbi.nlm.nih.gov/pmc/articles/PMC7274128/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is taken from Kaggle: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https://www.kaggle.com/code/derrelldsouza/multi-class-x-ray-covid19-classification-94-acc/notebook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6">
            <a:alphaModFix/>
          </a:blip>
          <a:srcRect b="44894" l="0" r="0" t="3353"/>
          <a:stretch/>
        </p:blipFill>
        <p:spPr>
          <a:xfrm>
            <a:off x="1822975" y="1466838"/>
            <a:ext cx="4817150" cy="23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comparaison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a Kaggle model that claimed to have 94%.But was on training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the best in Kaggle  performed worse than CoroNet.</a:t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" y="2247650"/>
            <a:ext cx="3583774" cy="24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00" y="4640150"/>
            <a:ext cx="4441201" cy="3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100" y="2430550"/>
            <a:ext cx="4091199" cy="25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</a:t>
            </a:r>
            <a:endParaRPr sz="3600"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The dataset is retrieved from publically available </a:t>
            </a:r>
            <a:r>
              <a:rPr lang="en" sz="1700">
                <a:solidFill>
                  <a:schemeClr val="dk1"/>
                </a:solidFill>
              </a:rPr>
              <a:t>resource</a:t>
            </a:r>
            <a:r>
              <a:rPr lang="en" sz="1700">
                <a:solidFill>
                  <a:schemeClr val="dk1"/>
                </a:solidFill>
              </a:rPr>
              <a:t>: 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https://www.kaggle.com/datasets/tawsifurrahman/covid19-radiography-database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The dataset contains 21165 images. Splitted in the following way: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225" y="2354300"/>
            <a:ext cx="50577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6899550" y="2503775"/>
            <a:ext cx="211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3616 Covid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10192 Normal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6012 Lung Opacity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1345 Viral Pneumonia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</a:t>
            </a:r>
            <a:endParaRPr sz="3600"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The Data is splitted into Training ,Validation and Test with 70% , 20% , 10%  respectively.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151" name="Google Shape;151;p31"/>
          <p:cNvGraphicFramePr/>
          <p:nvPr/>
        </p:nvGraphicFramePr>
        <p:xfrm>
          <a:off x="15473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{6F149C23-D009-4109-9A2D-680B727EAD8A}</a:tableStyleId>
              </a:tblPr>
              <a:tblGrid>
                <a:gridCol w="2509225"/>
                <a:gridCol w="2509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Category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Number of Images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26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train_data, test_valid_data = train_test_split(df, test_size=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shuffle=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stratify=df[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valid_data,test_data= train_test_split(test_valid_data, test_size=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0.333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shuffle=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stratify=test_valid_data[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424225"/>
            <a:ext cx="5147375" cy="35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 Samples</a:t>
            </a:r>
            <a:endParaRPr sz="3600"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0" y="1212100"/>
            <a:ext cx="2189800" cy="236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00" y="1212099"/>
            <a:ext cx="2249888" cy="23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524" y="1238549"/>
            <a:ext cx="2189800" cy="231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849" y="1229612"/>
            <a:ext cx="2189800" cy="2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