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Cormorant Garamond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Fira Sans Extra Condensed Medium"/>
      <p:regular r:id="rId33"/>
      <p:bold r:id="rId34"/>
      <p:italic r:id="rId35"/>
      <p:boldItalic r:id="rId36"/>
    </p:embeddedFont>
    <p:embeddedFont>
      <p:font typeface="Merriweather"/>
      <p:regular r:id="rId37"/>
      <p:bold r:id="rId38"/>
      <p:italic r:id="rId39"/>
      <p:boldItalic r:id="rId40"/>
    </p:embeddedFont>
    <p:embeddedFont>
      <p:font typeface="Rajdhani"/>
      <p:regular r:id="rId41"/>
      <p:bold r:id="rId42"/>
    </p:embeddedFont>
    <p:embeddedFont>
      <p:font typeface="Open Sans Ligh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slide" Target="slides/slide16.xml"/><Relationship Id="rId42" Type="http://schemas.openxmlformats.org/officeDocument/2006/relationships/font" Target="fonts/Rajdhani-bold.fntdata"/><Relationship Id="rId41" Type="http://schemas.openxmlformats.org/officeDocument/2006/relationships/font" Target="fonts/Rajdhani-regular.fntdata"/><Relationship Id="rId22" Type="http://schemas.openxmlformats.org/officeDocument/2006/relationships/slide" Target="slides/slide18.xml"/><Relationship Id="rId44" Type="http://schemas.openxmlformats.org/officeDocument/2006/relationships/font" Target="fonts/OpenSansLight-bold.fntdata"/><Relationship Id="rId21" Type="http://schemas.openxmlformats.org/officeDocument/2006/relationships/slide" Target="slides/slide17.xml"/><Relationship Id="rId43" Type="http://schemas.openxmlformats.org/officeDocument/2006/relationships/font" Target="fonts/OpenSansLight-regular.fntdata"/><Relationship Id="rId24" Type="http://schemas.openxmlformats.org/officeDocument/2006/relationships/slide" Target="slides/slide20.xml"/><Relationship Id="rId46" Type="http://schemas.openxmlformats.org/officeDocument/2006/relationships/font" Target="fonts/OpenSansLight-boldItalic.fntdata"/><Relationship Id="rId23" Type="http://schemas.openxmlformats.org/officeDocument/2006/relationships/slide" Target="slides/slide19.xml"/><Relationship Id="rId45" Type="http://schemas.openxmlformats.org/officeDocument/2006/relationships/font" Target="fonts/OpenSans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rmorantGaramond-bold.fntdata"/><Relationship Id="rId25" Type="http://schemas.openxmlformats.org/officeDocument/2006/relationships/font" Target="fonts/CormorantGaramond-regular.fntdata"/><Relationship Id="rId28" Type="http://schemas.openxmlformats.org/officeDocument/2006/relationships/font" Target="fonts/CormorantGaramond-boldItalic.fntdata"/><Relationship Id="rId27" Type="http://schemas.openxmlformats.org/officeDocument/2006/relationships/font" Target="fonts/CormorantGaramon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regular.fntdata"/><Relationship Id="rId10" Type="http://schemas.openxmlformats.org/officeDocument/2006/relationships/slide" Target="slides/slide6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Medium-italic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Medium-bold.fntdata"/><Relationship Id="rId15" Type="http://schemas.openxmlformats.org/officeDocument/2006/relationships/slide" Target="slides/slide11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Medium-boldItalic.fntdata"/><Relationship Id="rId17" Type="http://schemas.openxmlformats.org/officeDocument/2006/relationships/slide" Target="slides/slide13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2.xml"/><Relationship Id="rId38" Type="http://schemas.openxmlformats.org/officeDocument/2006/relationships/font" Target="fonts/Merriweather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683c49ff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683c49ff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574267d72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574267d72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574267d72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574267d72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574267d72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574267d72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574267d72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574267d72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574267d72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574267d72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74267d72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574267d72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74267d72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574267d72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574267d72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574267d72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574267d72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574267d72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574267d72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574267d72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683c49ff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683c49ff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574267d72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574267d72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4a9d3dab4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4a9d3dab4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4b1a2f68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4b1a2f68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74267d72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74267d7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74267d72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74267d72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74267d7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74267d7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74267d72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574267d72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74267d72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74267d72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511850" y="683100"/>
            <a:ext cx="808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713225" y="1544300"/>
            <a:ext cx="4305000" cy="15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 flipH="1">
            <a:off x="723600" y="3470952"/>
            <a:ext cx="25278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1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66" name="Google Shape;66;p11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fmla="val 5555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" name="Google Shape;67;p11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" name="Google Shape;68;p11"/>
          <p:cNvGrpSpPr/>
          <p:nvPr/>
        </p:nvGrpSpPr>
        <p:grpSpPr>
          <a:xfrm>
            <a:off x="1528625" y="1090775"/>
            <a:ext cx="6086700" cy="3326400"/>
            <a:chOff x="1528625" y="1090775"/>
            <a:chExt cx="6086700" cy="3326400"/>
          </a:xfrm>
        </p:grpSpPr>
        <p:sp>
          <p:nvSpPr>
            <p:cNvPr id="69" name="Google Shape;69;p11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fmla="val 5555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Google Shape;70;p11"/>
            <p:cNvCxnSpPr/>
            <p:nvPr/>
          </p:nvCxnSpPr>
          <p:spPr>
            <a:xfrm>
              <a:off x="1539175" y="1579250"/>
              <a:ext cx="6075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1757975" y="1689650"/>
            <a:ext cx="5628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758075" y="3244200"/>
            <a:ext cx="5628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6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">
  <p:cSld name="CUSTOM_1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3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76" name="Google Shape;76;p13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fmla="val 5555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" name="Google Shape;77;p13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" name="Google Shape;78;p13"/>
          <p:cNvGrpSpPr/>
          <p:nvPr/>
        </p:nvGrpSpPr>
        <p:grpSpPr>
          <a:xfrm>
            <a:off x="713200" y="1354900"/>
            <a:ext cx="7717500" cy="3253800"/>
            <a:chOff x="713200" y="1354900"/>
            <a:chExt cx="7717500" cy="3253800"/>
          </a:xfrm>
        </p:grpSpPr>
        <p:sp>
          <p:nvSpPr>
            <p:cNvPr id="79" name="Google Shape;79;p13"/>
            <p:cNvSpPr/>
            <p:nvPr/>
          </p:nvSpPr>
          <p:spPr>
            <a:xfrm>
              <a:off x="713200" y="1354900"/>
              <a:ext cx="7717500" cy="3253800"/>
            </a:xfrm>
            <a:prstGeom prst="roundRect">
              <a:avLst>
                <a:gd fmla="val 5555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" name="Google Shape;80;p13"/>
            <p:cNvCxnSpPr/>
            <p:nvPr/>
          </p:nvCxnSpPr>
          <p:spPr>
            <a:xfrm>
              <a:off x="726577" y="1832695"/>
              <a:ext cx="770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" name="Google Shape;81;p13"/>
          <p:cNvSpPr txBox="1"/>
          <p:nvPr>
            <p:ph type="ctrTitle"/>
          </p:nvPr>
        </p:nvSpPr>
        <p:spPr>
          <a:xfrm>
            <a:off x="858950" y="2993814"/>
            <a:ext cx="1753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858950" y="3403050"/>
            <a:ext cx="17538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b="0"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2" type="title"/>
          </p:nvPr>
        </p:nvSpPr>
        <p:spPr>
          <a:xfrm>
            <a:off x="858950" y="2126750"/>
            <a:ext cx="1753800" cy="73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b="0"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3" type="ctrTitle"/>
          </p:nvPr>
        </p:nvSpPr>
        <p:spPr>
          <a:xfrm>
            <a:off x="2735758" y="2993814"/>
            <a:ext cx="17556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4" type="title"/>
          </p:nvPr>
        </p:nvSpPr>
        <p:spPr>
          <a:xfrm>
            <a:off x="4615267" y="2127372"/>
            <a:ext cx="1753800" cy="73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b="0"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5" type="ctrTitle"/>
          </p:nvPr>
        </p:nvSpPr>
        <p:spPr>
          <a:xfrm>
            <a:off x="6492975" y="2993814"/>
            <a:ext cx="17556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6" type="title"/>
          </p:nvPr>
        </p:nvSpPr>
        <p:spPr>
          <a:xfrm>
            <a:off x="6493875" y="2127372"/>
            <a:ext cx="1753800" cy="73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b="0"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7" type="ctrTitle"/>
          </p:nvPr>
        </p:nvSpPr>
        <p:spPr>
          <a:xfrm>
            <a:off x="4614367" y="2993814"/>
            <a:ext cx="17556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8" type="title"/>
          </p:nvPr>
        </p:nvSpPr>
        <p:spPr>
          <a:xfrm>
            <a:off x="2736658" y="2127372"/>
            <a:ext cx="1753800" cy="73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b="0"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9" type="subTitle"/>
          </p:nvPr>
        </p:nvSpPr>
        <p:spPr>
          <a:xfrm>
            <a:off x="2736658" y="3403050"/>
            <a:ext cx="17538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b="0"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3" type="subTitle"/>
          </p:nvPr>
        </p:nvSpPr>
        <p:spPr>
          <a:xfrm>
            <a:off x="4615267" y="3403050"/>
            <a:ext cx="17538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b="0"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4" type="subTitle"/>
          </p:nvPr>
        </p:nvSpPr>
        <p:spPr>
          <a:xfrm>
            <a:off x="6493875" y="3403050"/>
            <a:ext cx="17538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b="0"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5" type="title"/>
          </p:nvPr>
        </p:nvSpPr>
        <p:spPr>
          <a:xfrm>
            <a:off x="713225" y="788650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1614575" y="1934250"/>
            <a:ext cx="6584100" cy="12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rmorant Garamond"/>
              <a:buNone/>
              <a:defRPr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4956100" y="3159013"/>
            <a:ext cx="32208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97" name="Google Shape;97;p14"/>
          <p:cNvCxnSpPr/>
          <p:nvPr/>
        </p:nvCxnSpPr>
        <p:spPr>
          <a:xfrm>
            <a:off x="511850" y="715825"/>
            <a:ext cx="808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/>
          <p:nvPr/>
        </p:nvCxnSpPr>
        <p:spPr>
          <a:xfrm>
            <a:off x="511850" y="4427675"/>
            <a:ext cx="808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_1_1_1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1260720" y="1859293"/>
            <a:ext cx="2868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928620" y="2262495"/>
            <a:ext cx="3532800" cy="22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2" type="ctrTitle"/>
          </p:nvPr>
        </p:nvSpPr>
        <p:spPr>
          <a:xfrm>
            <a:off x="5016330" y="1859293"/>
            <a:ext cx="2868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3" type="subTitle"/>
          </p:nvPr>
        </p:nvSpPr>
        <p:spPr>
          <a:xfrm>
            <a:off x="4685880" y="2261595"/>
            <a:ext cx="3529500" cy="22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hlink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4"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7_1_1_1_2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type="ctrTitle"/>
          </p:nvPr>
        </p:nvSpPr>
        <p:spPr>
          <a:xfrm>
            <a:off x="3137670" y="2083918"/>
            <a:ext cx="2868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766375" y="2812808"/>
            <a:ext cx="3690000" cy="13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2" type="subTitle"/>
          </p:nvPr>
        </p:nvSpPr>
        <p:spPr>
          <a:xfrm>
            <a:off x="4690949" y="2812275"/>
            <a:ext cx="3686700" cy="1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hlink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3"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cxnSp>
        <p:nvCxnSpPr>
          <p:cNvPr id="115" name="Google Shape;115;p17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_1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cxnSp>
        <p:nvCxnSpPr>
          <p:cNvPr id="120" name="Google Shape;120;p18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9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883425" y="2961150"/>
            <a:ext cx="39195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883425" y="1794940"/>
            <a:ext cx="3919500" cy="7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3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720000" y="2484763"/>
            <a:ext cx="2876700" cy="8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720000" y="1805838"/>
            <a:ext cx="28767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3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30" name="Google Shape;130;p20"/>
          <p:cNvCxnSpPr/>
          <p:nvPr/>
        </p:nvCxnSpPr>
        <p:spPr>
          <a:xfrm>
            <a:off x="713250" y="71582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713250" y="442767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7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16" name="Google Shape;16;p3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fmla="val 5555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" name="Google Shape;17;p3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" name="Google Shape;18;p3"/>
          <p:cNvGrpSpPr/>
          <p:nvPr/>
        </p:nvGrpSpPr>
        <p:grpSpPr>
          <a:xfrm>
            <a:off x="1528625" y="1090775"/>
            <a:ext cx="6086700" cy="3326400"/>
            <a:chOff x="1528625" y="1090775"/>
            <a:chExt cx="6086700" cy="3326400"/>
          </a:xfrm>
        </p:grpSpPr>
        <p:sp>
          <p:nvSpPr>
            <p:cNvPr id="19" name="Google Shape;19;p3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fmla="val 5555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1539175" y="1579250"/>
              <a:ext cx="6075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580600" y="3524550"/>
            <a:ext cx="39828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type="title"/>
          </p:nvPr>
        </p:nvSpPr>
        <p:spPr>
          <a:xfrm>
            <a:off x="2578650" y="1629700"/>
            <a:ext cx="3986700" cy="11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0" sz="99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2" type="title"/>
          </p:nvPr>
        </p:nvSpPr>
        <p:spPr>
          <a:xfrm>
            <a:off x="2580600" y="2810250"/>
            <a:ext cx="3982800" cy="7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4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cxnSp>
        <p:nvCxnSpPr>
          <p:cNvPr id="135" name="Google Shape;135;p21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1"/>
          <p:cNvSpPr txBox="1"/>
          <p:nvPr>
            <p:ph idx="2" type="ctrTitle"/>
          </p:nvPr>
        </p:nvSpPr>
        <p:spPr>
          <a:xfrm>
            <a:off x="6159225" y="3657806"/>
            <a:ext cx="221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464153" y="3206197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300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3" type="ctrTitle"/>
          </p:nvPr>
        </p:nvSpPr>
        <p:spPr>
          <a:xfrm>
            <a:off x="772938" y="3206197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0" name="Google Shape;140;p21"/>
          <p:cNvSpPr txBox="1"/>
          <p:nvPr>
            <p:ph idx="4" type="subTitle"/>
          </p:nvPr>
        </p:nvSpPr>
        <p:spPr>
          <a:xfrm>
            <a:off x="774750" y="3659456"/>
            <a:ext cx="221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5" type="ctrTitle"/>
          </p:nvPr>
        </p:nvSpPr>
        <p:spPr>
          <a:xfrm>
            <a:off x="6155250" y="3206197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2" name="Google Shape;142;p21"/>
          <p:cNvSpPr txBox="1"/>
          <p:nvPr>
            <p:ph idx="6" type="subTitle"/>
          </p:nvPr>
        </p:nvSpPr>
        <p:spPr>
          <a:xfrm>
            <a:off x="3467047" y="3657806"/>
            <a:ext cx="221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22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2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2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type="ctrTitle"/>
          </p:nvPr>
        </p:nvSpPr>
        <p:spPr>
          <a:xfrm>
            <a:off x="3787345" y="1998127"/>
            <a:ext cx="2074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3786895" y="2449787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2" type="ctrTitle"/>
          </p:nvPr>
        </p:nvSpPr>
        <p:spPr>
          <a:xfrm>
            <a:off x="3786895" y="3428231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3" type="subTitle"/>
          </p:nvPr>
        </p:nvSpPr>
        <p:spPr>
          <a:xfrm>
            <a:off x="3786895" y="3877449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4" type="ctrTitle"/>
          </p:nvPr>
        </p:nvSpPr>
        <p:spPr>
          <a:xfrm>
            <a:off x="6355027" y="1998127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5" type="subTitle"/>
          </p:nvPr>
        </p:nvSpPr>
        <p:spPr>
          <a:xfrm>
            <a:off x="6355027" y="2449787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6" type="ctrTitle"/>
          </p:nvPr>
        </p:nvSpPr>
        <p:spPr>
          <a:xfrm>
            <a:off x="6355027" y="3428231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7" type="subTitle"/>
          </p:nvPr>
        </p:nvSpPr>
        <p:spPr>
          <a:xfrm>
            <a:off x="6355027" y="3877449"/>
            <a:ext cx="207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8"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23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3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3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717750" y="1592682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23"/>
          <p:cNvSpPr txBox="1"/>
          <p:nvPr>
            <p:ph idx="2" type="title"/>
          </p:nvPr>
        </p:nvSpPr>
        <p:spPr>
          <a:xfrm>
            <a:off x="3403800" y="1592682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23"/>
          <p:cNvSpPr txBox="1"/>
          <p:nvPr>
            <p:ph idx="3" type="title"/>
          </p:nvPr>
        </p:nvSpPr>
        <p:spPr>
          <a:xfrm>
            <a:off x="6092073" y="1592682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3" name="Google Shape;163;p23"/>
          <p:cNvSpPr txBox="1"/>
          <p:nvPr>
            <p:ph idx="4" type="title"/>
          </p:nvPr>
        </p:nvSpPr>
        <p:spPr>
          <a:xfrm>
            <a:off x="6092073" y="3060096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23"/>
          <p:cNvSpPr txBox="1"/>
          <p:nvPr>
            <p:ph idx="5" type="title"/>
          </p:nvPr>
        </p:nvSpPr>
        <p:spPr>
          <a:xfrm>
            <a:off x="3403800" y="3060096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23"/>
          <p:cNvSpPr txBox="1"/>
          <p:nvPr>
            <p:ph idx="6" type="title"/>
          </p:nvPr>
        </p:nvSpPr>
        <p:spPr>
          <a:xfrm>
            <a:off x="717750" y="3060096"/>
            <a:ext cx="2336400" cy="53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715500" y="2233131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7" name="Google Shape;167;p23"/>
          <p:cNvSpPr txBox="1"/>
          <p:nvPr>
            <p:ph idx="7" type="subTitle"/>
          </p:nvPr>
        </p:nvSpPr>
        <p:spPr>
          <a:xfrm>
            <a:off x="3401550" y="2233131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8" name="Google Shape;168;p23"/>
          <p:cNvSpPr txBox="1"/>
          <p:nvPr>
            <p:ph idx="8" type="subTitle"/>
          </p:nvPr>
        </p:nvSpPr>
        <p:spPr>
          <a:xfrm>
            <a:off x="715500" y="3701857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9" name="Google Shape;169;p23"/>
          <p:cNvSpPr txBox="1"/>
          <p:nvPr>
            <p:ph idx="9" type="subTitle"/>
          </p:nvPr>
        </p:nvSpPr>
        <p:spPr>
          <a:xfrm>
            <a:off x="3401550" y="3701857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0" name="Google Shape;170;p23"/>
          <p:cNvSpPr txBox="1"/>
          <p:nvPr>
            <p:ph idx="13" type="subTitle"/>
          </p:nvPr>
        </p:nvSpPr>
        <p:spPr>
          <a:xfrm>
            <a:off x="6089823" y="2233131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1" name="Google Shape;171;p23"/>
          <p:cNvSpPr txBox="1"/>
          <p:nvPr>
            <p:ph idx="14" type="subTitle"/>
          </p:nvPr>
        </p:nvSpPr>
        <p:spPr>
          <a:xfrm>
            <a:off x="6089823" y="3701857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2" name="Google Shape;172;p23"/>
          <p:cNvSpPr txBox="1"/>
          <p:nvPr>
            <p:ph idx="15"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4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4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4"/>
          <p:cNvSpPr txBox="1"/>
          <p:nvPr>
            <p:ph hasCustomPrompt="1" type="title"/>
          </p:nvPr>
        </p:nvSpPr>
        <p:spPr>
          <a:xfrm>
            <a:off x="1687050" y="812391"/>
            <a:ext cx="5769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2157450" y="1566514"/>
            <a:ext cx="4829100" cy="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8" name="Google Shape;178;p24"/>
          <p:cNvSpPr txBox="1"/>
          <p:nvPr>
            <p:ph hasCustomPrompt="1" idx="2" type="title"/>
          </p:nvPr>
        </p:nvSpPr>
        <p:spPr>
          <a:xfrm>
            <a:off x="1687050" y="2092769"/>
            <a:ext cx="5769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157450" y="2851805"/>
            <a:ext cx="4829100" cy="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0" name="Google Shape;180;p24"/>
          <p:cNvSpPr txBox="1"/>
          <p:nvPr>
            <p:ph hasCustomPrompt="1" idx="4" type="title"/>
          </p:nvPr>
        </p:nvSpPr>
        <p:spPr>
          <a:xfrm>
            <a:off x="1687050" y="3379447"/>
            <a:ext cx="5769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2157450" y="4137524"/>
            <a:ext cx="4829100" cy="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cxnSp>
        <p:nvCxnSpPr>
          <p:cNvPr id="185" name="Google Shape;185;p25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5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5"/>
          <p:cNvSpPr txBox="1"/>
          <p:nvPr>
            <p:ph idx="2" type="ctrTitle"/>
          </p:nvPr>
        </p:nvSpPr>
        <p:spPr>
          <a:xfrm>
            <a:off x="6217963" y="3862422"/>
            <a:ext cx="221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3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25"/>
          <p:cNvSpPr txBox="1"/>
          <p:nvPr>
            <p:ph idx="1" type="subTitle"/>
          </p:nvPr>
        </p:nvSpPr>
        <p:spPr>
          <a:xfrm>
            <a:off x="3465600" y="3410814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300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3" type="ctrTitle"/>
          </p:nvPr>
        </p:nvSpPr>
        <p:spPr>
          <a:xfrm>
            <a:off x="713219" y="3410814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0" name="Google Shape;190;p25"/>
          <p:cNvSpPr txBox="1"/>
          <p:nvPr>
            <p:ph idx="4" type="subTitle"/>
          </p:nvPr>
        </p:nvSpPr>
        <p:spPr>
          <a:xfrm>
            <a:off x="713219" y="3864072"/>
            <a:ext cx="221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5" type="ctrTitle"/>
          </p:nvPr>
        </p:nvSpPr>
        <p:spPr>
          <a:xfrm>
            <a:off x="6217963" y="3410814"/>
            <a:ext cx="2212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2" name="Google Shape;192;p25"/>
          <p:cNvSpPr txBox="1"/>
          <p:nvPr>
            <p:ph idx="6" type="subTitle"/>
          </p:nvPr>
        </p:nvSpPr>
        <p:spPr>
          <a:xfrm>
            <a:off x="3465600" y="3862422"/>
            <a:ext cx="221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hasCustomPrompt="1" idx="7" type="title"/>
          </p:nvPr>
        </p:nvSpPr>
        <p:spPr>
          <a:xfrm>
            <a:off x="1352669" y="2827717"/>
            <a:ext cx="9339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hasCustomPrompt="1" idx="8" type="title"/>
          </p:nvPr>
        </p:nvSpPr>
        <p:spPr>
          <a:xfrm>
            <a:off x="4105050" y="2827717"/>
            <a:ext cx="9339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t>xx%</a:t>
            </a:r>
          </a:p>
        </p:txBody>
      </p:sp>
      <p:sp>
        <p:nvSpPr>
          <p:cNvPr id="195" name="Google Shape;195;p25"/>
          <p:cNvSpPr txBox="1"/>
          <p:nvPr>
            <p:ph hasCustomPrompt="1" idx="9" type="title"/>
          </p:nvPr>
        </p:nvSpPr>
        <p:spPr>
          <a:xfrm>
            <a:off x="6857413" y="2827717"/>
            <a:ext cx="9339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/>
          <p:nvPr/>
        </p:nvSpPr>
        <p:spPr>
          <a:xfrm>
            <a:off x="2409350" y="1571592"/>
            <a:ext cx="4325400" cy="2812200"/>
          </a:xfrm>
          <a:prstGeom prst="roundRect">
            <a:avLst>
              <a:gd fmla="val 9091" name="adj"/>
            </a:avLst>
          </a:prstGeom>
          <a:solidFill>
            <a:schemeClr val="dk2"/>
          </a:solidFill>
          <a:ln cap="flat" cmpd="sng" w="19050">
            <a:solidFill>
              <a:srgbClr val="1B2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6"/>
          <p:cNvGrpSpPr/>
          <p:nvPr/>
        </p:nvGrpSpPr>
        <p:grpSpPr>
          <a:xfrm>
            <a:off x="2528070" y="3920142"/>
            <a:ext cx="327600" cy="327600"/>
            <a:chOff x="5471550" y="4685975"/>
            <a:chExt cx="327600" cy="327600"/>
          </a:xfrm>
        </p:grpSpPr>
        <p:sp>
          <p:nvSpPr>
            <p:cNvPr id="199" name="Google Shape;199;p26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26"/>
          <p:cNvGrpSpPr/>
          <p:nvPr/>
        </p:nvGrpSpPr>
        <p:grpSpPr>
          <a:xfrm>
            <a:off x="6257424" y="1703090"/>
            <a:ext cx="327600" cy="327600"/>
            <a:chOff x="9379775" y="1529850"/>
            <a:chExt cx="327600" cy="327600"/>
          </a:xfrm>
        </p:grpSpPr>
        <p:sp>
          <p:nvSpPr>
            <p:cNvPr id="202" name="Google Shape;202;p26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204" name="Google Shape;204;p26"/>
          <p:cNvSpPr txBox="1"/>
          <p:nvPr>
            <p:ph type="ctrTitle"/>
          </p:nvPr>
        </p:nvSpPr>
        <p:spPr>
          <a:xfrm>
            <a:off x="2326200" y="539500"/>
            <a:ext cx="4491600" cy="7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5" name="Google Shape;205;p26"/>
          <p:cNvSpPr txBox="1"/>
          <p:nvPr>
            <p:ph idx="1" type="subTitle"/>
          </p:nvPr>
        </p:nvSpPr>
        <p:spPr>
          <a:xfrm>
            <a:off x="3209075" y="1702400"/>
            <a:ext cx="2785500" cy="8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206" name="Google Shape;206;p26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6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6"/>
          <p:cNvCxnSpPr/>
          <p:nvPr/>
        </p:nvCxnSpPr>
        <p:spPr>
          <a:xfrm>
            <a:off x="194350" y="5395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6"/>
          <p:cNvSpPr txBox="1"/>
          <p:nvPr/>
        </p:nvSpPr>
        <p:spPr>
          <a:xfrm>
            <a:off x="2862900" y="3224216"/>
            <a:ext cx="34182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CREDITS: This presentation template was created by </a:t>
            </a:r>
            <a:r>
              <a:rPr b="1" i="1" lang="en" sz="1000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including icons by </a:t>
            </a:r>
            <a:r>
              <a:rPr b="1" i="1" lang="en" sz="1000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infographics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&amp; images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i="1" lang="en" sz="1000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7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7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7"/>
          <p:cNvSpPr/>
          <p:nvPr/>
        </p:nvSpPr>
        <p:spPr>
          <a:xfrm>
            <a:off x="713250" y="944850"/>
            <a:ext cx="7717500" cy="3253800"/>
          </a:xfrm>
          <a:prstGeom prst="roundRect">
            <a:avLst>
              <a:gd fmla="val 5555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27"/>
          <p:cNvCxnSpPr/>
          <p:nvPr/>
        </p:nvCxnSpPr>
        <p:spPr>
          <a:xfrm>
            <a:off x="726627" y="1422645"/>
            <a:ext cx="770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5" name="Google Shape;215;p27"/>
          <p:cNvGrpSpPr/>
          <p:nvPr/>
        </p:nvGrpSpPr>
        <p:grpSpPr>
          <a:xfrm>
            <a:off x="7991250" y="1024650"/>
            <a:ext cx="327600" cy="327600"/>
            <a:chOff x="9379775" y="1529850"/>
            <a:chExt cx="327600" cy="327600"/>
          </a:xfrm>
        </p:grpSpPr>
        <p:sp>
          <p:nvSpPr>
            <p:cNvPr id="216" name="Google Shape;216;p2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18" name="Google Shape;218;p27"/>
          <p:cNvGrpSpPr/>
          <p:nvPr/>
        </p:nvGrpSpPr>
        <p:grpSpPr>
          <a:xfrm>
            <a:off x="824984" y="1024650"/>
            <a:ext cx="327600" cy="327600"/>
            <a:chOff x="5471550" y="4685975"/>
            <a:chExt cx="327600" cy="327600"/>
          </a:xfrm>
        </p:grpSpPr>
        <p:sp>
          <p:nvSpPr>
            <p:cNvPr id="219" name="Google Shape;219;p27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181800" y="172650"/>
            <a:ext cx="8780400" cy="4798200"/>
          </a:xfrm>
          <a:prstGeom prst="roundRect">
            <a:avLst>
              <a:gd fmla="val 5555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713200" y="851950"/>
            <a:ext cx="7717500" cy="3756900"/>
          </a:xfrm>
          <a:prstGeom prst="roundRect">
            <a:avLst>
              <a:gd fmla="val 5555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28"/>
          <p:cNvCxnSpPr/>
          <p:nvPr/>
        </p:nvCxnSpPr>
        <p:spPr>
          <a:xfrm>
            <a:off x="726577" y="1227170"/>
            <a:ext cx="770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8"/>
          <p:cNvCxnSpPr/>
          <p:nvPr/>
        </p:nvCxnSpPr>
        <p:spPr>
          <a:xfrm>
            <a:off x="194350" y="683100"/>
            <a:ext cx="876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6" name="Google Shape;226;p28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27" name="Google Shape;227;p28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29" name="Google Shape;229;p28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30" name="Google Shape;230;p28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8"/>
          <p:cNvSpPr/>
          <p:nvPr/>
        </p:nvSpPr>
        <p:spPr>
          <a:xfrm>
            <a:off x="7990963" y="964938"/>
            <a:ext cx="257600" cy="133225"/>
          </a:xfrm>
          <a:custGeom>
            <a:rect b="b" l="l" r="r" t="t"/>
            <a:pathLst>
              <a:path extrusionOk="0" h="5329" w="10304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7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181325" y="172650"/>
            <a:ext cx="8781600" cy="4798200"/>
            <a:chOff x="181325" y="172650"/>
            <a:chExt cx="8781600" cy="4798200"/>
          </a:xfrm>
        </p:grpSpPr>
        <p:sp>
          <p:nvSpPr>
            <p:cNvPr id="26" name="Google Shape;26;p4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fmla="val 5555" name="adj"/>
              </a:avLst>
            </a:prstGeom>
            <a:solidFill>
              <a:srgbClr val="B0B38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" name="Google Shape;27;p4"/>
            <p:cNvCxnSpPr/>
            <p:nvPr/>
          </p:nvCxnSpPr>
          <p:spPr>
            <a:xfrm>
              <a:off x="181325" y="683100"/>
              <a:ext cx="8781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1725" y="1395600"/>
            <a:ext cx="7700400" cy="32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400"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 sz="1400"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400"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400"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 sz="1400"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400"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400"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AutoNum type="romanLcPeriod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713225" y="825000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7_1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" name="Google Shape;33;p5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5"/>
          <p:cNvSpPr txBox="1"/>
          <p:nvPr>
            <p:ph type="ctrTitle"/>
          </p:nvPr>
        </p:nvSpPr>
        <p:spPr>
          <a:xfrm>
            <a:off x="1004475" y="1699190"/>
            <a:ext cx="3300900" cy="5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004475" y="2399788"/>
            <a:ext cx="3300900" cy="1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ctrTitle"/>
          </p:nvPr>
        </p:nvSpPr>
        <p:spPr>
          <a:xfrm>
            <a:off x="4839229" y="1699190"/>
            <a:ext cx="3299700" cy="5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4838629" y="2397426"/>
            <a:ext cx="3300900" cy="17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7_1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fmla="val 33352" name="adj"/>
            </a:avLst>
          </a:prstGeom>
          <a:solidFill>
            <a:srgbClr val="B0B38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i="0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b="1" i="1" sz="2800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cxnSp>
        <p:nvCxnSpPr>
          <p:cNvPr id="42" name="Google Shape;42;p6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" name="Google Shape;43;p6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cap="flat" cmpd="sng" w="19050">
            <a:solidFill>
              <a:srgbClr val="1B211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7"/>
          <p:cNvCxnSpPr/>
          <p:nvPr/>
        </p:nvCxnSpPr>
        <p:spPr>
          <a:xfrm>
            <a:off x="713225" y="71582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" name="Google Shape;46;p7"/>
          <p:cNvCxnSpPr/>
          <p:nvPr/>
        </p:nvCxnSpPr>
        <p:spPr>
          <a:xfrm>
            <a:off x="713225" y="1056400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713225" y="442767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" name="Google Shape;48;p7"/>
          <p:cNvGrpSpPr/>
          <p:nvPr/>
        </p:nvGrpSpPr>
        <p:grpSpPr>
          <a:xfrm>
            <a:off x="710475" y="227050"/>
            <a:ext cx="3559800" cy="4572000"/>
            <a:chOff x="710475" y="227050"/>
            <a:chExt cx="3559800" cy="4572000"/>
          </a:xfrm>
        </p:grpSpPr>
        <p:sp>
          <p:nvSpPr>
            <p:cNvPr id="49" name="Google Shape;49;p7"/>
            <p:cNvSpPr/>
            <p:nvPr/>
          </p:nvSpPr>
          <p:spPr>
            <a:xfrm>
              <a:off x="713225" y="227050"/>
              <a:ext cx="3554100" cy="4572000"/>
            </a:xfrm>
            <a:prstGeom prst="roundRect">
              <a:avLst>
                <a:gd fmla="val 9091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" name="Google Shape;50;p7"/>
            <p:cNvCxnSpPr/>
            <p:nvPr/>
          </p:nvCxnSpPr>
          <p:spPr>
            <a:xfrm>
              <a:off x="710475" y="834800"/>
              <a:ext cx="3559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93825" y="1803501"/>
            <a:ext cx="3243300" cy="21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893825" y="1210201"/>
            <a:ext cx="3243300" cy="5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994850" y="1826175"/>
            <a:ext cx="5154300" cy="18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cxnSp>
        <p:nvCxnSpPr>
          <p:cNvPr id="55" name="Google Shape;55;p8"/>
          <p:cNvCxnSpPr/>
          <p:nvPr/>
        </p:nvCxnSpPr>
        <p:spPr>
          <a:xfrm>
            <a:off x="713250" y="539500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8"/>
          <p:cNvCxnSpPr/>
          <p:nvPr/>
        </p:nvCxnSpPr>
        <p:spPr>
          <a:xfrm>
            <a:off x="713250" y="460857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9"/>
          <p:cNvCxnSpPr/>
          <p:nvPr/>
        </p:nvCxnSpPr>
        <p:spPr>
          <a:xfrm>
            <a:off x="713250" y="71582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>
            <a:off x="713250" y="4427675"/>
            <a:ext cx="771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9"/>
          <p:cNvSpPr txBox="1"/>
          <p:nvPr>
            <p:ph type="title"/>
          </p:nvPr>
        </p:nvSpPr>
        <p:spPr>
          <a:xfrm>
            <a:off x="1459050" y="1640725"/>
            <a:ext cx="62259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2643600" y="2475124"/>
            <a:ext cx="3856800" cy="13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188800" y="1125525"/>
            <a:ext cx="42357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13225" y="539500"/>
            <a:ext cx="7717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b="1" i="1" sz="28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31"/>
          <p:cNvCxnSpPr/>
          <p:nvPr/>
        </p:nvCxnSpPr>
        <p:spPr>
          <a:xfrm>
            <a:off x="511850" y="1023675"/>
            <a:ext cx="808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1"/>
          <p:cNvCxnSpPr/>
          <p:nvPr/>
        </p:nvCxnSpPr>
        <p:spPr>
          <a:xfrm>
            <a:off x="511850" y="4394950"/>
            <a:ext cx="808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1"/>
          <p:cNvSpPr/>
          <p:nvPr/>
        </p:nvSpPr>
        <p:spPr>
          <a:xfrm>
            <a:off x="6244150" y="227050"/>
            <a:ext cx="2361000" cy="4572000"/>
          </a:xfrm>
          <a:prstGeom prst="roundRect">
            <a:avLst>
              <a:gd fmla="val 9091" name="adj"/>
            </a:avLst>
          </a:prstGeom>
          <a:solidFill>
            <a:schemeClr val="accent3"/>
          </a:solidFill>
          <a:ln cap="flat" cmpd="sng" w="19050">
            <a:solidFill>
              <a:srgbClr val="1B21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 txBox="1"/>
          <p:nvPr>
            <p:ph idx="1" type="subTitle"/>
          </p:nvPr>
        </p:nvSpPr>
        <p:spPr>
          <a:xfrm flipH="1">
            <a:off x="723500" y="3470950"/>
            <a:ext cx="38304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Continuamos con nuestra aventura digital !!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1"/>
          <p:cNvSpPr txBox="1"/>
          <p:nvPr>
            <p:ph type="title"/>
          </p:nvPr>
        </p:nvSpPr>
        <p:spPr>
          <a:xfrm>
            <a:off x="713225" y="1544300"/>
            <a:ext cx="4305000" cy="15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BASE DE DATOS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8" name="Google Shape;248;p31"/>
          <p:cNvCxnSpPr/>
          <p:nvPr/>
        </p:nvCxnSpPr>
        <p:spPr>
          <a:xfrm>
            <a:off x="511850" y="3288900"/>
            <a:ext cx="4179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1"/>
          <p:cNvSpPr txBox="1"/>
          <p:nvPr>
            <p:ph idx="1" type="subTitle"/>
          </p:nvPr>
        </p:nvSpPr>
        <p:spPr>
          <a:xfrm flipH="1">
            <a:off x="6410650" y="619775"/>
            <a:ext cx="1535700" cy="3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Casa del futuro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1"/>
          <p:cNvSpPr txBox="1"/>
          <p:nvPr>
            <p:ph idx="1" type="subTitle"/>
          </p:nvPr>
        </p:nvSpPr>
        <p:spPr>
          <a:xfrm flipH="1">
            <a:off x="6364825" y="966350"/>
            <a:ext cx="20280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C1D1F"/>
                </a:solidFill>
                <a:latin typeface="Montserrat"/>
                <a:ea typeface="Montserrat"/>
                <a:cs typeface="Montserrat"/>
                <a:sym typeface="Montserrat"/>
              </a:rPr>
              <a:t>En este taller conocerán uno de los motores más populares y gratuitos de base de datos y aprenderán a crear, diseñar y modelar Bases de Datos usando los diagramas de Entidad Relación (DER) con MySQL Workbench.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1"/>
          <p:cNvSpPr txBox="1"/>
          <p:nvPr>
            <p:ph idx="1" type="subTitle"/>
          </p:nvPr>
        </p:nvSpPr>
        <p:spPr>
          <a:xfrm flipH="1">
            <a:off x="6410650" y="3303718"/>
            <a:ext cx="20280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Montserrat"/>
                <a:ea typeface="Montserrat"/>
                <a:cs typeface="Montserrat"/>
                <a:sym typeface="Montserrat"/>
              </a:rPr>
              <a:t>DATE: 23/06/2023</a:t>
            </a:r>
            <a:endParaRPr b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2" name="Google Shape;252;p31"/>
          <p:cNvGrpSpPr/>
          <p:nvPr/>
        </p:nvGrpSpPr>
        <p:grpSpPr>
          <a:xfrm>
            <a:off x="8138890" y="292175"/>
            <a:ext cx="327600" cy="327600"/>
            <a:chOff x="9379775" y="1529850"/>
            <a:chExt cx="327600" cy="327600"/>
          </a:xfrm>
        </p:grpSpPr>
        <p:sp>
          <p:nvSpPr>
            <p:cNvPr id="253" name="Google Shape;253;p3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55" name="Google Shape;255;p31"/>
          <p:cNvGrpSpPr/>
          <p:nvPr/>
        </p:nvGrpSpPr>
        <p:grpSpPr>
          <a:xfrm>
            <a:off x="6424750" y="3705965"/>
            <a:ext cx="327600" cy="327600"/>
            <a:chOff x="5471550" y="4685975"/>
            <a:chExt cx="327600" cy="327600"/>
          </a:xfrm>
        </p:grpSpPr>
        <p:sp>
          <p:nvSpPr>
            <p:cNvPr id="256" name="Google Shape;256;p31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/>
          <p:nvPr/>
        </p:nvSpPr>
        <p:spPr>
          <a:xfrm>
            <a:off x="5629450" y="1911474"/>
            <a:ext cx="2799600" cy="897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Limitamos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los registros de la tabla resultante a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registros.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734400" y="2098356"/>
            <a:ext cx="5047200" cy="4698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cxnSp>
        <p:nvCxnSpPr>
          <p:cNvPr id="355" name="Google Shape;355;p40"/>
          <p:cNvCxnSpPr/>
          <p:nvPr/>
        </p:nvCxnSpPr>
        <p:spPr>
          <a:xfrm>
            <a:off x="0" y="18347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40"/>
          <p:cNvSpPr txBox="1"/>
          <p:nvPr/>
        </p:nvSpPr>
        <p:spPr>
          <a:xfrm>
            <a:off x="735175" y="463225"/>
            <a:ext cx="3000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{código}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7" name="Google Shape;357;p40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40"/>
          <p:cNvSpPr txBox="1"/>
          <p:nvPr/>
        </p:nvSpPr>
        <p:spPr>
          <a:xfrm>
            <a:off x="796775" y="1443750"/>
            <a:ext cx="49032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 id, nombre, apellido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FROM alumnos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1600">
              <a:solidFill>
                <a:srgbClr val="D19A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OFFSET 20;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9" name="Google Shape;359;p40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5530550" y="35587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/>
          <p:nvPr/>
        </p:nvSpPr>
        <p:spPr>
          <a:xfrm>
            <a:off x="5629450" y="2093875"/>
            <a:ext cx="2799600" cy="1138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Desplazamos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los resultados 20 posiciones para que se muestre desde la posición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41"/>
          <p:cNvSpPr/>
          <p:nvPr/>
        </p:nvSpPr>
        <p:spPr>
          <a:xfrm>
            <a:off x="734400" y="2420990"/>
            <a:ext cx="5047200" cy="4698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cxnSp>
        <p:nvCxnSpPr>
          <p:cNvPr id="367" name="Google Shape;367;p41"/>
          <p:cNvCxnSpPr/>
          <p:nvPr/>
        </p:nvCxnSpPr>
        <p:spPr>
          <a:xfrm>
            <a:off x="0" y="18347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41"/>
          <p:cNvSpPr txBox="1"/>
          <p:nvPr/>
        </p:nvSpPr>
        <p:spPr>
          <a:xfrm>
            <a:off x="735175" y="463225"/>
            <a:ext cx="3000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{código}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9" name="Google Shape;369;p41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41"/>
          <p:cNvSpPr txBox="1"/>
          <p:nvPr/>
        </p:nvSpPr>
        <p:spPr>
          <a:xfrm>
            <a:off x="796775" y="1443750"/>
            <a:ext cx="49032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 id, nombre, apellido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FROM alumnos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 20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OFFSET</a:t>
            </a:r>
            <a:r>
              <a:rPr lang="en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1" name="Google Shape;371;p41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41"/>
          <p:cNvCxnSpPr/>
          <p:nvPr/>
        </p:nvCxnSpPr>
        <p:spPr>
          <a:xfrm>
            <a:off x="5530550" y="35587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42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378" name="Google Shape;378;p42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380" name="Google Shape;380;p42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381" name="Google Shape;381;p42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2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42"/>
          <p:cNvSpPr txBox="1"/>
          <p:nvPr>
            <p:ph idx="4294967295" type="title"/>
          </p:nvPr>
        </p:nvSpPr>
        <p:spPr>
          <a:xfrm>
            <a:off x="2578650" y="1570550"/>
            <a:ext cx="3986700" cy="11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900"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9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2"/>
          <p:cNvSpPr txBox="1"/>
          <p:nvPr>
            <p:ph idx="4294967295" type="title"/>
          </p:nvPr>
        </p:nvSpPr>
        <p:spPr>
          <a:xfrm>
            <a:off x="1758750" y="2778625"/>
            <a:ext cx="5626500" cy="13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latin typeface="Montserrat"/>
                <a:ea typeface="Montserrat"/>
                <a:cs typeface="Montserrat"/>
                <a:sym typeface="Montserrat"/>
              </a:rPr>
              <a:t>ALIAS</a:t>
            </a:r>
            <a:endParaRPr sz="7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Alias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43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alias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 usan para darle un nombre temporal y más amigable a las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tablas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columnas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Los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alias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 definen durante una consulta y persisten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solo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durante esa consulta.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definir un alias usamos las iniciales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precediendo a la columna que estamos queriendo asignarle ese alias.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91" name="Google Shape;391;p43"/>
          <p:cNvGrpSpPr/>
          <p:nvPr/>
        </p:nvGrpSpPr>
        <p:grpSpPr>
          <a:xfrm>
            <a:off x="732700" y="2859922"/>
            <a:ext cx="7692650" cy="999431"/>
            <a:chOff x="630644" y="2191938"/>
            <a:chExt cx="6913498" cy="530709"/>
          </a:xfrm>
        </p:grpSpPr>
        <p:sp>
          <p:nvSpPr>
            <p:cNvPr id="392" name="Google Shape;392;p4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nombre_columna1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alias_nombre_columna1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nombre_tabla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Alias para una </a:t>
            </a: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columna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99" name="Google Shape;399;p44"/>
          <p:cNvGrpSpPr/>
          <p:nvPr/>
        </p:nvGrpSpPr>
        <p:grpSpPr>
          <a:xfrm>
            <a:off x="725675" y="1719172"/>
            <a:ext cx="7692650" cy="999431"/>
            <a:chOff x="630644" y="2191938"/>
            <a:chExt cx="6913498" cy="530709"/>
          </a:xfrm>
        </p:grpSpPr>
        <p:sp>
          <p:nvSpPr>
            <p:cNvPr id="400" name="Google Shape;400;p4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razon_social_cliente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ORDER BY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1" name="Google Shape;401;p4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/>
          <p:nvPr/>
        </p:nvSpPr>
        <p:spPr>
          <a:xfrm>
            <a:off x="5629450" y="1014100"/>
            <a:ext cx="2799600" cy="1306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Seleccionamos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la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columna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razon_social_cliente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y le asignamos el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alias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nombre.</a:t>
            </a:r>
            <a:endParaRPr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45"/>
          <p:cNvSpPr/>
          <p:nvPr/>
        </p:nvSpPr>
        <p:spPr>
          <a:xfrm>
            <a:off x="734400" y="1425526"/>
            <a:ext cx="5047200" cy="4698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408" name="Google Shape;408;p4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Alias para una </a:t>
            </a: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columna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45"/>
          <p:cNvSpPr txBox="1"/>
          <p:nvPr/>
        </p:nvSpPr>
        <p:spPr>
          <a:xfrm>
            <a:off x="796775" y="1443750"/>
            <a:ext cx="49032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razon_social_cliente</a:t>
            </a:r>
            <a:r>
              <a:rPr lang="en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endParaRPr sz="16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FROM cliente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ORDER BY nombre;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6"/>
          <p:cNvSpPr/>
          <p:nvPr/>
        </p:nvSpPr>
        <p:spPr>
          <a:xfrm>
            <a:off x="5629450" y="1443750"/>
            <a:ext cx="2799600" cy="1525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 el 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elegimos tabla cliente.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 el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ORDER BY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ordenamos los registros con la columna nombre.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6"/>
          <p:cNvSpPr/>
          <p:nvPr/>
        </p:nvSpPr>
        <p:spPr>
          <a:xfrm>
            <a:off x="734400" y="1799221"/>
            <a:ext cx="5047200" cy="7761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416" name="Google Shape;416;p4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Alias para una </a:t>
            </a: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columna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46"/>
          <p:cNvSpPr txBox="1"/>
          <p:nvPr/>
        </p:nvSpPr>
        <p:spPr>
          <a:xfrm>
            <a:off x="796775" y="1443750"/>
            <a:ext cx="49032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 razon_social_cliente AS nombre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cliente</a:t>
            </a:r>
            <a:endParaRPr sz="16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ORDER BY </a:t>
            </a:r>
            <a:r>
              <a:rPr lang="en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Alias para una </a:t>
            </a: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tabla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23" name="Google Shape;423;p47"/>
          <p:cNvGrpSpPr/>
          <p:nvPr/>
        </p:nvGrpSpPr>
        <p:grpSpPr>
          <a:xfrm>
            <a:off x="725675" y="1719172"/>
            <a:ext cx="7692650" cy="999431"/>
            <a:chOff x="630644" y="2191938"/>
            <a:chExt cx="6913498" cy="530709"/>
          </a:xfrm>
        </p:grpSpPr>
        <p:sp>
          <p:nvSpPr>
            <p:cNvPr id="424" name="Google Shape;424;p4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apellido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edad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alumnos_comision_inicial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alumnos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5" name="Google Shape;425;p4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/>
          <p:nvPr/>
        </p:nvSpPr>
        <p:spPr>
          <a:xfrm>
            <a:off x="5629450" y="1123550"/>
            <a:ext cx="2799600" cy="1043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Seleccionamos las columnas nombre, apellido y edad.</a:t>
            </a:r>
            <a:endParaRPr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8"/>
          <p:cNvSpPr/>
          <p:nvPr/>
        </p:nvSpPr>
        <p:spPr>
          <a:xfrm>
            <a:off x="734400" y="1425526"/>
            <a:ext cx="5047200" cy="4698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432" name="Google Shape;432;p4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Alias para una </a:t>
            </a: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tabla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48"/>
          <p:cNvSpPr txBox="1"/>
          <p:nvPr/>
        </p:nvSpPr>
        <p:spPr>
          <a:xfrm>
            <a:off x="796775" y="1443750"/>
            <a:ext cx="49032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apellido</a:t>
            </a:r>
            <a:r>
              <a:rPr lang="en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edad</a:t>
            </a:r>
            <a:endParaRPr sz="16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FROM alumnos_comision_inicial AS alumnos;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9"/>
          <p:cNvSpPr/>
          <p:nvPr/>
        </p:nvSpPr>
        <p:spPr>
          <a:xfrm>
            <a:off x="5629450" y="1327825"/>
            <a:ext cx="2989500" cy="3064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Hacemos la consulta sobre la tabla</a:t>
            </a:r>
            <a:r>
              <a:rPr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alumnos_comision_inicial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y le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asignamos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el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alias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alumnos.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 es recomendable asignar más de una palabra dentro de un alias. En el caso de necesitarlo, utilizar “_”.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9"/>
          <p:cNvSpPr/>
          <p:nvPr/>
        </p:nvSpPr>
        <p:spPr>
          <a:xfrm>
            <a:off x="734400" y="1762752"/>
            <a:ext cx="5047200" cy="4698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440" name="Google Shape;440;p4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Alias para una </a:t>
            </a: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tabla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49"/>
          <p:cNvSpPr txBox="1"/>
          <p:nvPr/>
        </p:nvSpPr>
        <p:spPr>
          <a:xfrm>
            <a:off x="796775" y="1443750"/>
            <a:ext cx="49032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 nombre, apellido, edad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alumnos_comision_inicial</a:t>
            </a:r>
            <a:r>
              <a:rPr lang="en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alumnos</a:t>
            </a:r>
            <a:r>
              <a:rPr lang="en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E5C0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idx="4294967295" type="title"/>
          </p:nvPr>
        </p:nvSpPr>
        <p:spPr>
          <a:xfrm>
            <a:off x="2282700" y="1399975"/>
            <a:ext cx="4578600" cy="28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5000">
                <a:latin typeface="Montserrat"/>
                <a:ea typeface="Montserrat"/>
                <a:cs typeface="Montserrat"/>
                <a:sym typeface="Montserrat"/>
              </a:rPr>
              <a:t>SENTENCIAS</a:t>
            </a:r>
            <a:br>
              <a:rPr lang="en" sz="5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0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8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63" name="Google Shape;263;p32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64" name="Google Shape;264;p32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66" name="Google Shape;266;p32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67" name="Google Shape;267;p32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32"/>
          <p:cNvSpPr/>
          <p:nvPr/>
        </p:nvSpPr>
        <p:spPr>
          <a:xfrm>
            <a:off x="7194463" y="1266738"/>
            <a:ext cx="257600" cy="133225"/>
          </a:xfrm>
          <a:custGeom>
            <a:rect b="b" l="l" r="r" t="t"/>
            <a:pathLst>
              <a:path extrusionOk="0" h="5329" w="10304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3151">
            <a:off x="6509786" y="3078199"/>
            <a:ext cx="2588600" cy="25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2947165">
            <a:off x="-735603" y="1706848"/>
            <a:ext cx="2587067" cy="25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434673">
            <a:off x="7291623" y="482100"/>
            <a:ext cx="2588599" cy="258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0"/>
          <p:cNvSpPr txBox="1"/>
          <p:nvPr/>
        </p:nvSpPr>
        <p:spPr>
          <a:xfrm>
            <a:off x="1031163" y="1595563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 este modo, podemos darle alias a las </a:t>
            </a: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columnas</a:t>
            </a: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tablas</a:t>
            </a: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que vamos trayendo y hacer más legible la manipulación de datos, teniendo siempre presente que los alias </a:t>
            </a: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 modifican</a:t>
            </a: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los nombres originales en la base de datos.</a:t>
            </a:r>
            <a:endParaRPr sz="10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47" name="Google Shape;447;p50"/>
          <p:cNvSpPr/>
          <p:nvPr/>
        </p:nvSpPr>
        <p:spPr>
          <a:xfrm>
            <a:off x="6962307" y="1595585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8" name="Google Shape;448;p50"/>
          <p:cNvGrpSpPr/>
          <p:nvPr/>
        </p:nvGrpSpPr>
        <p:grpSpPr>
          <a:xfrm>
            <a:off x="963781" y="1101935"/>
            <a:ext cx="344969" cy="308595"/>
            <a:chOff x="3016921" y="2408750"/>
            <a:chExt cx="793216" cy="709740"/>
          </a:xfrm>
        </p:grpSpPr>
        <p:sp>
          <p:nvSpPr>
            <p:cNvPr id="449" name="Google Shape;449;p50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0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50"/>
          <p:cNvGrpSpPr/>
          <p:nvPr/>
        </p:nvGrpSpPr>
        <p:grpSpPr>
          <a:xfrm rot="10800000">
            <a:off x="6385756" y="3732960"/>
            <a:ext cx="344969" cy="308595"/>
            <a:chOff x="2965350" y="2408750"/>
            <a:chExt cx="793216" cy="709740"/>
          </a:xfrm>
        </p:grpSpPr>
        <p:sp>
          <p:nvSpPr>
            <p:cNvPr id="452" name="Google Shape;452;p50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0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3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78" name="Google Shape;278;p33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80" name="Google Shape;280;p33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81" name="Google Shape;281;p33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33"/>
          <p:cNvSpPr txBox="1"/>
          <p:nvPr>
            <p:ph idx="4294967295" type="subTitle"/>
          </p:nvPr>
        </p:nvSpPr>
        <p:spPr>
          <a:xfrm>
            <a:off x="2776788" y="3039450"/>
            <a:ext cx="14769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LIMIT</a:t>
            </a:r>
            <a:br>
              <a:rPr b="1" lang="en" sz="24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OFFSET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3"/>
          <p:cNvSpPr txBox="1"/>
          <p:nvPr>
            <p:ph idx="4294967295" type="title"/>
          </p:nvPr>
        </p:nvSpPr>
        <p:spPr>
          <a:xfrm>
            <a:off x="2638338" y="2407925"/>
            <a:ext cx="17538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3"/>
          <p:cNvSpPr txBox="1"/>
          <p:nvPr>
            <p:ph idx="4294967295" type="title"/>
          </p:nvPr>
        </p:nvSpPr>
        <p:spPr>
          <a:xfrm>
            <a:off x="4621208" y="2478559"/>
            <a:ext cx="1753800" cy="7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3"/>
          <p:cNvSpPr txBox="1"/>
          <p:nvPr>
            <p:ph idx="4294967295" type="subTitle"/>
          </p:nvPr>
        </p:nvSpPr>
        <p:spPr>
          <a:xfrm>
            <a:off x="4490550" y="3358600"/>
            <a:ext cx="20151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ALIAS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3"/>
          <p:cNvSpPr txBox="1"/>
          <p:nvPr>
            <p:ph idx="4294967295" type="title"/>
          </p:nvPr>
        </p:nvSpPr>
        <p:spPr>
          <a:xfrm>
            <a:off x="713250" y="1399963"/>
            <a:ext cx="7717500" cy="5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Montserrat"/>
                <a:ea typeface="Montserrat"/>
                <a:cs typeface="Montserrat"/>
                <a:sym typeface="Montserrat"/>
              </a:rPr>
              <a:t>íNDICE</a:t>
            </a:r>
            <a:endParaRPr sz="4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idx="4294967295" type="title"/>
          </p:nvPr>
        </p:nvSpPr>
        <p:spPr>
          <a:xfrm>
            <a:off x="2578650" y="1846975"/>
            <a:ext cx="3986700" cy="11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900"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9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4"/>
          <p:cNvSpPr txBox="1"/>
          <p:nvPr>
            <p:ph idx="4294967295" type="title"/>
          </p:nvPr>
        </p:nvSpPr>
        <p:spPr>
          <a:xfrm>
            <a:off x="2385750" y="2839450"/>
            <a:ext cx="4372500" cy="13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LIMIT</a:t>
            </a:r>
            <a:br>
              <a:rPr lang="en" sz="4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OFFSET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94" name="Google Shape;294;p34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95" name="Google Shape;295;p34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9452138" y="1602213"/>
              <a:ext cx="182870" cy="182867"/>
            </a:xfrm>
            <a:custGeom>
              <a:rect b="b" l="l" r="r" t="t"/>
              <a:pathLst>
                <a:path extrusionOk="0" h="10285" w="10304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97" name="Google Shape;297;p34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98" name="Google Shape;298;p34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528675" y="4758329"/>
              <a:ext cx="213351" cy="182891"/>
            </a:xfrm>
            <a:custGeom>
              <a:rect b="b" l="l" r="r" t="t"/>
              <a:pathLst>
                <a:path extrusionOk="0" h="8861" w="10323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34"/>
          <p:cNvSpPr/>
          <p:nvPr/>
        </p:nvSpPr>
        <p:spPr>
          <a:xfrm>
            <a:off x="7194463" y="1266738"/>
            <a:ext cx="257600" cy="133225"/>
          </a:xfrm>
          <a:custGeom>
            <a:rect b="b" l="l" r="r" t="t"/>
            <a:pathLst>
              <a:path extrusionOk="0" h="5329" w="10304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Limit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 funcionalidad es la de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limitar el número de filas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(registros/resultados) devueltas en las consultas SELECT. También establece el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número máximo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registros a eliminar con DELETE.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7" name="Google Shape;307;p35"/>
          <p:cNvGrpSpPr/>
          <p:nvPr/>
        </p:nvGrpSpPr>
        <p:grpSpPr>
          <a:xfrm>
            <a:off x="732700" y="2555202"/>
            <a:ext cx="7692650" cy="1267651"/>
            <a:chOff x="630644" y="2191938"/>
            <a:chExt cx="6913498" cy="530709"/>
          </a:xfrm>
        </p:grpSpPr>
        <p:sp>
          <p:nvSpPr>
            <p:cNvPr id="308" name="Google Shape;308;p3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nombre_columna1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nombre_columna2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nombre_tabla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LIMIT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cantidad_de_registros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Query de </a:t>
            </a: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717750" y="13290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Teniendo una tabla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peliculas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podríamos armar un top 10 con las películas que tengan más de 4 premios usando un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LIMIT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 la siguiente consulta: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6" name="Google Shape;316;p36"/>
          <p:cNvGrpSpPr/>
          <p:nvPr/>
        </p:nvGrpSpPr>
        <p:grpSpPr>
          <a:xfrm>
            <a:off x="732700" y="2555202"/>
            <a:ext cx="7692650" cy="1267651"/>
            <a:chOff x="630644" y="2191938"/>
            <a:chExt cx="6913498" cy="530709"/>
          </a:xfrm>
        </p:grpSpPr>
        <p:sp>
          <p:nvSpPr>
            <p:cNvPr id="317" name="Google Shape;317;p3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peliculas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premios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LIMIT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r>
                <a:rPr lang="en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Offset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717750" y="1176675"/>
            <a:ext cx="73515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➔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un escenario en donde hacemos una consulta de todas las películas de la base de datos, la misma nos devolvería muchos registros. Usando un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LIMIT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podríamos aclarar un límite de 20.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➔"/>
            </a:pPr>
            <a:r>
              <a:rPr i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¿Pero cómo haríamos si quisiéramos recuperar sólo 20 películas pero salteando las primeras 10 de la tabla?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Open Sans"/>
              <a:buChar char="➔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OFFSET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nos permite especificar a partir de qué fila comenzar la recuperación de los datos solicitados.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/>
          <p:nvPr/>
        </p:nvSpPr>
        <p:spPr>
          <a:xfrm>
            <a:off x="5629450" y="1233576"/>
            <a:ext cx="2799600" cy="838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Seleccionamos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las columnas id, nombre y apellido.</a:t>
            </a:r>
            <a:endParaRPr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8"/>
          <p:cNvSpPr/>
          <p:nvPr/>
        </p:nvSpPr>
        <p:spPr>
          <a:xfrm>
            <a:off x="734400" y="1425526"/>
            <a:ext cx="5047200" cy="4698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cxnSp>
        <p:nvCxnSpPr>
          <p:cNvPr id="331" name="Google Shape;331;p38"/>
          <p:cNvCxnSpPr/>
          <p:nvPr/>
        </p:nvCxnSpPr>
        <p:spPr>
          <a:xfrm>
            <a:off x="0" y="18347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38"/>
          <p:cNvSpPr txBox="1"/>
          <p:nvPr/>
        </p:nvSpPr>
        <p:spPr>
          <a:xfrm>
            <a:off x="735175" y="463225"/>
            <a:ext cx="3000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{código}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3" name="Google Shape;333;p38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38"/>
          <p:cNvSpPr txBox="1"/>
          <p:nvPr/>
        </p:nvSpPr>
        <p:spPr>
          <a:xfrm>
            <a:off x="796775" y="1443750"/>
            <a:ext cx="49032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apellido</a:t>
            </a:r>
            <a:endParaRPr sz="16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FROM alumnos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 20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OFFSET 20;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5" name="Google Shape;335;p38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8"/>
          <p:cNvCxnSpPr/>
          <p:nvPr/>
        </p:nvCxnSpPr>
        <p:spPr>
          <a:xfrm>
            <a:off x="5530550" y="35587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/>
          <p:nvPr/>
        </p:nvSpPr>
        <p:spPr>
          <a:xfrm>
            <a:off x="5629450" y="1768485"/>
            <a:ext cx="2799600" cy="469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 la tabla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alumnos.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9"/>
          <p:cNvSpPr/>
          <p:nvPr/>
        </p:nvSpPr>
        <p:spPr>
          <a:xfrm>
            <a:off x="734400" y="1768426"/>
            <a:ext cx="5047200" cy="4698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cxnSp>
        <p:nvCxnSpPr>
          <p:cNvPr id="343" name="Google Shape;343;p39"/>
          <p:cNvCxnSpPr/>
          <p:nvPr/>
        </p:nvCxnSpPr>
        <p:spPr>
          <a:xfrm>
            <a:off x="0" y="18347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9"/>
          <p:cNvSpPr txBox="1"/>
          <p:nvPr/>
        </p:nvSpPr>
        <p:spPr>
          <a:xfrm>
            <a:off x="735175" y="463225"/>
            <a:ext cx="3000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{código}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5" name="Google Shape;345;p39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9"/>
          <p:cNvSpPr txBox="1"/>
          <p:nvPr/>
        </p:nvSpPr>
        <p:spPr>
          <a:xfrm>
            <a:off x="796775" y="1443750"/>
            <a:ext cx="49032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 id, nombre, apellido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alumnos</a:t>
            </a:r>
            <a:endParaRPr sz="16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 20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OFFSET 20;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7" name="Google Shape;347;p39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9"/>
          <p:cNvCxnSpPr/>
          <p:nvPr/>
        </p:nvCxnSpPr>
        <p:spPr>
          <a:xfrm>
            <a:off x="5530550" y="35587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st CV by Slidesgo">
  <a:themeElements>
    <a:clrScheme name="Simple Light">
      <a:dk1>
        <a:srgbClr val="000000"/>
      </a:dk1>
      <a:lt1>
        <a:srgbClr val="EEEEE9"/>
      </a:lt1>
      <a:dk2>
        <a:srgbClr val="ADAF7E"/>
      </a:dk2>
      <a:lt2>
        <a:srgbClr val="D4D7AD"/>
      </a:lt2>
      <a:accent1>
        <a:srgbClr val="88ADC8"/>
      </a:accent1>
      <a:accent2>
        <a:srgbClr val="9CBAB7"/>
      </a:accent2>
      <a:accent3>
        <a:srgbClr val="80A9A4"/>
      </a:accent3>
      <a:accent4>
        <a:srgbClr val="E0ABA0"/>
      </a:accent4>
      <a:accent5>
        <a:srgbClr val="C77763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