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ormorant Garamon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Fira Sans Extra Condensed Medium"/>
      <p:regular r:id="rId36"/>
      <p:bold r:id="rId37"/>
      <p:italic r:id="rId38"/>
      <p:boldItalic r:id="rId39"/>
    </p:embeddedFont>
    <p:embeddedFont>
      <p:font typeface="Montserrat Light"/>
      <p:regular r:id="rId40"/>
      <p:bold r:id="rId41"/>
      <p:italic r:id="rId42"/>
      <p:boldItalic r:id="rId43"/>
    </p:embeddedFont>
    <p:embeddedFont>
      <p:font typeface="Merriweather"/>
      <p:regular r:id="rId44"/>
      <p:bold r:id="rId45"/>
      <p:italic r:id="rId46"/>
      <p:boldItalic r:id="rId47"/>
    </p:embeddedFont>
    <p:embeddedFont>
      <p:font typeface="Rajdhani"/>
      <p:regular r:id="rId48"/>
      <p:bold r:id="rId49"/>
    </p:embeddedFont>
    <p:embeddedFont>
      <p:font typeface="Karla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8074FE-18C8-482F-AA07-00B194C01ED6}">
  <a:tblStyle styleId="{938074FE-18C8-482F-AA07-00B194C01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regular.fntdata"/><Relationship Id="rId42" Type="http://schemas.openxmlformats.org/officeDocument/2006/relationships/font" Target="fonts/MontserratLight-italic.fntdata"/><Relationship Id="rId41" Type="http://schemas.openxmlformats.org/officeDocument/2006/relationships/font" Target="fonts/MontserratLight-bold.fntdata"/><Relationship Id="rId44" Type="http://schemas.openxmlformats.org/officeDocument/2006/relationships/font" Target="fonts/Merriweather-regular.fntdata"/><Relationship Id="rId43" Type="http://schemas.openxmlformats.org/officeDocument/2006/relationships/font" Target="fonts/MontserratLight-boldItalic.fntdata"/><Relationship Id="rId46" Type="http://schemas.openxmlformats.org/officeDocument/2006/relationships/font" Target="fonts/Merriweather-italic.fntdata"/><Relationship Id="rId45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jdhani-regular.fntdata"/><Relationship Id="rId47" Type="http://schemas.openxmlformats.org/officeDocument/2006/relationships/font" Target="fonts/Merriweather-boldItalic.fntdata"/><Relationship Id="rId49" Type="http://schemas.openxmlformats.org/officeDocument/2006/relationships/font" Target="fonts/Rajdhan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morantGaramond-boldItalic.fntdata"/><Relationship Id="rId30" Type="http://schemas.openxmlformats.org/officeDocument/2006/relationships/font" Target="fonts/CormorantGaramond-italic.fntdata"/><Relationship Id="rId33" Type="http://schemas.openxmlformats.org/officeDocument/2006/relationships/font" Target="fonts/Montserrat-bold.fntdata"/><Relationship Id="rId32" Type="http://schemas.openxmlformats.org/officeDocument/2006/relationships/font" Target="fonts/Montserrat-regular.fntdata"/><Relationship Id="rId35" Type="http://schemas.openxmlformats.org/officeDocument/2006/relationships/font" Target="fonts/Montserrat-boldItalic.fntdata"/><Relationship Id="rId34" Type="http://schemas.openxmlformats.org/officeDocument/2006/relationships/font" Target="fonts/Montserrat-italic.fntdata"/><Relationship Id="rId37" Type="http://schemas.openxmlformats.org/officeDocument/2006/relationships/font" Target="fonts/FiraSansExtraCondensedMedium-bold.fntdata"/><Relationship Id="rId36" Type="http://schemas.openxmlformats.org/officeDocument/2006/relationships/font" Target="fonts/FiraSansExtraCondensedMedium-regular.fntdata"/><Relationship Id="rId39" Type="http://schemas.openxmlformats.org/officeDocument/2006/relationships/font" Target="fonts/FiraSansExtraCondensedMedium-boldItalic.fntdata"/><Relationship Id="rId38" Type="http://schemas.openxmlformats.org/officeDocument/2006/relationships/font" Target="fonts/FiraSansExtraCondensedMedium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rmorantGaramond-regular.fntdata"/><Relationship Id="rId27" Type="http://schemas.openxmlformats.org/officeDocument/2006/relationships/slide" Target="slides/slide22.xml"/><Relationship Id="rId29" Type="http://schemas.openxmlformats.org/officeDocument/2006/relationships/font" Target="fonts/CormorantGaramond-bold.fntdata"/><Relationship Id="rId51" Type="http://schemas.openxmlformats.org/officeDocument/2006/relationships/font" Target="fonts/Karla-bold.fntdata"/><Relationship Id="rId50" Type="http://schemas.openxmlformats.org/officeDocument/2006/relationships/font" Target="fonts/Karla-regular.fntdata"/><Relationship Id="rId53" Type="http://schemas.openxmlformats.org/officeDocument/2006/relationships/font" Target="fonts/Karla-boldItalic.fntdata"/><Relationship Id="rId52" Type="http://schemas.openxmlformats.org/officeDocument/2006/relationships/font" Target="fonts/Karla-italic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683c49ff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683c49ff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4b1a2f68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4b1a2f68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4b1a2f68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54b1a2f68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54b1a2f68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54b1a2f68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54b1a2f68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54b1a2f68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54b1a2f68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54b1a2f68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5683c49ff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5683c49ff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5683c49f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5683c49f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683c49f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683c49f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683c49f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683c49f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683c49f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683c49f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683c49ff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683c49ff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683c49ff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683c49ff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5683c49ff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5683c49ff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5683c49ff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5683c49ff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4a9d3dab4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4a9d3dab4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4b1a2f6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4b1a2f6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4b1a2f68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4b1a2f68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4b1a2f68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4b1a2f68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4b1a2f68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4b1a2f68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b1a2f68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b1a2f68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4b1a2f68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4b1a2f68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511850" y="683100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 flipH="1">
            <a:off x="723600" y="3470952"/>
            <a:ext cx="2527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1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66" name="Google Shape;66;p11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1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69" name="Google Shape;69;p11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1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757975" y="1689650"/>
            <a:ext cx="5628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758075" y="3244200"/>
            <a:ext cx="5628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6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76" name="Google Shape;76;p1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" name="Google Shape;78;p13"/>
          <p:cNvGrpSpPr/>
          <p:nvPr/>
        </p:nvGrpSpPr>
        <p:grpSpPr>
          <a:xfrm>
            <a:off x="713200" y="1354900"/>
            <a:ext cx="7717500" cy="3253800"/>
            <a:chOff x="713200" y="1354900"/>
            <a:chExt cx="7717500" cy="3253800"/>
          </a:xfrm>
        </p:grpSpPr>
        <p:sp>
          <p:nvSpPr>
            <p:cNvPr id="79" name="Google Shape;79;p13"/>
            <p:cNvSpPr/>
            <p:nvPr/>
          </p:nvSpPr>
          <p:spPr>
            <a:xfrm>
              <a:off x="713200" y="1354900"/>
              <a:ext cx="7717500" cy="3253800"/>
            </a:xfrm>
            <a:prstGeom prst="roundRect">
              <a:avLst>
                <a:gd fmla="val 5555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726577" y="1832695"/>
              <a:ext cx="770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" name="Google Shape;81;p13"/>
          <p:cNvSpPr txBox="1"/>
          <p:nvPr>
            <p:ph type="ctrTitle"/>
          </p:nvPr>
        </p:nvSpPr>
        <p:spPr>
          <a:xfrm>
            <a:off x="858950" y="2993814"/>
            <a:ext cx="1753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858950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ctrTitle"/>
          </p:nvPr>
        </p:nvSpPr>
        <p:spPr>
          <a:xfrm>
            <a:off x="2735758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5" type="ctrTitle"/>
          </p:nvPr>
        </p:nvSpPr>
        <p:spPr>
          <a:xfrm>
            <a:off x="6492975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ctrTitle"/>
          </p:nvPr>
        </p:nvSpPr>
        <p:spPr>
          <a:xfrm>
            <a:off x="4614367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8" type="title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9" type="subTitle"/>
          </p:nvPr>
        </p:nvSpPr>
        <p:spPr>
          <a:xfrm>
            <a:off x="2736658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4615267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6493875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5" type="title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614575" y="1934250"/>
            <a:ext cx="65841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morant Garamond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956100" y="3159013"/>
            <a:ext cx="32208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7" name="Google Shape;97;p14"/>
          <p:cNvCxnSpPr/>
          <p:nvPr/>
        </p:nvCxnSpPr>
        <p:spPr>
          <a:xfrm>
            <a:off x="511850" y="71582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511850" y="442767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_1_1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1260720" y="1859293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928620" y="2262495"/>
            <a:ext cx="3532800" cy="22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2" type="ctrTitle"/>
          </p:nvPr>
        </p:nvSpPr>
        <p:spPr>
          <a:xfrm>
            <a:off x="5016330" y="1859293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3" type="subTitle"/>
          </p:nvPr>
        </p:nvSpPr>
        <p:spPr>
          <a:xfrm>
            <a:off x="4685880" y="2261595"/>
            <a:ext cx="35295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4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_1_1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ctrTitle"/>
          </p:nvPr>
        </p:nvSpPr>
        <p:spPr>
          <a:xfrm>
            <a:off x="3137670" y="2083918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66375" y="2812808"/>
            <a:ext cx="36900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2" type="subTitle"/>
          </p:nvPr>
        </p:nvSpPr>
        <p:spPr>
          <a:xfrm>
            <a:off x="4690949" y="2812275"/>
            <a:ext cx="36867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3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15" name="Google Shape;115;p1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20" name="Google Shape;120;p18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9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83425" y="2961150"/>
            <a:ext cx="3919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883425" y="1794940"/>
            <a:ext cx="3919500" cy="7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720000" y="2484763"/>
            <a:ext cx="28767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720000" y="1805838"/>
            <a:ext cx="28767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0" name="Google Shape;130;p20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7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16" name="Google Shape;16;p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" name="Google Shape;17;p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" name="Google Shape;18;p3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19" name="Google Shape;19;p3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580600" y="3524550"/>
            <a:ext cx="39828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99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4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35" name="Google Shape;135;p21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>
            <p:ph idx="2" type="ctrTitle"/>
          </p:nvPr>
        </p:nvSpPr>
        <p:spPr>
          <a:xfrm>
            <a:off x="6159225" y="3657806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64153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3" type="ctrTitle"/>
          </p:nvPr>
        </p:nvSpPr>
        <p:spPr>
          <a:xfrm>
            <a:off x="772938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774750" y="3659456"/>
            <a:ext cx="22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5" type="ctrTitle"/>
          </p:nvPr>
        </p:nvSpPr>
        <p:spPr>
          <a:xfrm>
            <a:off x="6155250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3467047" y="3657806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2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ctrTitle"/>
          </p:nvPr>
        </p:nvSpPr>
        <p:spPr>
          <a:xfrm>
            <a:off x="3787345" y="1998127"/>
            <a:ext cx="2074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3786895" y="244978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2" type="ctrTitle"/>
          </p:nvPr>
        </p:nvSpPr>
        <p:spPr>
          <a:xfrm>
            <a:off x="3786895" y="3428231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3786895" y="3877449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4" type="ctrTitle"/>
          </p:nvPr>
        </p:nvSpPr>
        <p:spPr>
          <a:xfrm>
            <a:off x="6355027" y="199812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5" type="subTitle"/>
          </p:nvPr>
        </p:nvSpPr>
        <p:spPr>
          <a:xfrm>
            <a:off x="6355027" y="244978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6" type="ctrTitle"/>
          </p:nvPr>
        </p:nvSpPr>
        <p:spPr>
          <a:xfrm>
            <a:off x="6355027" y="3428231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7" type="subTitle"/>
          </p:nvPr>
        </p:nvSpPr>
        <p:spPr>
          <a:xfrm>
            <a:off x="6355027" y="3877449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8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3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17750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3"/>
          <p:cNvSpPr txBox="1"/>
          <p:nvPr>
            <p:ph idx="2" type="title"/>
          </p:nvPr>
        </p:nvSpPr>
        <p:spPr>
          <a:xfrm>
            <a:off x="3403800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3"/>
          <p:cNvSpPr txBox="1"/>
          <p:nvPr>
            <p:ph idx="3" type="title"/>
          </p:nvPr>
        </p:nvSpPr>
        <p:spPr>
          <a:xfrm>
            <a:off x="6092073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3"/>
          <p:cNvSpPr txBox="1"/>
          <p:nvPr>
            <p:ph idx="4" type="title"/>
          </p:nvPr>
        </p:nvSpPr>
        <p:spPr>
          <a:xfrm>
            <a:off x="6092073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3"/>
          <p:cNvSpPr txBox="1"/>
          <p:nvPr>
            <p:ph idx="5" type="title"/>
          </p:nvPr>
        </p:nvSpPr>
        <p:spPr>
          <a:xfrm>
            <a:off x="3403800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3"/>
          <p:cNvSpPr txBox="1"/>
          <p:nvPr>
            <p:ph idx="6" type="title"/>
          </p:nvPr>
        </p:nvSpPr>
        <p:spPr>
          <a:xfrm>
            <a:off x="717750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715500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3401550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8" name="Google Shape;168;p23"/>
          <p:cNvSpPr txBox="1"/>
          <p:nvPr>
            <p:ph idx="8" type="subTitle"/>
          </p:nvPr>
        </p:nvSpPr>
        <p:spPr>
          <a:xfrm>
            <a:off x="715500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9" name="Google Shape;169;p23"/>
          <p:cNvSpPr txBox="1"/>
          <p:nvPr>
            <p:ph idx="9" type="subTitle"/>
          </p:nvPr>
        </p:nvSpPr>
        <p:spPr>
          <a:xfrm>
            <a:off x="3401550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0" name="Google Shape;170;p23"/>
          <p:cNvSpPr txBox="1"/>
          <p:nvPr>
            <p:ph idx="13" type="subTitle"/>
          </p:nvPr>
        </p:nvSpPr>
        <p:spPr>
          <a:xfrm>
            <a:off x="6089823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1" name="Google Shape;171;p23"/>
          <p:cNvSpPr txBox="1"/>
          <p:nvPr>
            <p:ph idx="14" type="subTitle"/>
          </p:nvPr>
        </p:nvSpPr>
        <p:spPr>
          <a:xfrm>
            <a:off x="6089823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2" name="Google Shape;172;p23"/>
          <p:cNvSpPr txBox="1"/>
          <p:nvPr>
            <p:ph idx="15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4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4"/>
          <p:cNvSpPr txBox="1"/>
          <p:nvPr>
            <p:ph hasCustomPrompt="1" type="title"/>
          </p:nvPr>
        </p:nvSpPr>
        <p:spPr>
          <a:xfrm>
            <a:off x="1687050" y="812391"/>
            <a:ext cx="576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2157450" y="1566514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8" name="Google Shape;178;p24"/>
          <p:cNvSpPr txBox="1"/>
          <p:nvPr>
            <p:ph hasCustomPrompt="1" idx="2" type="title"/>
          </p:nvPr>
        </p:nvSpPr>
        <p:spPr>
          <a:xfrm>
            <a:off x="1687050" y="2092769"/>
            <a:ext cx="576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157450" y="2851805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0" name="Google Shape;180;p24"/>
          <p:cNvSpPr txBox="1"/>
          <p:nvPr>
            <p:ph hasCustomPrompt="1" idx="4" type="title"/>
          </p:nvPr>
        </p:nvSpPr>
        <p:spPr>
          <a:xfrm>
            <a:off x="1687050" y="3379447"/>
            <a:ext cx="5769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2157450" y="4137524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85" name="Google Shape;185;p2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5"/>
          <p:cNvSpPr txBox="1"/>
          <p:nvPr>
            <p:ph idx="2" type="ctrTitle"/>
          </p:nvPr>
        </p:nvSpPr>
        <p:spPr>
          <a:xfrm>
            <a:off x="6217963" y="3862422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3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3465600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3" type="ctrTitle"/>
          </p:nvPr>
        </p:nvSpPr>
        <p:spPr>
          <a:xfrm>
            <a:off x="713219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5"/>
          <p:cNvSpPr txBox="1"/>
          <p:nvPr>
            <p:ph idx="4" type="subTitle"/>
          </p:nvPr>
        </p:nvSpPr>
        <p:spPr>
          <a:xfrm>
            <a:off x="713219" y="3864072"/>
            <a:ext cx="22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5" type="ctrTitle"/>
          </p:nvPr>
        </p:nvSpPr>
        <p:spPr>
          <a:xfrm>
            <a:off x="6217963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25"/>
          <p:cNvSpPr txBox="1"/>
          <p:nvPr>
            <p:ph idx="6" type="subTitle"/>
          </p:nvPr>
        </p:nvSpPr>
        <p:spPr>
          <a:xfrm>
            <a:off x="3465600" y="3862422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7" type="title"/>
          </p:nvPr>
        </p:nvSpPr>
        <p:spPr>
          <a:xfrm>
            <a:off x="1352669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hasCustomPrompt="1" idx="8" type="title"/>
          </p:nvPr>
        </p:nvSpPr>
        <p:spPr>
          <a:xfrm>
            <a:off x="4105050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5" name="Google Shape;195;p25"/>
          <p:cNvSpPr txBox="1"/>
          <p:nvPr>
            <p:ph hasCustomPrompt="1" idx="9" type="title"/>
          </p:nvPr>
        </p:nvSpPr>
        <p:spPr>
          <a:xfrm>
            <a:off x="6857413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2409350" y="1571592"/>
            <a:ext cx="4325400" cy="2812200"/>
          </a:xfrm>
          <a:prstGeom prst="roundRect">
            <a:avLst>
              <a:gd fmla="val 9091" name="adj"/>
            </a:avLst>
          </a:prstGeom>
          <a:solidFill>
            <a:schemeClr val="dk2"/>
          </a:solidFill>
          <a:ln cap="flat" cmpd="sng" w="19050">
            <a:solidFill>
              <a:srgbClr val="1B2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2528070" y="3920142"/>
            <a:ext cx="327600" cy="327600"/>
            <a:chOff x="5471550" y="4685975"/>
            <a:chExt cx="327600" cy="327600"/>
          </a:xfrm>
        </p:grpSpPr>
        <p:sp>
          <p:nvSpPr>
            <p:cNvPr id="199" name="Google Shape;199;p2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6257424" y="1703090"/>
            <a:ext cx="327600" cy="327600"/>
            <a:chOff x="9379775" y="1529850"/>
            <a:chExt cx="327600" cy="327600"/>
          </a:xfrm>
        </p:grpSpPr>
        <p:sp>
          <p:nvSpPr>
            <p:cNvPr id="202" name="Google Shape;202;p2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204" name="Google Shape;204;p26"/>
          <p:cNvSpPr txBox="1"/>
          <p:nvPr>
            <p:ph type="ctrTitle"/>
          </p:nvPr>
        </p:nvSpPr>
        <p:spPr>
          <a:xfrm>
            <a:off x="2326200" y="539500"/>
            <a:ext cx="44916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3209075" y="1702400"/>
            <a:ext cx="2785500" cy="8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206" name="Google Shape;206;p2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194350" y="5395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6"/>
          <p:cNvSpPr txBox="1"/>
          <p:nvPr/>
        </p:nvSpPr>
        <p:spPr>
          <a:xfrm>
            <a:off x="2862900" y="3224216"/>
            <a:ext cx="34182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CREDITS: This presentation template was created by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including icons by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infographics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&amp; images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/>
          <p:nvPr/>
        </p:nvSpPr>
        <p:spPr>
          <a:xfrm>
            <a:off x="713250" y="944850"/>
            <a:ext cx="7717500" cy="3253800"/>
          </a:xfrm>
          <a:prstGeom prst="roundRect">
            <a:avLst>
              <a:gd fmla="val 5555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726627" y="1422645"/>
            <a:ext cx="770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7991250" y="1024650"/>
            <a:ext cx="327600" cy="3276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824984" y="1024650"/>
            <a:ext cx="327600" cy="3276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181800" y="172650"/>
            <a:ext cx="8780400" cy="4798200"/>
          </a:xfrm>
          <a:prstGeom prst="roundRect">
            <a:avLst>
              <a:gd fmla="val 5555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13200" y="851950"/>
            <a:ext cx="7717500" cy="3756900"/>
          </a:xfrm>
          <a:prstGeom prst="roundRect">
            <a:avLst>
              <a:gd fmla="val 5555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>
            <a:off x="726577" y="1227170"/>
            <a:ext cx="770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194350" y="6831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7990963" y="9649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7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181325" y="172650"/>
            <a:ext cx="8781600" cy="4798200"/>
            <a:chOff x="181325" y="172650"/>
            <a:chExt cx="8781600" cy="4798200"/>
          </a:xfrm>
        </p:grpSpPr>
        <p:sp>
          <p:nvSpPr>
            <p:cNvPr id="26" name="Google Shape;26;p4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rgbClr val="B0B38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4"/>
            <p:cNvCxnSpPr/>
            <p:nvPr/>
          </p:nvCxnSpPr>
          <p:spPr>
            <a:xfrm>
              <a:off x="181325" y="683100"/>
              <a:ext cx="8781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1725" y="1395600"/>
            <a:ext cx="7700400" cy="32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13225" y="825000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7_1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5"/>
          <p:cNvSpPr txBox="1"/>
          <p:nvPr>
            <p:ph type="ctrTitle"/>
          </p:nvPr>
        </p:nvSpPr>
        <p:spPr>
          <a:xfrm>
            <a:off x="1004475" y="1699190"/>
            <a:ext cx="33009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004475" y="2399788"/>
            <a:ext cx="33009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ctrTitle"/>
          </p:nvPr>
        </p:nvSpPr>
        <p:spPr>
          <a:xfrm>
            <a:off x="4839229" y="1699190"/>
            <a:ext cx="32997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838629" y="2397426"/>
            <a:ext cx="33009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_1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713225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7"/>
          <p:cNvCxnSpPr/>
          <p:nvPr/>
        </p:nvCxnSpPr>
        <p:spPr>
          <a:xfrm>
            <a:off x="713225" y="1056400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713225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" name="Google Shape;48;p7"/>
          <p:cNvGrpSpPr/>
          <p:nvPr/>
        </p:nvGrpSpPr>
        <p:grpSpPr>
          <a:xfrm>
            <a:off x="710475" y="227050"/>
            <a:ext cx="3559800" cy="4572000"/>
            <a:chOff x="710475" y="227050"/>
            <a:chExt cx="3559800" cy="4572000"/>
          </a:xfrm>
        </p:grpSpPr>
        <p:sp>
          <p:nvSpPr>
            <p:cNvPr id="49" name="Google Shape;49;p7"/>
            <p:cNvSpPr/>
            <p:nvPr/>
          </p:nvSpPr>
          <p:spPr>
            <a:xfrm>
              <a:off x="713225" y="227050"/>
              <a:ext cx="3554100" cy="4572000"/>
            </a:xfrm>
            <a:prstGeom prst="roundRect">
              <a:avLst>
                <a:gd fmla="val 9091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" name="Google Shape;50;p7"/>
            <p:cNvCxnSpPr/>
            <p:nvPr/>
          </p:nvCxnSpPr>
          <p:spPr>
            <a:xfrm>
              <a:off x="710475" y="834800"/>
              <a:ext cx="3559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93825" y="1803501"/>
            <a:ext cx="32433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93825" y="1210201"/>
            <a:ext cx="3243300" cy="5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994850" y="1826175"/>
            <a:ext cx="51543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cxnSp>
        <p:nvCxnSpPr>
          <p:cNvPr id="55" name="Google Shape;55;p8"/>
          <p:cNvCxnSpPr/>
          <p:nvPr/>
        </p:nvCxnSpPr>
        <p:spPr>
          <a:xfrm>
            <a:off x="713250" y="539500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8"/>
          <p:cNvCxnSpPr/>
          <p:nvPr/>
        </p:nvCxnSpPr>
        <p:spPr>
          <a:xfrm>
            <a:off x="713250" y="46085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9"/>
          <p:cNvSpPr txBox="1"/>
          <p:nvPr>
            <p:ph type="title"/>
          </p:nvPr>
        </p:nvSpPr>
        <p:spPr>
          <a:xfrm>
            <a:off x="1459050" y="1640725"/>
            <a:ext cx="62259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43600" y="2475124"/>
            <a:ext cx="3856800" cy="13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188800" y="1125525"/>
            <a:ext cx="42357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13225" y="539500"/>
            <a:ext cx="7717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30"/>
          <p:cNvCxnSpPr/>
          <p:nvPr/>
        </p:nvCxnSpPr>
        <p:spPr>
          <a:xfrm>
            <a:off x="511850" y="102367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0"/>
          <p:cNvCxnSpPr/>
          <p:nvPr/>
        </p:nvCxnSpPr>
        <p:spPr>
          <a:xfrm>
            <a:off x="511850" y="4394950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0"/>
          <p:cNvSpPr/>
          <p:nvPr/>
        </p:nvSpPr>
        <p:spPr>
          <a:xfrm>
            <a:off x="6244150" y="227050"/>
            <a:ext cx="2361000" cy="4572000"/>
          </a:xfrm>
          <a:prstGeom prst="roundRect">
            <a:avLst>
              <a:gd fmla="val 9091" name="adj"/>
            </a:avLst>
          </a:prstGeom>
          <a:solidFill>
            <a:schemeClr val="accent3"/>
          </a:solidFill>
          <a:ln cap="flat" cmpd="sng" w="19050">
            <a:solidFill>
              <a:srgbClr val="1B2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 flipH="1">
            <a:off x="723500" y="3470950"/>
            <a:ext cx="3830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Continuamos con nuestra aventura digital !!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0"/>
          <p:cNvSpPr txBox="1"/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BASE DE DATOS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0"/>
          <p:cNvCxnSpPr/>
          <p:nvPr/>
        </p:nvCxnSpPr>
        <p:spPr>
          <a:xfrm>
            <a:off x="511850" y="3288900"/>
            <a:ext cx="417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0"/>
          <p:cNvSpPr txBox="1"/>
          <p:nvPr>
            <p:ph idx="1" type="subTitle"/>
          </p:nvPr>
        </p:nvSpPr>
        <p:spPr>
          <a:xfrm flipH="1">
            <a:off x="6410650" y="619775"/>
            <a:ext cx="1535700" cy="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Casa del futuro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6364825" y="966350"/>
            <a:ext cx="20280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C1D1F"/>
                </a:solidFill>
                <a:latin typeface="Montserrat"/>
                <a:ea typeface="Montserrat"/>
                <a:cs typeface="Montserrat"/>
                <a:sym typeface="Montserrat"/>
              </a:rPr>
              <a:t>En este taller conocerán uno de los motores más populares y gratuitos de base de datos y aprenderán a crear, diseñar y modelar Bases de Datos usando los diagramas de Entidad Relación (DER) con MySQL Workbench.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0"/>
          <p:cNvSpPr txBox="1"/>
          <p:nvPr>
            <p:ph idx="1" type="subTitle"/>
          </p:nvPr>
        </p:nvSpPr>
        <p:spPr>
          <a:xfrm flipH="1">
            <a:off x="6410650" y="3303718"/>
            <a:ext cx="20280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DATE: 23/06/2023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9" name="Google Shape;249;p30"/>
          <p:cNvGrpSpPr/>
          <p:nvPr/>
        </p:nvGrpSpPr>
        <p:grpSpPr>
          <a:xfrm>
            <a:off x="8138890" y="292175"/>
            <a:ext cx="327600" cy="327600"/>
            <a:chOff x="9379775" y="1529850"/>
            <a:chExt cx="327600" cy="327600"/>
          </a:xfrm>
        </p:grpSpPr>
        <p:sp>
          <p:nvSpPr>
            <p:cNvPr id="250" name="Google Shape;250;p30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52" name="Google Shape;252;p30"/>
          <p:cNvGrpSpPr/>
          <p:nvPr/>
        </p:nvGrpSpPr>
        <p:grpSpPr>
          <a:xfrm>
            <a:off x="6424750" y="3705965"/>
            <a:ext cx="327600" cy="327600"/>
            <a:chOff x="5471550" y="4685975"/>
            <a:chExt cx="327600" cy="327600"/>
          </a:xfrm>
        </p:grpSpPr>
        <p:sp>
          <p:nvSpPr>
            <p:cNvPr id="253" name="Google Shape;253;p30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/>
        </p:nvSpPr>
        <p:spPr>
          <a:xfrm>
            <a:off x="718200" y="2865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Queries de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1" name="Google Shape;371;p39"/>
          <p:cNvGrpSpPr/>
          <p:nvPr/>
        </p:nvGrpSpPr>
        <p:grpSpPr>
          <a:xfrm>
            <a:off x="733150" y="1149833"/>
            <a:ext cx="7692650" cy="1008878"/>
            <a:chOff x="630644" y="2191938"/>
            <a:chExt cx="6913498" cy="530709"/>
          </a:xfrm>
        </p:grpSpPr>
        <p:sp>
          <p:nvSpPr>
            <p:cNvPr id="372" name="Google Shape;372;p3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primer_nombre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apellido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pais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&lt;&gt;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‘Argentina’;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733150" y="2369033"/>
            <a:ext cx="7692650" cy="1008878"/>
            <a:chOff x="630644" y="2191938"/>
            <a:chExt cx="6913498" cy="530709"/>
          </a:xfrm>
        </p:grpSpPr>
        <p:sp>
          <p:nvSpPr>
            <p:cNvPr id="375" name="Google Shape;375;p3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primer_nombre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apellido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15;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77" name="Google Shape;377;p39"/>
          <p:cNvSpPr/>
          <p:nvPr/>
        </p:nvSpPr>
        <p:spPr>
          <a:xfrm>
            <a:off x="1273203" y="3515083"/>
            <a:ext cx="7152600" cy="10089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ctr" bIns="90000" lIns="126000" spcFirstLastPara="1" rIns="90000" wrap="square" tIns="14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primer_nombre</a:t>
            </a:r>
            <a:r>
              <a:rPr lang="en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endParaRPr sz="12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clientes</a:t>
            </a:r>
            <a:endParaRPr sz="12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5;</a:t>
            </a:r>
            <a:endParaRPr sz="12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39"/>
          <p:cNvSpPr/>
          <p:nvPr/>
        </p:nvSpPr>
        <p:spPr>
          <a:xfrm>
            <a:off x="718200" y="3515075"/>
            <a:ext cx="540000" cy="10089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384" name="Google Shape;384;p40"/>
          <p:cNvGrpSpPr/>
          <p:nvPr/>
        </p:nvGrpSpPr>
        <p:grpSpPr>
          <a:xfrm>
            <a:off x="725675" y="1222571"/>
            <a:ext cx="7692650" cy="1250563"/>
            <a:chOff x="630644" y="2191938"/>
            <a:chExt cx="6913498" cy="530709"/>
          </a:xfrm>
        </p:grpSpPr>
        <p:sp>
          <p:nvSpPr>
            <p:cNvPr id="385" name="Google Shape;385;p4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canciones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&gt;=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AND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87" name="Google Shape;387;p40"/>
          <p:cNvGrpSpPr/>
          <p:nvPr/>
        </p:nvGrpSpPr>
        <p:grpSpPr>
          <a:xfrm>
            <a:off x="725675" y="2670371"/>
            <a:ext cx="7692650" cy="1250563"/>
            <a:chOff x="630644" y="2191938"/>
            <a:chExt cx="6913498" cy="530709"/>
          </a:xfrm>
        </p:grpSpPr>
        <p:sp>
          <p:nvSpPr>
            <p:cNvPr id="388" name="Google Shape;388;p4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canciones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OR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395" name="Google Shape;395;p41"/>
          <p:cNvGrpSpPr/>
          <p:nvPr/>
        </p:nvGrpSpPr>
        <p:grpSpPr>
          <a:xfrm>
            <a:off x="732700" y="1412322"/>
            <a:ext cx="7692650" cy="907725"/>
            <a:chOff x="630644" y="2191938"/>
            <a:chExt cx="6913498" cy="530709"/>
          </a:xfrm>
        </p:grpSpPr>
        <p:sp>
          <p:nvSpPr>
            <p:cNvPr id="396" name="Google Shape;396;p4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DELETE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98" name="Google Shape;398;p41"/>
          <p:cNvGrpSpPr/>
          <p:nvPr/>
        </p:nvGrpSpPr>
        <p:grpSpPr>
          <a:xfrm>
            <a:off x="1641575" y="2816425"/>
            <a:ext cx="5595000" cy="978300"/>
            <a:chOff x="1686250" y="2514625"/>
            <a:chExt cx="5595000" cy="978300"/>
          </a:xfrm>
        </p:grpSpPr>
        <p:sp>
          <p:nvSpPr>
            <p:cNvPr id="399" name="Google Shape;399;p41"/>
            <p:cNvSpPr/>
            <p:nvPr/>
          </p:nvSpPr>
          <p:spPr>
            <a:xfrm>
              <a:off x="1686250" y="2514625"/>
              <a:ext cx="5595000" cy="97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5400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Si en esta query quitáramos el WHERE… </a:t>
              </a:r>
              <a:r>
                <a:rPr b="1" lang="en" sz="18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¡¡¡Borraríamos toda la tabla!!!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2059693" y="2767758"/>
              <a:ext cx="158198" cy="206025"/>
            </a:xfrm>
            <a:custGeom>
              <a:rect b="b" l="l" r="r" t="t"/>
              <a:pathLst>
                <a:path extrusionOk="0" h="206025" w="158198">
                  <a:moveTo>
                    <a:pt x="1260" y="43147"/>
                  </a:moveTo>
                  <a:cubicBezTo>
                    <a:pt x="-3775" y="34498"/>
                    <a:pt x="6734" y="19061"/>
                    <a:pt x="24689" y="8770"/>
                  </a:cubicBezTo>
                  <a:cubicBezTo>
                    <a:pt x="42643" y="-1630"/>
                    <a:pt x="61255" y="-2944"/>
                    <a:pt x="66181" y="5705"/>
                  </a:cubicBezTo>
                  <a:cubicBezTo>
                    <a:pt x="67823" y="8551"/>
                    <a:pt x="155296" y="160069"/>
                    <a:pt x="156938" y="162915"/>
                  </a:cubicBezTo>
                  <a:cubicBezTo>
                    <a:pt x="161974" y="171564"/>
                    <a:pt x="151464" y="187000"/>
                    <a:pt x="133510" y="197291"/>
                  </a:cubicBezTo>
                  <a:cubicBezTo>
                    <a:pt x="115555" y="207582"/>
                    <a:pt x="97053" y="209005"/>
                    <a:pt x="92018" y="200357"/>
                  </a:cubicBezTo>
                  <a:cubicBezTo>
                    <a:pt x="90375" y="197510"/>
                    <a:pt x="2903" y="45993"/>
                    <a:pt x="1260" y="43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2050448" y="2805668"/>
              <a:ext cx="417327" cy="434123"/>
            </a:xfrm>
            <a:custGeom>
              <a:rect b="b" l="l" r="r" t="t"/>
              <a:pathLst>
                <a:path extrusionOk="0" h="434123" w="417327">
                  <a:moveTo>
                    <a:pt x="250153" y="345384"/>
                  </a:moveTo>
                  <a:cubicBezTo>
                    <a:pt x="171219" y="390927"/>
                    <a:pt x="95789" y="407787"/>
                    <a:pt x="81556" y="383045"/>
                  </a:cubicBezTo>
                  <a:cubicBezTo>
                    <a:pt x="67324" y="358303"/>
                    <a:pt x="119655" y="301374"/>
                    <a:pt x="198479" y="255831"/>
                  </a:cubicBezTo>
                  <a:cubicBezTo>
                    <a:pt x="277303" y="210288"/>
                    <a:pt x="352843" y="193429"/>
                    <a:pt x="367075" y="218171"/>
                  </a:cubicBezTo>
                  <a:cubicBezTo>
                    <a:pt x="381416" y="242913"/>
                    <a:pt x="329086" y="299842"/>
                    <a:pt x="250153" y="345384"/>
                  </a:cubicBezTo>
                  <a:moveTo>
                    <a:pt x="411961" y="192334"/>
                  </a:moveTo>
                  <a:cubicBezTo>
                    <a:pt x="386124" y="147667"/>
                    <a:pt x="336531" y="161352"/>
                    <a:pt x="297228" y="133654"/>
                  </a:cubicBezTo>
                  <a:cubicBezTo>
                    <a:pt x="257926" y="105956"/>
                    <a:pt x="227710" y="69938"/>
                    <a:pt x="201873" y="36875"/>
                  </a:cubicBezTo>
                  <a:cubicBezTo>
                    <a:pt x="168154" y="-6368"/>
                    <a:pt x="109692" y="-10090"/>
                    <a:pt x="61084" y="17936"/>
                  </a:cubicBezTo>
                  <a:cubicBezTo>
                    <a:pt x="12476" y="45962"/>
                    <a:pt x="-13470" y="98402"/>
                    <a:pt x="7111" y="149309"/>
                  </a:cubicBezTo>
                  <a:cubicBezTo>
                    <a:pt x="22876" y="188174"/>
                    <a:pt x="38970" y="232403"/>
                    <a:pt x="43349" y="280245"/>
                  </a:cubicBezTo>
                  <a:cubicBezTo>
                    <a:pt x="47728" y="328196"/>
                    <a:pt x="11052" y="364324"/>
                    <a:pt x="36890" y="408991"/>
                  </a:cubicBezTo>
                  <a:cubicBezTo>
                    <a:pt x="61741" y="452016"/>
                    <a:pt x="165854" y="438441"/>
                    <a:pt x="269421" y="378665"/>
                  </a:cubicBezTo>
                  <a:cubicBezTo>
                    <a:pt x="372986" y="318781"/>
                    <a:pt x="436812" y="235469"/>
                    <a:pt x="411961" y="1923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2273888" y="3035881"/>
              <a:ext cx="105887" cy="66166"/>
            </a:xfrm>
            <a:custGeom>
              <a:rect b="b" l="l" r="r" t="t"/>
              <a:pathLst>
                <a:path extrusionOk="0" h="66166" w="105887">
                  <a:moveTo>
                    <a:pt x="0" y="37989"/>
                  </a:moveTo>
                  <a:cubicBezTo>
                    <a:pt x="42149" y="14670"/>
                    <a:pt x="81561" y="766"/>
                    <a:pt x="105099" y="0"/>
                  </a:cubicBezTo>
                  <a:cubicBezTo>
                    <a:pt x="107179" y="12481"/>
                    <a:pt x="105208" y="25727"/>
                    <a:pt x="98421" y="37660"/>
                  </a:cubicBezTo>
                  <a:cubicBezTo>
                    <a:pt x="82656" y="64920"/>
                    <a:pt x="47842" y="74226"/>
                    <a:pt x="20472" y="58571"/>
                  </a:cubicBezTo>
                  <a:cubicBezTo>
                    <a:pt x="11605" y="53316"/>
                    <a:pt x="4817" y="46200"/>
                    <a:pt x="0" y="379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42"/>
          <p:cNvSpPr txBox="1"/>
          <p:nvPr/>
        </p:nvSpPr>
        <p:spPr>
          <a:xfrm>
            <a:off x="717750" y="1176675"/>
            <a:ext cx="7629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 utiliza para ordenar los resultados de una consulta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según el valor de la columna especificada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Por defecto, se ordena de forma ascendente </a:t>
            </a: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(ASC)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según los valores de la columna. También se puede ordenar de manera descendente (DESC) aclarándolo en la consulta.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9" name="Google Shape;409;p42"/>
          <p:cNvGrpSpPr/>
          <p:nvPr/>
        </p:nvGrpSpPr>
        <p:grpSpPr>
          <a:xfrm>
            <a:off x="732700" y="2555202"/>
            <a:ext cx="7692650" cy="1267651"/>
            <a:chOff x="630644" y="2191938"/>
            <a:chExt cx="6913498" cy="530709"/>
          </a:xfrm>
        </p:grpSpPr>
        <p:sp>
          <p:nvSpPr>
            <p:cNvPr id="410" name="Google Shape;410;p4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nombre_columna1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nombre_columna2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tabla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condicion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ORDER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BY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nombre_columna1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Query de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Teniendo una tabla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usuarios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podría consultar los nombres, filtrar con un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solamente los usuarios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mayores de 21 años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ordenarlos de forma descendente tomando como referencia la columna nombre.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18" name="Google Shape;418;p43"/>
          <p:cNvGrpSpPr/>
          <p:nvPr/>
        </p:nvGrpSpPr>
        <p:grpSpPr>
          <a:xfrm>
            <a:off x="732700" y="2555202"/>
            <a:ext cx="7692650" cy="1267651"/>
            <a:chOff x="630644" y="2191938"/>
            <a:chExt cx="6913498" cy="530709"/>
          </a:xfrm>
        </p:grpSpPr>
        <p:sp>
          <p:nvSpPr>
            <p:cNvPr id="419" name="Google Shape;419;p4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rating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artistas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rating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1.0</a:t>
              </a:r>
              <a:endParaRPr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ORDER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BY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DESC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>
            <p:ph idx="4294967295" type="title"/>
          </p:nvPr>
        </p:nvSpPr>
        <p:spPr>
          <a:xfrm>
            <a:off x="2578650" y="1466450"/>
            <a:ext cx="3986700" cy="11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900"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9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44"/>
          <p:cNvSpPr txBox="1"/>
          <p:nvPr>
            <p:ph idx="4294967295" type="title"/>
          </p:nvPr>
        </p:nvSpPr>
        <p:spPr>
          <a:xfrm>
            <a:off x="1914600" y="2977075"/>
            <a:ext cx="5314800" cy="13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br>
              <a:rPr lang="en" sz="5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LIKE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27" name="Google Shape;427;p44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428" name="Google Shape;428;p4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4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430" name="Google Shape;430;p44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431" name="Google Shape;431;p4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4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44"/>
          <p:cNvSpPr/>
          <p:nvPr/>
        </p:nvSpPr>
        <p:spPr>
          <a:xfrm>
            <a:off x="7194463" y="12667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5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Cuando necesitamos obtener valores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dentro de un rango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usamos el operador BETWEEN.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➔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BETWEEN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incluye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los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extremos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➔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BETWEEN funciona con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números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fechas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usa como un filtro de un WHERE.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 ejemplo, coloquialmente: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Dados los números: 4, 7, 2, 9, 1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hiciéramos un BETWEEN entre 2 y 7 devolvería 4, 7, 2 </a:t>
            </a: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(excluye el 9 y el 1, e incluye el </a:t>
            </a: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Query de </a:t>
            </a:r>
            <a:r>
              <a:rPr b="1" lang="en" sz="3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endParaRPr b="1" sz="3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717750" y="13290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 la siguiente consulta estaríamos seleccionando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edad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la tabla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alumnos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sólo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cuando las edades estén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6 y 12.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6" name="Google Shape;446;p46"/>
          <p:cNvGrpSpPr/>
          <p:nvPr/>
        </p:nvGrpSpPr>
        <p:grpSpPr>
          <a:xfrm>
            <a:off x="732700" y="2555202"/>
            <a:ext cx="7692650" cy="1267651"/>
            <a:chOff x="630644" y="2191938"/>
            <a:chExt cx="6913498" cy="530709"/>
          </a:xfrm>
        </p:grpSpPr>
        <p:sp>
          <p:nvSpPr>
            <p:cNvPr id="447" name="Google Shape;447;p4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alumnos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BETWEEN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AND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LIKE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Cuando hacemos un filtro con un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podemos especificar un patrón de búsqueda que nos permita especificar algo concreto que queremos encontrar en los registros. Eso lo logramos utilizando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comodines </a:t>
            </a: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(wildcards)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 ejemplo, podríamos querer buscar: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nombres que tengan la letra 'a' como segundo carácter.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Las direcciones postales que incluyan la calle 'Monroe'.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clientes que empiecen con 'Los' y terminen con 's’.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/>
          <p:nvPr/>
        </p:nvSpPr>
        <p:spPr>
          <a:xfrm>
            <a:off x="980125" y="1595563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COMODÍN</a:t>
            </a:r>
            <a:r>
              <a:rPr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4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un sustituto que representa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cero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uno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o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varios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caracteres.</a:t>
            </a:r>
            <a:endParaRPr sz="2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1" name="Google Shape;461;p48"/>
          <p:cNvGrpSpPr/>
          <p:nvPr/>
        </p:nvGrpSpPr>
        <p:grpSpPr>
          <a:xfrm>
            <a:off x="912743" y="1101935"/>
            <a:ext cx="344969" cy="308595"/>
            <a:chOff x="3016921" y="2408750"/>
            <a:chExt cx="793216" cy="709740"/>
          </a:xfrm>
        </p:grpSpPr>
        <p:sp>
          <p:nvSpPr>
            <p:cNvPr id="462" name="Google Shape;462;p4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8"/>
          <p:cNvGrpSpPr/>
          <p:nvPr/>
        </p:nvGrpSpPr>
        <p:grpSpPr>
          <a:xfrm rot="10800000">
            <a:off x="6334718" y="3732960"/>
            <a:ext cx="344969" cy="308595"/>
            <a:chOff x="2965350" y="2408750"/>
            <a:chExt cx="793216" cy="709740"/>
          </a:xfrm>
        </p:grpSpPr>
        <p:sp>
          <p:nvSpPr>
            <p:cNvPr id="465" name="Google Shape;465;p4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idx="4294967295" type="title"/>
          </p:nvPr>
        </p:nvSpPr>
        <p:spPr>
          <a:xfrm>
            <a:off x="2282700" y="1399975"/>
            <a:ext cx="4578600" cy="28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SENTENCIAS</a:t>
            </a:r>
            <a:br>
              <a:rPr lang="en" sz="5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0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0" name="Google Shape;260;p31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61" name="Google Shape;261;p3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63" name="Google Shape;263;p31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64" name="Google Shape;264;p31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1"/>
          <p:cNvSpPr/>
          <p:nvPr/>
        </p:nvSpPr>
        <p:spPr>
          <a:xfrm>
            <a:off x="7194463" y="12667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3151">
            <a:off x="6509786" y="3078199"/>
            <a:ext cx="2588600" cy="25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2947165">
            <a:off x="-735603" y="1706848"/>
            <a:ext cx="2587067" cy="25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34673">
            <a:off x="7291623" y="482100"/>
            <a:ext cx="2588599" cy="258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/>
          <p:nvPr/>
        </p:nvSpPr>
        <p:spPr>
          <a:xfrm>
            <a:off x="993250" y="1595563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COMODÍN</a:t>
            </a:r>
            <a:r>
              <a:rPr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_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un sustituto para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 solo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carácter.</a:t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49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49"/>
          <p:cNvGrpSpPr/>
          <p:nvPr/>
        </p:nvGrpSpPr>
        <p:grpSpPr>
          <a:xfrm>
            <a:off x="925868" y="1101935"/>
            <a:ext cx="344969" cy="308595"/>
            <a:chOff x="3016921" y="2408750"/>
            <a:chExt cx="793216" cy="709740"/>
          </a:xfrm>
        </p:grpSpPr>
        <p:sp>
          <p:nvSpPr>
            <p:cNvPr id="474" name="Google Shape;474;p49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9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49"/>
          <p:cNvGrpSpPr/>
          <p:nvPr/>
        </p:nvGrpSpPr>
        <p:grpSpPr>
          <a:xfrm rot="10800000">
            <a:off x="6347843" y="3732960"/>
            <a:ext cx="344969" cy="308595"/>
            <a:chOff x="2965350" y="2408750"/>
            <a:chExt cx="793216" cy="709740"/>
          </a:xfrm>
        </p:grpSpPr>
        <p:sp>
          <p:nvSpPr>
            <p:cNvPr id="477" name="Google Shape;477;p49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Queries de </a:t>
            </a:r>
            <a:r>
              <a:rPr b="1" lang="en" sz="3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endParaRPr b="1" sz="3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4" name="Google Shape;484;p50"/>
          <p:cNvGrpSpPr/>
          <p:nvPr/>
        </p:nvGrpSpPr>
        <p:grpSpPr>
          <a:xfrm>
            <a:off x="732700" y="1412383"/>
            <a:ext cx="7692650" cy="1008878"/>
            <a:chOff x="630644" y="2191938"/>
            <a:chExt cx="6913498" cy="530709"/>
          </a:xfrm>
        </p:grpSpPr>
        <p:sp>
          <p:nvSpPr>
            <p:cNvPr id="485" name="Google Shape;485;p5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LIKE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'_a%'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7" name="Google Shape;487;p50"/>
          <p:cNvGrpSpPr/>
          <p:nvPr/>
        </p:nvGrpSpPr>
        <p:grpSpPr>
          <a:xfrm>
            <a:off x="736425" y="3033758"/>
            <a:ext cx="7692650" cy="1008878"/>
            <a:chOff x="630644" y="2191938"/>
            <a:chExt cx="6913498" cy="530709"/>
          </a:xfrm>
        </p:grpSpPr>
        <p:sp>
          <p:nvSpPr>
            <p:cNvPr id="488" name="Google Shape;488;p5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direccion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LIKE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'%Monroe%'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90" name="Google Shape;490;p50"/>
          <p:cNvSpPr txBox="1"/>
          <p:nvPr/>
        </p:nvSpPr>
        <p:spPr>
          <a:xfrm>
            <a:off x="575850" y="2421250"/>
            <a:ext cx="79923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Devuelve aquellos nombres que tengan la letra 'a' como segundo carácter.</a:t>
            </a:r>
            <a:endParaRPr i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728975" y="3981430"/>
            <a:ext cx="7692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Devuelve las direcciones de los usuarios que incluyan la calle 'Monroe'.</a:t>
            </a:r>
            <a:endParaRPr i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Queries de </a:t>
            </a:r>
            <a:r>
              <a:rPr b="1" lang="en" sz="3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endParaRPr b="1" sz="3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97" name="Google Shape;497;p51"/>
          <p:cNvGrpSpPr/>
          <p:nvPr/>
        </p:nvGrpSpPr>
        <p:grpSpPr>
          <a:xfrm>
            <a:off x="732700" y="1412383"/>
            <a:ext cx="7692650" cy="1008878"/>
            <a:chOff x="630644" y="2191938"/>
            <a:chExt cx="6913498" cy="530709"/>
          </a:xfrm>
        </p:grpSpPr>
        <p:sp>
          <p:nvSpPr>
            <p:cNvPr id="498" name="Google Shape;498;p5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LIKE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'Los%s'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00" name="Google Shape;500;p51"/>
          <p:cNvSpPr txBox="1"/>
          <p:nvPr/>
        </p:nvSpPr>
        <p:spPr>
          <a:xfrm>
            <a:off x="732725" y="2421250"/>
            <a:ext cx="7692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Devuelve los clientes que empiecen con 'Los' y terminen con 's’.</a:t>
            </a:r>
            <a:endParaRPr i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75" name="Google Shape;275;p3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78" name="Google Shape;278;p32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32"/>
          <p:cNvSpPr/>
          <p:nvPr/>
        </p:nvSpPr>
        <p:spPr>
          <a:xfrm>
            <a:off x="7194463" y="12667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 txBox="1"/>
          <p:nvPr>
            <p:ph idx="4294967295" type="subTitle"/>
          </p:nvPr>
        </p:nvSpPr>
        <p:spPr>
          <a:xfrm>
            <a:off x="1720038" y="2849325"/>
            <a:ext cx="14769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SELECT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2"/>
          <p:cNvSpPr txBox="1"/>
          <p:nvPr>
            <p:ph idx="4294967295" type="title"/>
          </p:nvPr>
        </p:nvSpPr>
        <p:spPr>
          <a:xfrm>
            <a:off x="1581588" y="2217800"/>
            <a:ext cx="17538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2"/>
          <p:cNvSpPr txBox="1"/>
          <p:nvPr>
            <p:ph idx="4294967295" type="title"/>
          </p:nvPr>
        </p:nvSpPr>
        <p:spPr>
          <a:xfrm>
            <a:off x="3564458" y="2288434"/>
            <a:ext cx="17538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2"/>
          <p:cNvSpPr txBox="1"/>
          <p:nvPr>
            <p:ph idx="4294967295" type="subTitle"/>
          </p:nvPr>
        </p:nvSpPr>
        <p:spPr>
          <a:xfrm>
            <a:off x="3433800" y="3168475"/>
            <a:ext cx="2015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WHERE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2"/>
          <p:cNvSpPr txBox="1"/>
          <p:nvPr>
            <p:ph idx="4294967295" type="title"/>
          </p:nvPr>
        </p:nvSpPr>
        <p:spPr>
          <a:xfrm>
            <a:off x="713250" y="1399963"/>
            <a:ext cx="77175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Montserrat"/>
                <a:ea typeface="Montserrat"/>
                <a:cs typeface="Montserrat"/>
                <a:sym typeface="Montserrat"/>
              </a:rPr>
              <a:t>í</a:t>
            </a:r>
            <a:r>
              <a:rPr lang="en" sz="4300">
                <a:latin typeface="Montserrat"/>
                <a:ea typeface="Montserrat"/>
                <a:cs typeface="Montserrat"/>
                <a:sym typeface="Montserrat"/>
              </a:rPr>
              <a:t>NDICE</a:t>
            </a:r>
            <a:endParaRPr sz="4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2"/>
          <p:cNvSpPr txBox="1"/>
          <p:nvPr>
            <p:ph idx="4294967295" type="title"/>
          </p:nvPr>
        </p:nvSpPr>
        <p:spPr>
          <a:xfrm>
            <a:off x="5677971" y="2525534"/>
            <a:ext cx="17538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2"/>
          <p:cNvSpPr txBox="1"/>
          <p:nvPr>
            <p:ph idx="4294967295" type="subTitle"/>
          </p:nvPr>
        </p:nvSpPr>
        <p:spPr>
          <a:xfrm>
            <a:off x="5547313" y="3405575"/>
            <a:ext cx="2015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LIKE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idx="4294967295" type="title"/>
          </p:nvPr>
        </p:nvSpPr>
        <p:spPr>
          <a:xfrm>
            <a:off x="2578650" y="1846975"/>
            <a:ext cx="3986700" cy="11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900"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9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3"/>
          <p:cNvSpPr txBox="1"/>
          <p:nvPr>
            <p:ph idx="4294967295" type="title"/>
          </p:nvPr>
        </p:nvSpPr>
        <p:spPr>
          <a:xfrm>
            <a:off x="2385750" y="2839450"/>
            <a:ext cx="4372500" cy="13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Montserrat"/>
                <a:ea typeface="Montserrat"/>
                <a:cs typeface="Montserrat"/>
                <a:sym typeface="Montserrat"/>
              </a:rPr>
              <a:t>SELECT</a:t>
            </a:r>
            <a:endParaRPr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4" name="Google Shape;294;p33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95" name="Google Shape;295;p3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97" name="Google Shape;297;p33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98" name="Google Shape;298;p33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7194463" y="12667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Cómo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usarlo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Toda consulta a la base de datos va a empezar con la palabra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 funcionalidad es la de realizar consultas sobre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una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o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varias columnas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una tabla.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especificar sobre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qué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tabla queremos realizar esa consulta usamos la palabra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seguida del nombre de la tabla.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7" name="Google Shape;307;p34"/>
          <p:cNvGrpSpPr/>
          <p:nvPr/>
        </p:nvGrpSpPr>
        <p:grpSpPr>
          <a:xfrm>
            <a:off x="732700" y="3241273"/>
            <a:ext cx="7692650" cy="763213"/>
            <a:chOff x="630644" y="2191938"/>
            <a:chExt cx="6913498" cy="530709"/>
          </a:xfrm>
        </p:grpSpPr>
        <p:sp>
          <p:nvSpPr>
            <p:cNvPr id="308" name="Google Shape;308;p3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...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nombre_tabla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 - Tabla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Peliculas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732700" y="2566100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esta tabla completa, para conocer solamente los títulos y ratings de las películas guardadas en la tabla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películas,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podríamos hacerlo ejecutando la siguiente consulta: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6" name="Google Shape;316;p35"/>
          <p:cNvGrpSpPr/>
          <p:nvPr/>
        </p:nvGrpSpPr>
        <p:grpSpPr>
          <a:xfrm>
            <a:off x="732700" y="3698473"/>
            <a:ext cx="7692650" cy="763213"/>
            <a:chOff x="630644" y="2191938"/>
            <a:chExt cx="6913498" cy="530709"/>
          </a:xfrm>
        </p:grpSpPr>
        <p:sp>
          <p:nvSpPr>
            <p:cNvPr id="317" name="Google Shape;317;p3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 id, titulo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rating 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peliculas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aphicFrame>
        <p:nvGraphicFramePr>
          <p:cNvPr id="319" name="Google Shape;319;p35"/>
          <p:cNvGraphicFramePr/>
          <p:nvPr/>
        </p:nvGraphicFramePr>
        <p:xfrm>
          <a:off x="725225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{938074FE-18C8-482F-AA07-00B194C01ED6}</a:tableStyleId>
              </a:tblPr>
              <a:tblGrid>
                <a:gridCol w="1541525"/>
                <a:gridCol w="1541525"/>
                <a:gridCol w="1541525"/>
                <a:gridCol w="1541525"/>
                <a:gridCol w="1541525"/>
              </a:tblGrid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titulo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rating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fecha_estreno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pais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1001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Pulp Fiction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9.8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1995-02-16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Estados Unidos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1002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Kill Bill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9.5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2003-11-27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Estados Unidos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6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5" name="Google Shape;325;p3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27" name="Google Shape;327;p36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28" name="Google Shape;328;p3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36"/>
          <p:cNvSpPr txBox="1"/>
          <p:nvPr>
            <p:ph idx="4294967295" type="title"/>
          </p:nvPr>
        </p:nvSpPr>
        <p:spPr>
          <a:xfrm>
            <a:off x="2578650" y="1570550"/>
            <a:ext cx="3986700" cy="11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900"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9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6"/>
          <p:cNvSpPr txBox="1"/>
          <p:nvPr>
            <p:ph idx="4294967295" type="title"/>
          </p:nvPr>
        </p:nvSpPr>
        <p:spPr>
          <a:xfrm>
            <a:off x="1758750" y="3059300"/>
            <a:ext cx="5626500" cy="13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WHERE 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/>
        </p:nvSpPr>
        <p:spPr>
          <a:xfrm>
            <a:off x="718200" y="1869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718200" y="814550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funcionalidad del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 la de condicionar y filtrar las consultas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se realizan a una base de datos.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8" name="Google Shape;338;p37"/>
          <p:cNvGrpSpPr/>
          <p:nvPr/>
        </p:nvGrpSpPr>
        <p:grpSpPr>
          <a:xfrm>
            <a:off x="733150" y="1583658"/>
            <a:ext cx="7692650" cy="1008878"/>
            <a:chOff x="630644" y="2191938"/>
            <a:chExt cx="6913498" cy="530709"/>
          </a:xfrm>
        </p:grpSpPr>
        <p:sp>
          <p:nvSpPr>
            <p:cNvPr id="339" name="Google Shape;339;p3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nombre_columna_1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nombre_columna_2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...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nombre_tabla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condicion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1" name="Google Shape;341;p37"/>
          <p:cNvSpPr txBox="1"/>
          <p:nvPr/>
        </p:nvSpPr>
        <p:spPr>
          <a:xfrm>
            <a:off x="718200" y="2541210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Teniendo una tabla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clientes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podría consultar primer nombre y apellido, filtrando con un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solamente los usuarios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 su país es igual a Argentina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la siguiente manera: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42" name="Google Shape;342;p37"/>
          <p:cNvGrpSpPr/>
          <p:nvPr/>
        </p:nvGrpSpPr>
        <p:grpSpPr>
          <a:xfrm>
            <a:off x="733150" y="3528380"/>
            <a:ext cx="7692650" cy="1008878"/>
            <a:chOff x="630644" y="2191938"/>
            <a:chExt cx="6913498" cy="530709"/>
          </a:xfrm>
        </p:grpSpPr>
        <p:sp>
          <p:nvSpPr>
            <p:cNvPr id="343" name="Google Shape;343;p3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primer_nombre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apellido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pais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‘Argentina’;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823199" y="1159825"/>
            <a:ext cx="5799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  <a:t>=</a:t>
            </a:r>
            <a:b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b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  <a:t>&gt;=</a:t>
            </a:r>
            <a:b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  <a:t>&lt;</a:t>
            </a:r>
            <a:b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  <a:t>&lt;=</a:t>
            </a:r>
            <a:b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  <a:t>&lt;&gt;</a:t>
            </a:r>
            <a:b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n" sz="2500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  <a:t>!=</a:t>
            </a:r>
            <a:endParaRPr b="1" sz="2500">
              <a:solidFill>
                <a:schemeClr val="accent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1878149" y="1236000"/>
            <a:ext cx="41814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Igual a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Mayor que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Mayor o igual que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Menor que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Menor o igual que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Diferente a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Diferente a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2" name="Google Shape;352;p38"/>
          <p:cNvCxnSpPr/>
          <p:nvPr/>
        </p:nvCxnSpPr>
        <p:spPr>
          <a:xfrm>
            <a:off x="1369374" y="17095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53" name="Google Shape;353;p38"/>
          <p:cNvSpPr txBox="1"/>
          <p:nvPr/>
        </p:nvSpPr>
        <p:spPr>
          <a:xfrm>
            <a:off x="58231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6248824" y="570725"/>
            <a:ext cx="26508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nulo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 dos valores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 de valores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ajusta a...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4381875" y="581875"/>
            <a:ext cx="15669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IS NULL</a:t>
            </a:r>
            <a:endParaRPr b="1" sz="2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endParaRPr b="1" sz="2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endParaRPr b="1" sz="2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LIKE</a:t>
            </a:r>
            <a:endParaRPr b="1" sz="2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38"/>
          <p:cNvCxnSpPr/>
          <p:nvPr/>
        </p:nvCxnSpPr>
        <p:spPr>
          <a:xfrm>
            <a:off x="1369374" y="20905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8"/>
          <p:cNvCxnSpPr/>
          <p:nvPr/>
        </p:nvCxnSpPr>
        <p:spPr>
          <a:xfrm>
            <a:off x="1369374" y="24715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8"/>
          <p:cNvCxnSpPr/>
          <p:nvPr/>
        </p:nvCxnSpPr>
        <p:spPr>
          <a:xfrm>
            <a:off x="1369374" y="29287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8"/>
          <p:cNvCxnSpPr/>
          <p:nvPr/>
        </p:nvCxnSpPr>
        <p:spPr>
          <a:xfrm>
            <a:off x="1369374" y="33097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8"/>
          <p:cNvCxnSpPr/>
          <p:nvPr/>
        </p:nvCxnSpPr>
        <p:spPr>
          <a:xfrm>
            <a:off x="1369374" y="36907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8"/>
          <p:cNvCxnSpPr/>
          <p:nvPr/>
        </p:nvCxnSpPr>
        <p:spPr>
          <a:xfrm>
            <a:off x="1369374" y="40717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8"/>
          <p:cNvCxnSpPr/>
          <p:nvPr/>
        </p:nvCxnSpPr>
        <p:spPr>
          <a:xfrm>
            <a:off x="5865174" y="16333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8"/>
          <p:cNvCxnSpPr/>
          <p:nvPr/>
        </p:nvCxnSpPr>
        <p:spPr>
          <a:xfrm>
            <a:off x="5865174" y="20143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8"/>
          <p:cNvCxnSpPr/>
          <p:nvPr/>
        </p:nvCxnSpPr>
        <p:spPr>
          <a:xfrm>
            <a:off x="5865174" y="24715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8"/>
          <p:cNvCxnSpPr/>
          <p:nvPr/>
        </p:nvCxnSpPr>
        <p:spPr>
          <a:xfrm>
            <a:off x="5865174" y="2852575"/>
            <a:ext cx="353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