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4"/>
  </p:sld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5" r:id="rId13"/>
    <p:sldId id="263" r:id="rId14"/>
    <p:sldId id="266" r:id="rId15"/>
    <p:sldId id="267" r:id="rId16"/>
    <p:sldId id="264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Bording" initials="CB" lastIdx="0" clrIdx="0">
    <p:extLst>
      <p:ext uri="{19B8F6BF-5375-455C-9EA6-DF929625EA0E}">
        <p15:presenceInfo xmlns:p15="http://schemas.microsoft.com/office/powerpoint/2012/main" userId="S-1-5-21-905479342-1514983418-1536837410-222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2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9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52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99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4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00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53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5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53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8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89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1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2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58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8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43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28/07/2021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84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127.0.0.1:8888/?token=...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opolpo/stat1400.git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</a:rPr>
              <a:t> Notebooks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Stat1400 and DATA1001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Accessing your VM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7805" y="1709350"/>
            <a:ext cx="9516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Secure Shell (SSH) is used to login to your VM.  This process of accessing you VM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has been greatly simplified with Vagrant.  The command is: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&gt;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67" y="2632680"/>
            <a:ext cx="8988064" cy="31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Starting the </a:t>
            </a:r>
            <a:r>
              <a:rPr lang="en-AU" b="1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b="1" dirty="0" smtClean="0">
                <a:latin typeface="Lucida Sans Typewriter" panose="020B0509030504030204" pitchFamily="49" charset="0"/>
              </a:rPr>
              <a:t> Notebook Server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312" y="1782146"/>
            <a:ext cx="941796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: 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your VM.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command line on your VM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command to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is: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A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 --</a:t>
            </a:r>
            <a:r>
              <a:rPr lang="en-A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=0.0.0.0 --no-browser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there are 2 dashes before “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and “no-browser”</a:t>
            </a:r>
            <a:endParaRPr lang="en-AU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2" y="3806948"/>
            <a:ext cx="9330925" cy="2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Open the </a:t>
            </a:r>
            <a:r>
              <a:rPr lang="en-AU" b="1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b="1" dirty="0" smtClean="0">
                <a:latin typeface="Lucida Sans Typewriter" panose="020B0509030504030204" pitchFamily="49" charset="0"/>
              </a:rPr>
              <a:t> Notebook Server on a browser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6582" y="1869255"/>
            <a:ext cx="9638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6: Once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is running on your VM you can then open a browser and copy and paste the URL that starts with </a:t>
            </a:r>
            <a:r>
              <a:rPr lang="en-AU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http://127.0.0.1:8888/?token=...</a:t>
            </a:r>
            <a:r>
              <a:rPr lang="en-A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your address bar.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 token number is unique to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lab </a:t>
            </a:r>
            <a:r>
              <a:rPr lang="en-AU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while you are running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juypter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Restarting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is a new session and will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a new token! 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" y="2782854"/>
            <a:ext cx="9217022" cy="86774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81427" y="3195732"/>
            <a:ext cx="7567127" cy="32657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3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0" y="757125"/>
            <a:ext cx="10364451" cy="1210283"/>
          </a:xfrm>
        </p:spPr>
        <p:txBody>
          <a:bodyPr>
            <a:noAutofit/>
          </a:bodyPr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 To Install and BUILD your VM and Start </a:t>
            </a:r>
            <a:r>
              <a:rPr lang="en-AU" b="1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b="1" dirty="0" smtClean="0">
                <a:latin typeface="Lucida Sans Typewriter" panose="020B0509030504030204" pitchFamily="49" charset="0"/>
              </a:rPr>
              <a:t> Notebook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854" y="2376488"/>
            <a:ext cx="92246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courses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- Clone the repository with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  <a:hlinkClick r:id="rId2"/>
              </a:rPr>
              <a:t>https://github.com/adrianopolpo/stat1400.git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stat1400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  - use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5 - start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 in your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–-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 – open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in browser</a:t>
            </a:r>
          </a:p>
          <a:p>
            <a:pPr lvl="1"/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Stopping the </a:t>
            </a:r>
            <a:r>
              <a:rPr lang="en-AU" b="1" dirty="0" err="1" smtClean="0">
                <a:latin typeface="Lucida Sans Typewriter" panose="020B0509030504030204" pitchFamily="49" charset="0"/>
              </a:rPr>
              <a:t>Jupyter</a:t>
            </a:r>
            <a:r>
              <a:rPr lang="en-AU" b="1" dirty="0" smtClean="0">
                <a:latin typeface="Lucida Sans Typewriter" panose="020B0509030504030204" pitchFamily="49" charset="0"/>
              </a:rPr>
              <a:t> Notebook Server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7" y="2457171"/>
            <a:ext cx="8710415" cy="2347163"/>
          </a:xfrm>
        </p:spPr>
      </p:pic>
      <p:sp>
        <p:nvSpPr>
          <p:cNvPr id="5" name="TextBox 4"/>
          <p:cNvSpPr txBox="1"/>
          <p:nvPr/>
        </p:nvSpPr>
        <p:spPr>
          <a:xfrm>
            <a:off x="1635369" y="1845362"/>
            <a:ext cx="769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jupyter</a:t>
            </a:r>
            <a:r>
              <a:rPr lang="en-AU" dirty="0" smtClean="0"/>
              <a:t> notebook command tells you how to stop the </a:t>
            </a:r>
            <a:r>
              <a:rPr lang="en-AU" dirty="0" err="1" smtClean="0"/>
              <a:t>Jupyter</a:t>
            </a:r>
            <a:r>
              <a:rPr lang="en-AU" dirty="0" smtClean="0"/>
              <a:t> Notebook Server </a:t>
            </a:r>
            <a:endParaRPr lang="en-AU" dirty="0"/>
          </a:p>
        </p:txBody>
      </p:sp>
      <p:cxnSp>
        <p:nvCxnSpPr>
          <p:cNvPr id="7" name="Elbow Connector 6"/>
          <p:cNvCxnSpPr>
            <a:stCxn id="5" idx="1"/>
          </p:cNvCxnSpPr>
          <p:nvPr/>
        </p:nvCxnSpPr>
        <p:spPr>
          <a:xfrm rot="10800000" flipH="1" flipV="1">
            <a:off x="1635369" y="2030027"/>
            <a:ext cx="1987062" cy="1411511"/>
          </a:xfrm>
          <a:prstGeom prst="bentConnector3">
            <a:avLst>
              <a:gd name="adj1" fmla="val -11504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59361" y="5169746"/>
            <a:ext cx="886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Use Control-C to stop this server and shut down all kernels (twice to skip confirmation)</a:t>
            </a:r>
          </a:p>
        </p:txBody>
      </p:sp>
    </p:spTree>
    <p:extLst>
      <p:ext uri="{BB962C8B-B14F-4D97-AF65-F5344CB8AC3E}">
        <p14:creationId xmlns:p14="http://schemas.microsoft.com/office/powerpoint/2010/main" val="177288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How to cleanly exit the VM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48" y="4647921"/>
            <a:ext cx="7437005" cy="9351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48" y="2756894"/>
            <a:ext cx="5050591" cy="918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1048" y="1894555"/>
            <a:ext cx="456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There are multiple ways to exit the VM cleanly. </a:t>
            </a:r>
          </a:p>
          <a:p>
            <a:r>
              <a:rPr lang="en-AU" dirty="0" smtClean="0"/>
              <a:t>exit  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741048" y="3905853"/>
            <a:ext cx="195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Or </a:t>
            </a:r>
          </a:p>
          <a:p>
            <a:r>
              <a:rPr lang="en-AU" dirty="0" smtClean="0"/>
              <a:t>Control-D or logou</a:t>
            </a:r>
            <a:r>
              <a:rPr lang="en-AU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9851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HOW TO POWEROFF your VM with VAGRANT</a:t>
            </a:r>
            <a:r>
              <a:rPr lang="en-AU" b="1" dirty="0">
                <a:latin typeface="Lucida Sans Typewriter" panose="020B0509030504030204" pitchFamily="49" charset="0"/>
              </a:rPr>
              <a:t/>
            </a:r>
            <a:br>
              <a:rPr lang="en-AU" b="1" dirty="0">
                <a:latin typeface="Lucida Sans Typewriter" panose="020B0509030504030204" pitchFamily="49" charset="0"/>
              </a:rPr>
            </a:br>
            <a:r>
              <a:rPr lang="en-AU" sz="2700" dirty="0"/>
              <a:t>It is important to </a:t>
            </a:r>
            <a:r>
              <a:rPr lang="en-AU" sz="2700" dirty="0" err="1"/>
              <a:t>Poweroff</a:t>
            </a:r>
            <a:r>
              <a:rPr lang="en-AU" sz="2700" dirty="0"/>
              <a:t> the VIRTUAL machine </a:t>
            </a:r>
            <a:r>
              <a:rPr lang="en-AU" sz="2700" dirty="0" smtClean="0"/>
              <a:t>gracefully</a:t>
            </a:r>
            <a:br>
              <a:rPr lang="en-AU" sz="2700" dirty="0" smtClean="0"/>
            </a:br>
            <a:r>
              <a:rPr lang="en-AU" sz="2700" dirty="0" smtClean="0"/>
              <a:t> </a:t>
            </a:r>
            <a:r>
              <a:rPr lang="en-AU" sz="2700" dirty="0"/>
              <a:t>so IT restarts properly.</a:t>
            </a:r>
            <a:r>
              <a:rPr lang="en-AU" dirty="0"/>
              <a:t/>
            </a:r>
            <a:br>
              <a:rPr lang="en-AU" dirty="0"/>
            </a:b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41889" y="2335723"/>
            <a:ext cx="3865685" cy="3495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Vagrant Status to show the VM state.  </a:t>
            </a:r>
          </a:p>
          <a:p>
            <a:pPr marL="0" indent="0">
              <a:buNone/>
            </a:pPr>
            <a:r>
              <a:rPr lang="en-AU" dirty="0" smtClean="0"/>
              <a:t>Running  - machine state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SHUTDOWN the VM</a:t>
            </a:r>
          </a:p>
          <a:p>
            <a:pPr marL="0" indent="0">
              <a:buNone/>
            </a:pPr>
            <a:r>
              <a:rPr lang="en-AU" dirty="0" smtClean="0"/>
              <a:t>Vagrant </a:t>
            </a:r>
            <a:r>
              <a:rPr lang="en-AU" dirty="0"/>
              <a:t>Status to show the VM state.  </a:t>
            </a:r>
          </a:p>
          <a:p>
            <a:pPr marL="0" indent="0">
              <a:buNone/>
            </a:pPr>
            <a:r>
              <a:rPr lang="en-AU" dirty="0" smtClean="0"/>
              <a:t>POWEROFF – machine STATE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18" y="2328098"/>
            <a:ext cx="6498141" cy="3503064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0800000">
            <a:off x="5855677" y="2373923"/>
            <a:ext cx="1486212" cy="386862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>
            <a:off x="4501664" y="2997242"/>
            <a:ext cx="2840226" cy="344802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>
            <a:off x="5552185" y="4193925"/>
            <a:ext cx="1741189" cy="2"/>
          </a:xfrm>
          <a:prstGeom prst="bentConnector3">
            <a:avLst/>
          </a:prstGeom>
          <a:ln w="5715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>
            <a:off x="4501665" y="5328140"/>
            <a:ext cx="2769572" cy="8792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5741377" y="4642336"/>
            <a:ext cx="1529860" cy="105509"/>
          </a:xfrm>
          <a:prstGeom prst="bentConnector3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28360"/>
            <a:ext cx="10364451" cy="1421310"/>
          </a:xfrm>
        </p:spPr>
        <p:txBody>
          <a:bodyPr/>
          <a:lstStyle/>
          <a:p>
            <a:r>
              <a:rPr lang="en-AU" dirty="0" smtClean="0"/>
              <a:t>BASIC VM and JUPYTER </a:t>
            </a:r>
            <a:r>
              <a:rPr lang="en-AU" dirty="0" err="1" smtClean="0"/>
              <a:t>NOTebook</a:t>
            </a:r>
            <a:r>
              <a:rPr lang="en-AU" dirty="0" smtClean="0"/>
              <a:t> Daily 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01261" y="1749671"/>
            <a:ext cx="9583615" cy="459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1  -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 to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project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cd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courses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d stat1400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- launch the Virtual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vagrant up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- use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to login to the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- start the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notebook server in your 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jupyter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 notebook –-</a:t>
            </a:r>
            <a:r>
              <a:rPr lang="en-AU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ip</a:t>
            </a: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=0.0.0.0 –-no-browser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– open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notebook in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browser and do the lab session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6 - logout from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and shutdown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server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Control-C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7 – exit or logout of the Virtual Machine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exit  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8 – shutdown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virtual machine (VM)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halt</a:t>
            </a:r>
            <a:endParaRPr lang="en-AU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Software requirements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will need to install a few 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source tools.  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, Vagrant and Git.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https://www.virtualbox.org/</a:t>
            </a: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https://www.vagrantup.com/downloads.html</a:t>
            </a:r>
            <a:endParaRPr lang="en-A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Macbooks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typically have git installed.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Windows may or may not have git installed if not here is a link.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https://gitforwindows.org/</a:t>
            </a:r>
            <a:endParaRPr lang="en-A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How to test if you have correctly installed </a:t>
            </a:r>
            <a:r>
              <a:rPr lang="en-AU" b="1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b="1" dirty="0" smtClean="0">
                <a:latin typeface="Lucida Sans Typewriter" panose="020B0509030504030204" pitchFamily="49" charset="0"/>
              </a:rPr>
              <a:t> and vagrant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Enter the command “vagrant –v”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8529" y="5360072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it returns the version number as shown above you are almost there!  Next test if git is installed.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584085"/>
            <a:ext cx="5997460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22603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Test for git on Windows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104389"/>
            <a:ext cx="5182225" cy="1556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24309" y="1911248"/>
            <a:ext cx="4863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If it is does return something similar to the example shown.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ere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link to the current version (2.30.1) of the software. It does not need to be the exact same version as shown!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https://gitforwindows.org</a:t>
            </a:r>
            <a:r>
              <a:rPr lang="en-A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AU" sz="24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3775" y="1482851"/>
            <a:ext cx="753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check if Git is install on your computer us the command </a:t>
            </a:r>
            <a:r>
              <a:rPr lang="en-AU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--version</a:t>
            </a:r>
            <a:endParaRPr lang="en-A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3792772"/>
            <a:ext cx="5275122" cy="2857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31540" y="4562272"/>
            <a:ext cx="452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</a:rPr>
              <a:t>Recommend the 64-bit Git for Windows Setup</a:t>
            </a:r>
            <a:endParaRPr lang="en-AU" b="1" dirty="0">
              <a:solidFill>
                <a:srgbClr val="00B05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3949430" y="4746938"/>
            <a:ext cx="2782110" cy="963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GIT INSTALLATION ISSUE for Windows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247" y="2054681"/>
            <a:ext cx="61863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CAUTION!!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 the Git Setup 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installation step:</a:t>
            </a:r>
          </a:p>
          <a:p>
            <a:r>
              <a:rPr lang="en-AU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Configuring the terminal emulator to use with Git Bash</a:t>
            </a:r>
          </a:p>
          <a:p>
            <a:endParaRPr lang="en-AU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Select the “</a:t>
            </a:r>
            <a:r>
              <a:rPr lang="en-AU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Windows’ default console window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Not the default which is set to “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A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MinTTY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33" y="2054681"/>
            <a:ext cx="3895537" cy="31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b="1" dirty="0" smtClean="0">
                <a:latin typeface="Lucida Sans Typewriter" panose="020B0509030504030204" pitchFamily="49" charset="0"/>
              </a:rPr>
              <a:t>Setup VM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Courses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the courses 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Courses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Setup VM - continued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7414" y="1957044"/>
            <a:ext cx="87013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2: clone the vagrant file repository from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and Macs this step the command is identical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% git clone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github.com/adrianopolpo/stat1400.git</a:t>
            </a:r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verify that the command worked you can inspect the current directory for the new folder.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  --- this shows all the files and sub-directories in the current folder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ls  -- LIST so that is lower case L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see a directory stat1400.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Setup VM - continued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course/stat1400 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stat1400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3a: Creating the VM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VM, you must be in same directory as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stat1400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</p:txBody>
      </p:sp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62" y="375493"/>
            <a:ext cx="10364451" cy="1206165"/>
          </a:xfrm>
        </p:spPr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VM success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625" y="1581658"/>
            <a:ext cx="1037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Coffee/Tea Break:</a:t>
            </a:r>
          </a:p>
          <a:p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take some time (UP to 15 MINUTES!)</a:t>
            </a:r>
            <a:r>
              <a:rPr lang="en-A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it automatically downloading and configuring the base Ubuntu OS image that is used for your VM</a:t>
            </a:r>
            <a:r>
              <a:rPr lang="en-AU" sz="2000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dependent on your internet connection and laptop.</a:t>
            </a: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  <a:p>
            <a:r>
              <a:rPr lang="en-AU" sz="2000" dirty="0" smtClean="0">
                <a:latin typeface="Lucida Sans" panose="020B0602030504020204" pitchFamily="34" charset="0"/>
              </a:rPr>
              <a:t>When Vagrant up command finishes you should see the follow message!</a:t>
            </a:r>
          </a:p>
          <a:p>
            <a:r>
              <a:rPr lang="en-AU" sz="2000" dirty="0" smtClean="0">
                <a:latin typeface="Lucida Sans" panose="020B0602030504020204" pitchFamily="34" charset="0"/>
              </a:rPr>
              <a:t>You are now ready to login to your VM and start your </a:t>
            </a:r>
            <a:r>
              <a:rPr lang="en-AU" sz="2000" dirty="0" err="1" smtClean="0">
                <a:latin typeface="Lucida Sans" panose="020B0602030504020204" pitchFamily="34" charset="0"/>
              </a:rPr>
              <a:t>jupyter</a:t>
            </a:r>
            <a:r>
              <a:rPr lang="en-AU" sz="2000" dirty="0" smtClean="0">
                <a:latin typeface="Lucida Sans" panose="020B0602030504020204" pitchFamily="34" charset="0"/>
              </a:rPr>
              <a:t> notebook!</a:t>
            </a:r>
            <a:endParaRPr lang="en-AU" sz="2000" dirty="0">
              <a:latin typeface="Lucida Sans" panose="020B0602030504020204" pitchFamily="34" charset="0"/>
            </a:endParaRPr>
          </a:p>
          <a:p>
            <a:endParaRPr lang="en-AU" sz="2000" dirty="0" smtClean="0">
              <a:solidFill>
                <a:srgbClr val="FF0000"/>
              </a:solidFill>
              <a:latin typeface="Lucida Sans" panose="020B0602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4281544"/>
            <a:ext cx="7390504" cy="15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2CE541-9384-4F78-A2DC-081CEDD5EAE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477a94-a81b-4865-9707-6c9300ae147f"/>
    <ds:schemaRef ds:uri="http://schemas.microsoft.com/office/infopath/2007/PartnerControls"/>
    <ds:schemaRef ds:uri="45fda36c-df07-4f55-9922-29409b58d9d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16643</TotalTime>
  <Words>1124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Lucida Sans</vt:lpstr>
      <vt:lpstr>Lucida Sans Typewriter</vt:lpstr>
      <vt:lpstr>Tw Cen MT</vt:lpstr>
      <vt:lpstr>Wingdings</vt:lpstr>
      <vt:lpstr>Droplet</vt:lpstr>
      <vt:lpstr>Jupyter Notebooks with Virtualbox with Vagrant</vt:lpstr>
      <vt:lpstr>Software requirements </vt:lpstr>
      <vt:lpstr>How to test if you have correctly installed virtualbox and vagrant.</vt:lpstr>
      <vt:lpstr>Test for git on Windows </vt:lpstr>
      <vt:lpstr>GIT INSTALLATION ISSUE for Windows</vt:lpstr>
      <vt:lpstr> Setup VM </vt:lpstr>
      <vt:lpstr>Setup VM - continued</vt:lpstr>
      <vt:lpstr>Setup VM - continued</vt:lpstr>
      <vt:lpstr>VM success</vt:lpstr>
      <vt:lpstr>Accessing your VM</vt:lpstr>
      <vt:lpstr>Starting the Jupyter Notebook Server</vt:lpstr>
      <vt:lpstr>Open the Jupyter Notebook Server on a browser</vt:lpstr>
      <vt:lpstr>Summary of commands To Install and BUILD your VM and Start Jupyter Notebook</vt:lpstr>
      <vt:lpstr>Stopping the Jupyter Notebook Server</vt:lpstr>
      <vt:lpstr>How to cleanly exit the VM</vt:lpstr>
      <vt:lpstr>HOW TO POWEROFF your VM with VAGRANT It is important to Poweroff the VIRTUAL machine gracefully  so IT restarts properly. </vt:lpstr>
      <vt:lpstr>BASIC VM and JUPYTER NOTebook Daily management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79</cp:revision>
  <dcterms:created xsi:type="dcterms:W3CDTF">2020-03-26T05:26:43Z</dcterms:created>
  <dcterms:modified xsi:type="dcterms:W3CDTF">2021-07-28T09:28:40Z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