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86" r:id="rId8"/>
    <p:sldId id="298" r:id="rId9"/>
    <p:sldId id="289" r:id="rId10"/>
    <p:sldId id="294" r:id="rId11"/>
    <p:sldId id="306" r:id="rId12"/>
    <p:sldId id="297" r:id="rId13"/>
    <p:sldId id="291" r:id="rId14"/>
    <p:sldId id="262" r:id="rId15"/>
    <p:sldId id="280" r:id="rId16"/>
  </p:sldIdLst>
  <p:sldSz cx="9144000" cy="5143500"/>
  <p:notesSz cx="6858000" cy="9144000"/>
  <p:embeddedFontLst>
    <p:embeddedFont>
      <p:font typeface="Muli" charset="0"/>
      <p:regular r:id="rId20"/>
      <p:bold r:id="rId21"/>
      <p:italic r:id="rId22"/>
      <p:boldItalic r:id="rId23"/>
    </p:embeddedFont>
    <p:embeddedFont>
      <p:font typeface="Nixie One" charset="0"/>
      <p:regular r:id="rId24"/>
    </p:embeddedFont>
    <p:embeddedFont>
      <p:font typeface="Helvetica Neue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VPS = Linode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EC2 = Feito na África - Cidade do Cabo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SDN = Isolar rede virtualizada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Hipache = LoadBalance reverso </a:t>
            </a:r>
            <a:r>
              <a:rPr lang="en-US" altLang="en-US">
                <a:sym typeface="+mn-ea"/>
              </a:rPr>
              <a:t>(Varnish)</a:t>
            </a:r>
            <a:r>
              <a:rPr lang="en-US">
                <a:sym typeface="+mn-ea"/>
              </a:rPr>
              <a:t> que lê tudo do Redis (troca configuração on-the-fly)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Registry = Serviço de disponibilização de imagens (pode criar um privado)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Camada = Cada alteração de disco gera uma camada (download das camadas e consolidação em uma imagem)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Container = Quando manda rodar algo, cria um container, com processos isolados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Internamente Docker é um serviço que só fala via Unix:sockets (pode ser exposto via http também), feito em GoLang que faz toda gerência de ciclo de vida, recursos, bridging e filesystems.</a:t>
            </a:r>
            <a:endParaRPr lang="en-US" altLang="en-US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9" name="Google Shape;169;p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" name="Google Shape;240;p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939165" y="1795780"/>
            <a:ext cx="7616190" cy="192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+mj-ea"/>
                <a:cs typeface="+mj-ea"/>
              </a:rPr>
              <a:t>Docker:</a:t>
            </a:r>
            <a:r>
              <a:rPr lang="en-US" altLang="en-GB">
                <a:latin typeface="+mj-ea"/>
                <a:cs typeface="+mj-ea"/>
              </a:rPr>
              <a:t> </a:t>
            </a:r>
            <a:r>
              <a:rPr lang="en-US" altLang="en-GB" sz="4200">
                <a:latin typeface="+mj-ea"/>
                <a:cs typeface="+mj-ea"/>
              </a:rPr>
              <a:t>Onde vivem? Do que se alimentam?</a:t>
            </a:r>
            <a:endParaRPr lang="en-US" altLang="en-GB" sz="4200">
              <a:latin typeface="+mj-ea"/>
              <a:cs typeface="+mj-ea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629920"/>
            <a:ext cx="2879090" cy="15087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Dockerfile</a:t>
            </a:r>
            <a:endParaRPr lang="en-US" altLang="en-GB">
              <a:latin typeface="+mn-lt"/>
              <a:cs typeface="+mn-lt"/>
            </a:endParaRPr>
          </a:p>
        </p:txBody>
      </p:sp>
      <p:sp>
        <p:nvSpPr>
          <p:cNvPr id="481" name="Google Shape;481;p2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3" name="Google Shape;373;p16"/>
          <p:cNvSpPr txBox="1"/>
          <p:nvPr>
            <p:ph type="body" idx="1"/>
          </p:nvPr>
        </p:nvSpPr>
        <p:spPr>
          <a:xfrm>
            <a:off x="1240155" y="1537970"/>
            <a:ext cx="2500630" cy="3247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FROM</a:t>
            </a:r>
            <a:endParaRPr lang="en-US" altLang="en-US">
              <a:latin typeface="+mn-lt"/>
              <a:cs typeface="+mn-lt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RUN</a:t>
            </a:r>
            <a:endParaRPr lang="en-US" altLang="en-US">
              <a:latin typeface="+mn-lt"/>
              <a:cs typeface="+mn-lt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WORKDIR</a:t>
            </a:r>
            <a:endParaRPr lang="en-US" altLang="en-US">
              <a:latin typeface="+mn-lt"/>
              <a:cs typeface="+mn-lt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ADD / COPY</a:t>
            </a:r>
            <a:endParaRPr lang="en-US" altLang="en-US">
              <a:latin typeface="+mn-lt"/>
              <a:cs typeface="+mn-lt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EXPOSE</a:t>
            </a:r>
            <a:endParaRPr lang="en-US" altLang="en-US">
              <a:latin typeface="+mn-lt"/>
              <a:cs typeface="+mn-lt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USER</a:t>
            </a:r>
            <a:endParaRPr lang="en-US" altLang="en-US">
              <a:latin typeface="+mn-lt"/>
              <a:cs typeface="+mn-lt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CMD / ENTRYPOINT</a:t>
            </a:r>
            <a:endParaRPr lang="en-US" altLang="en-US">
              <a:latin typeface="+mn-lt"/>
              <a:cs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785" y="1537970"/>
            <a:ext cx="5184140" cy="28517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95518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Docker na Prática</a:t>
            </a:r>
            <a:endParaRPr lang="en-US" altLang="en-GB">
              <a:latin typeface="+mn-lt"/>
              <a:cs typeface="+mn-lt"/>
            </a:endParaRPr>
          </a:p>
        </p:txBody>
      </p:sp>
      <p:sp>
        <p:nvSpPr>
          <p:cNvPr id="373" name="Google Shape;373;p16"/>
          <p:cNvSpPr txBox="1"/>
          <p:nvPr>
            <p:ph type="body" idx="1"/>
          </p:nvPr>
        </p:nvSpPr>
        <p:spPr>
          <a:xfrm>
            <a:off x="1414780" y="1600200"/>
            <a:ext cx="6010910" cy="2715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None/>
            </a:pPr>
            <a:r>
              <a:rPr lang="en-US" altLang="en-US" b="1">
                <a:latin typeface="+mn-lt"/>
                <a:cs typeface="+mn-lt"/>
              </a:rPr>
              <a:t>Iniciando um container com NodeJs</a:t>
            </a:r>
            <a:endParaRPr lang="en-US" altLang="en-US" b="1">
              <a:latin typeface="+mn-lt"/>
              <a:cs typeface="+mn-lt"/>
            </a:endParaRP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None/>
            </a:pPr>
            <a:endParaRPr lang="en-US" altLang="en-US">
              <a:latin typeface="+mn-lt"/>
              <a:cs typeface="+mn-lt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AutoNum type="arabicPeriod"/>
            </a:pPr>
            <a:r>
              <a:rPr lang="en-US" altLang="en-US">
                <a:latin typeface="+mn-lt"/>
                <a:cs typeface="+mn-lt"/>
              </a:rPr>
              <a:t>Criar imagem:</a:t>
            </a:r>
            <a:endParaRPr lang="en-US" alt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docker build -t sainf/node .</a:t>
            </a:r>
            <a:endParaRPr lang="en-US" altLang="en-US">
              <a:latin typeface="+mn-lt"/>
              <a:cs typeface="+mn-lt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AutoNum type="arabicPeriod"/>
            </a:pPr>
            <a:r>
              <a:rPr lang="en-US" altLang="en-US">
                <a:latin typeface="+mn-lt"/>
                <a:cs typeface="+mn-lt"/>
              </a:rPr>
              <a:t>Iniciar container:</a:t>
            </a:r>
            <a:endParaRPr lang="en-US" alt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docker run -d -p 80:8080 --name sainf-example sainf/node</a:t>
            </a:r>
            <a:endParaRPr lang="en-US" altLang="en-US">
              <a:latin typeface="+mn-lt"/>
              <a:cs typeface="+mn-lt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AutoNum type="arabicPeriod"/>
            </a:pPr>
            <a:endParaRPr lang="en-US" altLang="en-US">
              <a:latin typeface="+mn-lt"/>
              <a:cs typeface="+mn-lt"/>
            </a:endParaRPr>
          </a:p>
        </p:txBody>
      </p:sp>
      <p:sp>
        <p:nvSpPr>
          <p:cNvPr id="374" name="Google Shape;374;p1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latin typeface="+mn-lt"/>
                <a:cs typeface="+mn-lt"/>
              </a:rPr>
              <a:t>Voilà!</a:t>
            </a:r>
            <a:endParaRPr lang="en-US" altLang="en-GB" sz="6000">
              <a:latin typeface="+mn-lt"/>
              <a:cs typeface="+mn-lt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1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/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latin typeface="+mn-lt"/>
                <a:cs typeface="+mn-lt"/>
              </a:rPr>
              <a:t>Thanks</a:t>
            </a:r>
            <a:r>
              <a:rPr lang="en-US" altLang="en-GB" sz="8000">
                <a:latin typeface="+mn-lt"/>
                <a:cs typeface="+mn-lt"/>
              </a:rPr>
              <a:t>!</a:t>
            </a:r>
            <a:endParaRPr lang="en-US" altLang="en-GB" sz="8000">
              <a:latin typeface="+mn-lt"/>
              <a:cs typeface="+mn-lt"/>
            </a:endParaRPr>
          </a:p>
        </p:txBody>
      </p:sp>
      <p:sp>
        <p:nvSpPr>
          <p:cNvPr id="574" name="Google Shape;574;p35"/>
          <p:cNvSpPr txBox="1"/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3600" b="1"/>
              <a:t>Perguntas</a:t>
            </a:r>
            <a:r>
              <a:rPr lang="en-GB" sz="3600" b="1"/>
              <a:t>?</a:t>
            </a:r>
            <a:endParaRPr lang="en-GB"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GB"/>
              <a:t>adrianorighi.com</a:t>
            </a:r>
            <a:endParaRPr lang="en-US" alt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GB"/>
              <a:t>github.com/adrianorighi/palestra-docker-basico</a:t>
            </a:r>
            <a:endParaRPr lang="en-US" altLang="en-GB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3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300">
                <a:latin typeface="+mj-ea"/>
                <a:cs typeface="+mj-ea"/>
              </a:rPr>
              <a:t>Olá!</a:t>
            </a:r>
            <a:endParaRPr lang="en-US" altLang="en-GB" sz="8300">
              <a:latin typeface="+mj-ea"/>
              <a:cs typeface="+mj-ea"/>
            </a:endParaRPr>
          </a:p>
        </p:txBody>
      </p:sp>
      <p:sp>
        <p:nvSpPr>
          <p:cNvPr id="352" name="Google Shape;352;p13"/>
          <p:cNvSpPr txBox="1"/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3600" b="1">
                <a:latin typeface="+mn-lt"/>
                <a:cs typeface="+mn-lt"/>
              </a:rPr>
              <a:t>Eu sou Adriano Righi</a:t>
            </a:r>
            <a:endParaRPr lang="en-US" altLang="en-GB" sz="3600" b="1">
              <a:latin typeface="+mn-lt"/>
              <a:cs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>
              <a:latin typeface="+mn-lt"/>
              <a:cs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Você pode saber mais sobre mim em adrianorighi.com.</a:t>
            </a:r>
            <a:endParaRPr lang="en-US" altLang="en-GB">
              <a:latin typeface="+mn-lt"/>
              <a:cs typeface="+mn-lt"/>
            </a:endParaRPr>
          </a:p>
        </p:txBody>
      </p:sp>
      <p:pic>
        <p:nvPicPr>
          <p:cNvPr id="353" name="Google Shape;353;p13" descr="/home/adriano/Dev/adrianorighi.com/assets/img/adrianorighi.jpgadrianorighi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1515" y="1354455"/>
            <a:ext cx="1078230" cy="1693545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j-lt"/>
                <a:cs typeface="+mj-lt"/>
              </a:rPr>
              <a:t>O que veremos?</a:t>
            </a:r>
            <a:endParaRPr lang="en-US" altLang="en-GB">
              <a:latin typeface="+mj-lt"/>
              <a:cs typeface="+mj-lt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1732915" y="1744345"/>
            <a:ext cx="4450080" cy="272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2000">
                <a:solidFill>
                  <a:schemeClr val="bg1"/>
                </a:solidFill>
                <a:latin typeface="+mj-lt"/>
                <a:ea typeface="Muli"/>
                <a:cs typeface="+mj-lt"/>
                <a:sym typeface="Muli"/>
              </a:rPr>
              <a:t>Breve história da virtualização</a:t>
            </a:r>
            <a:endParaRPr lang="en-US" altLang="en-GB" sz="2000">
              <a:solidFill>
                <a:schemeClr val="bg1"/>
              </a:solidFill>
              <a:latin typeface="+mj-lt"/>
              <a:ea typeface="Muli"/>
              <a:cs typeface="+mj-lt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2000">
                <a:solidFill>
                  <a:schemeClr val="bg1"/>
                </a:solidFill>
                <a:latin typeface="+mj-lt"/>
                <a:ea typeface="Muli"/>
                <a:cs typeface="+mj-lt"/>
                <a:sym typeface="Muli"/>
              </a:rPr>
              <a:t>Conceitos</a:t>
            </a:r>
            <a:endParaRPr lang="en-US" altLang="en-GB" sz="2000">
              <a:solidFill>
                <a:schemeClr val="bg1"/>
              </a:solidFill>
              <a:latin typeface="+mj-lt"/>
              <a:ea typeface="Muli"/>
              <a:cs typeface="+mj-lt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2000">
                <a:solidFill>
                  <a:schemeClr val="bg1"/>
                </a:solidFill>
                <a:latin typeface="+mj-lt"/>
                <a:ea typeface="Muli"/>
                <a:cs typeface="+mj-lt"/>
                <a:sym typeface="Muli"/>
              </a:rPr>
              <a:t>Arquitetura - VM x Containers</a:t>
            </a:r>
            <a:endParaRPr lang="en-US" altLang="en-GB" sz="2000">
              <a:solidFill>
                <a:schemeClr val="bg1"/>
              </a:solidFill>
              <a:latin typeface="+mj-lt"/>
              <a:ea typeface="Muli"/>
              <a:cs typeface="+mj-lt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2000">
                <a:solidFill>
                  <a:schemeClr val="bg1"/>
                </a:solidFill>
                <a:latin typeface="+mj-lt"/>
                <a:ea typeface="Muli"/>
                <a:cs typeface="+mj-lt"/>
                <a:sym typeface="Muli"/>
              </a:rPr>
              <a:t>Docker na prática</a:t>
            </a:r>
            <a:endParaRPr lang="en-US" altLang="en-GB" sz="2000">
              <a:solidFill>
                <a:schemeClr val="bg1"/>
              </a:solidFill>
              <a:latin typeface="+mj-lt"/>
              <a:ea typeface="Muli"/>
              <a:cs typeface="+mj-lt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670810" y="273050"/>
            <a:ext cx="5298440" cy="1164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+mn-lt"/>
                <a:cs typeface="+mn-lt"/>
                <a:sym typeface="+mn-ea"/>
              </a:rPr>
              <a:t>Breve história da virtualização</a:t>
            </a:r>
            <a:endParaRPr lang="en-US" altLang="en-GB">
              <a:latin typeface="+mj-lt"/>
              <a:cs typeface="+mj-lt"/>
            </a:endParaRPr>
          </a:p>
        </p:txBody>
      </p:sp>
      <p:sp>
        <p:nvSpPr>
          <p:cNvPr id="360" name="Google Shape;360;p14"/>
          <p:cNvSpPr txBox="1"/>
          <p:nvPr>
            <p:ph type="subTitle" idx="1"/>
          </p:nvPr>
        </p:nvSpPr>
        <p:spPr>
          <a:xfrm>
            <a:off x="2714625" y="1438275"/>
            <a:ext cx="5695950" cy="3388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1970 - Mainframes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1995 - Linux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1999 - VMWare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2003 - User Mode Linux (VPS) + LXC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2004 - Xen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2006 - Amazon EC2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2008 - Software-Defined Networking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2010 - OpenStack</a:t>
            </a:r>
            <a:endParaRPr lang="en-US" altLang="en-GB" sz="1800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800">
                <a:latin typeface="+mn-lt"/>
                <a:cs typeface="+mn-lt"/>
              </a:rPr>
              <a:t>2012 - Dotcloud -&gt; Docker</a:t>
            </a:r>
            <a:endParaRPr lang="en-US" altLang="en-GB" sz="1800">
              <a:latin typeface="+mn-lt"/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itle 0"/>
          <p:cNvSpPr/>
          <p:nvPr>
            <p:ph type="title"/>
          </p:nvPr>
        </p:nvSpPr>
        <p:spPr>
          <a:xfrm>
            <a:off x="1732700" y="913910"/>
            <a:ext cx="4944300" cy="645300"/>
          </a:xfrm>
        </p:spPr>
        <p:txBody>
          <a:bodyPr/>
          <a:p>
            <a:r>
              <a:rPr lang="en-US" altLang="en-US">
                <a:latin typeface="+mn-lt"/>
                <a:cs typeface="+mn-lt"/>
                <a:sym typeface="+mn-ea"/>
              </a:rPr>
              <a:t>Conceitos</a:t>
            </a:r>
            <a:endParaRPr lang="en-US" altLang="en-US">
              <a:latin typeface="+mn-lt"/>
              <a:cs typeface="+mn-lt"/>
              <a:sym typeface="+mn-ea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32815" y="1558925"/>
            <a:ext cx="4184650" cy="314833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+mn-lt"/>
                <a:cs typeface="+mn-lt"/>
                <a:sym typeface="+mn-ea"/>
              </a:rPr>
              <a:t>Docker Sumarizado</a:t>
            </a:r>
            <a:endParaRPr lang="en-US" altLang="en-GB">
              <a:latin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Registry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Imagens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Camadas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Union Filesystems</a:t>
            </a:r>
            <a:endParaRPr lang="en-US" altLang="en-US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Container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Processo Isolado</a:t>
            </a:r>
            <a:endParaRPr lang="en-US" altLang="en-US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Daemon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cgroups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Bridging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Filesystems (Host, Layers, Imagens)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Serviço / Api</a:t>
            </a:r>
            <a:endParaRPr lang="en-US" altLang="en-US">
              <a:latin typeface="+mn-lt"/>
              <a:cs typeface="+mn-lt"/>
            </a:endParaRPr>
          </a:p>
          <a:p>
            <a:endParaRPr lang="en-US"/>
          </a:p>
        </p:txBody>
      </p:sp>
      <p:sp>
        <p:nvSpPr>
          <p:cNvPr id="5" name="Text Placeholder 1"/>
          <p:cNvSpPr/>
          <p:nvPr/>
        </p:nvSpPr>
        <p:spPr>
          <a:xfrm>
            <a:off x="4899025" y="1558925"/>
            <a:ext cx="4184650" cy="3148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+mn-lt"/>
                <a:cs typeface="+mn-lt"/>
                <a:sym typeface="+mn-ea"/>
              </a:rPr>
              <a:t>Finalidades</a:t>
            </a:r>
            <a:endParaRPr lang="en-US" altLang="en-GB">
              <a:latin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Isolamento</a:t>
            </a:r>
            <a:endParaRPr lang="en-US" altLang="en-US">
              <a:latin typeface="+mn-lt"/>
              <a:cs typeface="+mn-lt"/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Regressão com distros</a:t>
            </a:r>
            <a:endParaRPr lang="en-US" altLang="en-US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Aplicação as a Service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Banco de Dados</a:t>
            </a:r>
            <a:endParaRPr lang="en-US" altLang="en-US">
              <a:latin typeface="+mn-lt"/>
              <a:cs typeface="+mn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Multitenancy</a:t>
            </a:r>
            <a:endParaRPr lang="en-US" altLang="en-US">
              <a:latin typeface="+mn-lt"/>
              <a:cs typeface="+mn-lt"/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Integração contínua</a:t>
            </a:r>
            <a:endParaRPr lang="en-US" altLang="en-US">
              <a:latin typeface="+mn-lt"/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itle 0"/>
          <p:cNvSpPr/>
          <p:nvPr>
            <p:ph type="title"/>
          </p:nvPr>
        </p:nvSpPr>
        <p:spPr>
          <a:xfrm>
            <a:off x="1732700" y="913910"/>
            <a:ext cx="4944300" cy="645300"/>
          </a:xfrm>
        </p:spPr>
        <p:txBody>
          <a:bodyPr/>
          <a:p>
            <a:r>
              <a:rPr lang="en-US" altLang="en-US">
                <a:latin typeface="+mn-lt"/>
                <a:cs typeface="+mn-lt"/>
                <a:sym typeface="+mn-ea"/>
              </a:rPr>
              <a:t>Conceitos</a:t>
            </a:r>
            <a:endParaRPr lang="en-US" altLang="en-US">
              <a:latin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732915" y="1558925"/>
            <a:ext cx="4944110" cy="2778125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altLang="en-US" b="1">
                <a:latin typeface="+mn-lt"/>
                <a:cs typeface="+mn-lt"/>
                <a:sym typeface="+mn-ea"/>
              </a:rPr>
              <a:t>Por que usar Docker?</a:t>
            </a:r>
            <a:endParaRPr lang="en-US" altLang="en-GB">
              <a:latin typeface="+mn-lt"/>
              <a:cs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altLang="en-GB">
              <a:latin typeface="+mn-lt"/>
              <a:cs typeface="+mn-lt"/>
            </a:endParaRPr>
          </a:p>
          <a:p>
            <a:pPr marL="285750" lvl="0" indent="-285750" algn="l" rtl="0"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Poucos recursos necessários</a:t>
            </a:r>
            <a:endParaRPr lang="en-US" altLang="en-US">
              <a:latin typeface="+mn-lt"/>
              <a:cs typeface="+mn-lt"/>
              <a:sym typeface="+mn-ea"/>
            </a:endParaRPr>
          </a:p>
          <a:p>
            <a:pPr marL="285750" lvl="0" indent="-285750" algn="l" rtl="0"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Rapidez</a:t>
            </a:r>
            <a:endParaRPr lang="en-US" altLang="en-US">
              <a:latin typeface="+mn-lt"/>
              <a:cs typeface="+mn-lt"/>
              <a:sym typeface="+mn-ea"/>
            </a:endParaRPr>
          </a:p>
          <a:p>
            <a:pPr marL="285750" lvl="0" indent="-285750" algn="l" rtl="0"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  <a:sym typeface="+mn-ea"/>
              </a:rPr>
              <a:t>Configuração de ambientes</a:t>
            </a:r>
            <a:endParaRPr lang="en-US" altLang="en-US">
              <a:latin typeface="+mn-lt"/>
              <a:cs typeface="+mn-lt"/>
              <a:sym typeface="+mn-ea"/>
            </a:endParaRPr>
          </a:p>
          <a:p>
            <a:pPr marL="285750" lvl="0" indent="-285750" algn="l" rtl="0"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  <a:sym typeface="+mn-ea"/>
              </a:rPr>
              <a:t>Escalabilidade</a:t>
            </a:r>
            <a:endParaRPr lang="en-US">
              <a:latin typeface="+mn-lt"/>
              <a:cs typeface="+mn-lt"/>
            </a:endParaRPr>
          </a:p>
          <a:p>
            <a:pPr marL="285750" lvl="0" indent="-285750" algn="l" rtl="0"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  <a:sym typeface="+mn-ea"/>
              </a:rPr>
              <a:t>Controle de versão de imagens</a:t>
            </a:r>
            <a:endParaRPr lang="en-US">
              <a:latin typeface="+mn-lt"/>
              <a:cs typeface="+mn-lt"/>
            </a:endParaRPr>
          </a:p>
          <a:p>
            <a:pPr marL="285750" lvl="0" indent="-285750" algn="l" rtl="0"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  <a:sym typeface="+mn-ea"/>
              </a:rPr>
              <a:t>Reversão</a:t>
            </a:r>
            <a:endParaRPr lang="en-US">
              <a:latin typeface="+mn-lt"/>
              <a:cs typeface="+mn-lt"/>
            </a:endParaRPr>
          </a:p>
          <a:p>
            <a:pPr marL="285750" lvl="0" indent="-285750" algn="l" rtl="0"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  <a:sym typeface="+mn-ea"/>
              </a:rPr>
              <a:t>Implantação rápida</a:t>
            </a:r>
            <a:endParaRPr lang="en-US"/>
          </a:p>
        </p:txBody>
      </p:sp>
      <p:sp>
        <p:nvSpPr>
          <p:cNvPr id="4" name="Text Placeholder 1"/>
          <p:cNvSpPr/>
          <p:nvPr/>
        </p:nvSpPr>
        <p:spPr>
          <a:xfrm>
            <a:off x="1732915" y="1558925"/>
            <a:ext cx="4462145" cy="3148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>
              <a:latin typeface="+mn-lt"/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type="title" idx="4294967295"/>
          </p:nvPr>
        </p:nvSpPr>
        <p:spPr>
          <a:xfrm>
            <a:off x="1847215" y="401955"/>
            <a:ext cx="2695575" cy="621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+mn-lt"/>
                <a:cs typeface="+mn-lt"/>
              </a:rPr>
              <a:t>Arquitetura</a:t>
            </a:r>
            <a:endParaRPr lang="en-US" sz="2800" b="1">
              <a:solidFill>
                <a:srgbClr val="0E293C"/>
              </a:solidFill>
              <a:latin typeface="+mn-lt"/>
              <a:cs typeface="+mn-lt"/>
            </a:endParaRPr>
          </a:p>
        </p:txBody>
      </p:sp>
      <p:sp>
        <p:nvSpPr>
          <p:cNvPr id="424" name="Google Shape;424;p21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37005" y="4152900"/>
            <a:ext cx="3022600" cy="504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Infraestrutura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437005" y="3556000"/>
            <a:ext cx="3022600" cy="504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Sistema Operacional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37005" y="2965450"/>
            <a:ext cx="3023235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Hypervisor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437005" y="2348865"/>
            <a:ext cx="95885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OS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468880" y="2348865"/>
            <a:ext cx="958850" cy="504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OS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501390" y="2348865"/>
            <a:ext cx="958850" cy="504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OS</a:t>
            </a:r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4809490" y="1767205"/>
            <a:ext cx="95885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 Node</a:t>
            </a:r>
            <a:endParaRPr lang="en-US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5841365" y="1767205"/>
            <a:ext cx="958850" cy="504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 PHP</a:t>
            </a:r>
            <a:endParaRPr lang="en-US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6873875" y="1767205"/>
            <a:ext cx="958850" cy="504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 Java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809490" y="4163060"/>
            <a:ext cx="3022600" cy="504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Infraestrutura</a:t>
            </a:r>
            <a:endParaRPr lang="en-US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4809490" y="3566160"/>
            <a:ext cx="3022600" cy="504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Sistema Operacional</a:t>
            </a:r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809490" y="2975610"/>
            <a:ext cx="3023235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Docker Engine</a:t>
            </a:r>
            <a:endParaRPr lang="en-US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4809490" y="2359025"/>
            <a:ext cx="95885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Bin/Libs</a:t>
            </a:r>
            <a:endParaRPr lang="en-US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5841365" y="2359025"/>
            <a:ext cx="958850" cy="504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Bin/Libs</a:t>
            </a:r>
            <a:endParaRPr lang="en-US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6873875" y="2359025"/>
            <a:ext cx="958850" cy="504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Bin/Libs</a:t>
            </a:r>
            <a:endParaRPr lang="en-US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1437005" y="1767205"/>
            <a:ext cx="95885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Bin/Libs</a:t>
            </a:r>
            <a:endParaRPr lang="en-US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1437005" y="1165225"/>
            <a:ext cx="95885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 Node</a:t>
            </a:r>
            <a:endParaRPr lang="en-US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2469515" y="1767205"/>
            <a:ext cx="958850" cy="504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Bin/Libs</a:t>
            </a:r>
            <a:endParaRPr lang="en-US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2469515" y="1165225"/>
            <a:ext cx="958850" cy="504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 PHP</a:t>
            </a:r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3500755" y="1767205"/>
            <a:ext cx="958850" cy="504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Bin/Libs</a:t>
            </a:r>
            <a:endParaRPr lang="en-US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3501390" y="1165225"/>
            <a:ext cx="958850" cy="504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 Java</a:t>
            </a:r>
            <a:endParaRPr lang="en-US" altLang="en-US"/>
          </a:p>
        </p:txBody>
      </p:sp>
      <p:sp>
        <p:nvSpPr>
          <p:cNvPr id="360" name="Google Shape;360;p14"/>
          <p:cNvSpPr txBox="1"/>
          <p:nvPr/>
        </p:nvSpPr>
        <p:spPr>
          <a:xfrm>
            <a:off x="1437005" y="4657090"/>
            <a:ext cx="312674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en-US" sz="1800">
                <a:latin typeface="+mn-lt"/>
                <a:cs typeface="+mn-lt"/>
              </a:rPr>
              <a:t>Máquinas Virtuais - VM</a:t>
            </a:r>
            <a:endParaRPr lang="en-US" altLang="en-US" sz="1800">
              <a:latin typeface="+mn-lt"/>
              <a:cs typeface="+mn-lt"/>
            </a:endParaRPr>
          </a:p>
        </p:txBody>
      </p:sp>
      <p:sp>
        <p:nvSpPr>
          <p:cNvPr id="25" name="Google Shape;360;p14"/>
          <p:cNvSpPr txBox="1"/>
          <p:nvPr/>
        </p:nvSpPr>
        <p:spPr>
          <a:xfrm>
            <a:off x="4888230" y="4667250"/>
            <a:ext cx="312674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en-US" sz="1800">
                <a:latin typeface="+mn-lt"/>
                <a:cs typeface="+mn-lt"/>
              </a:rPr>
              <a:t>Containers</a:t>
            </a:r>
            <a:endParaRPr lang="en-US" altLang="en-US" sz="1800">
              <a:latin typeface="+mn-lt"/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Na minha máquina funciona!</a:t>
            </a:r>
            <a:endParaRPr lang="en-US" altLang="en-GB">
              <a:latin typeface="+mn-lt"/>
              <a:cs typeface="+mn-lt"/>
            </a:endParaRPr>
          </a:p>
        </p:txBody>
      </p:sp>
      <p:sp>
        <p:nvSpPr>
          <p:cNvPr id="367" name="Google Shape;367;p1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95518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Docker na Prática</a:t>
            </a:r>
            <a:endParaRPr lang="en-US" altLang="en-GB">
              <a:latin typeface="+mn-lt"/>
              <a:cs typeface="+mn-lt"/>
            </a:endParaRPr>
          </a:p>
        </p:txBody>
      </p:sp>
      <p:sp>
        <p:nvSpPr>
          <p:cNvPr id="373" name="Google Shape;373;p16"/>
          <p:cNvSpPr txBox="1"/>
          <p:nvPr>
            <p:ph type="body" idx="1"/>
          </p:nvPr>
        </p:nvSpPr>
        <p:spPr>
          <a:xfrm>
            <a:off x="1732915" y="1600200"/>
            <a:ext cx="2500630" cy="3247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Comandos básicos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pull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build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ps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create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run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start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stop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restart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  <a:sym typeface="+mn-ea"/>
              </a:rPr>
              <a:t>exec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>
                <a:latin typeface="+mn-lt"/>
                <a:cs typeface="+mn-lt"/>
              </a:rPr>
              <a:t>rm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374" name="Google Shape;374;p1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373;p16"/>
          <p:cNvSpPr txBox="1"/>
          <p:nvPr/>
        </p:nvSpPr>
        <p:spPr>
          <a:xfrm>
            <a:off x="4488180" y="1600200"/>
            <a:ext cx="2757170" cy="25819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Argumentos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detached (-d)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port (-p)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volume (-v)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name (--name)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STDIN open (-i)</a:t>
            </a:r>
            <a:endParaRPr 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Pseudo-tty (-t)</a:t>
            </a:r>
            <a:endParaRPr lang="en-US" alt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en-US" altLang="en-US">
                <a:latin typeface="+mn-lt"/>
                <a:cs typeface="+mn-lt"/>
              </a:rPr>
              <a:t>Restart (--restart)</a:t>
            </a:r>
            <a:endParaRPr lang="en-US" altLang="en-US">
              <a:latin typeface="+mn-lt"/>
              <a:cs typeface="+mn-lt"/>
            </a:endParaRPr>
          </a:p>
          <a:p>
            <a:pPr lvl="1" algn="l" rtl="0">
              <a:spcBef>
                <a:spcPts val="60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endParaRPr lang="en-US" altLang="en-US">
              <a:latin typeface="+mn-lt"/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Presentation</Application>
  <PresentationFormat/>
  <Paragraphs>192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DejaVu Sans</vt:lpstr>
      <vt:lpstr>Nixie One</vt:lpstr>
      <vt:lpstr>DejaVu Math TeX Gyre</vt:lpstr>
      <vt:lpstr>Muli</vt:lpstr>
      <vt:lpstr>Helvetica Neue</vt:lpstr>
      <vt:lpstr>微软雅黑</vt:lpstr>
      <vt:lpstr>Monospace</vt:lpstr>
      <vt:lpstr/>
      <vt:lpstr>Arial Unicode MS</vt:lpstr>
      <vt:lpstr>Imogen template</vt:lpstr>
      <vt:lpstr>Docker: Onde vivem? Do que se alimentam?</vt:lpstr>
      <vt:lpstr>Olá!</vt:lpstr>
      <vt:lpstr>O que veremos?</vt:lpstr>
      <vt:lpstr>Breve história da virtualização</vt:lpstr>
      <vt:lpstr>Conceitos</vt:lpstr>
      <vt:lpstr>Conceitos</vt:lpstr>
      <vt:lpstr>Arquitetura</vt:lpstr>
      <vt:lpstr>PowerPoint 演示文稿</vt:lpstr>
      <vt:lpstr>Docker na Prática</vt:lpstr>
      <vt:lpstr>Dockerfile</vt:lpstr>
      <vt:lpstr>Docker na Prática</vt:lpstr>
      <vt:lpstr>Voilà!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Docker: Onde vivem? Do que se alimentam?</dc:title>
  <dc:creator/>
  <cp:lastModifiedBy>adriano</cp:lastModifiedBy>
  <cp:revision>37</cp:revision>
  <dcterms:created xsi:type="dcterms:W3CDTF">2019-06-10T00:51:51Z</dcterms:created>
  <dcterms:modified xsi:type="dcterms:W3CDTF">2019-06-10T00:51:51Z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