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37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270" r:id="rId16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10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10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07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105" Type="http://customschemas.google.com/relationships/presentationmetadata" Target="meta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2854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1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Robótica e </a:t>
            </a:r>
            <a:r>
              <a:rPr lang="en-US" sz="16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Segurança para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u="none" strike="noStrike" cap="none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Redes </a:t>
            </a:r>
            <a:r>
              <a:rPr lang="pt-BR" sz="4000" b="1" u="none" strike="noStrike" cap="none" dirty="0" err="1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IoT</a:t>
            </a:r>
            <a:endParaRPr lang="pt-BR" sz="4000" b="1" u="none" strike="noStrike" cap="none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9157D3-50BB-E1ED-5F30-035BCD487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005" y="849511"/>
            <a:ext cx="5045995" cy="281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1553759"/>
            <a:ext cx="7815290" cy="1607355"/>
          </a:xfrm>
        </p:spPr>
        <p:txBody>
          <a:bodyPr>
            <a:normAutofit/>
          </a:bodyPr>
          <a:lstStyle/>
          <a:p>
            <a:r>
              <a:rPr lang="pt-BR" sz="2800" dirty="0"/>
              <a:t> </a:t>
            </a:r>
            <a:endParaRPr lang="pt-BR" sz="2800" b="1" dirty="0">
              <a:latin typeface="Arial Narrow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161113"/>
            <a:ext cx="6400800" cy="1067987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000100" y="803660"/>
            <a:ext cx="6500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chemeClr val="bg1"/>
                </a:solidFill>
                <a:latin typeface="Arial Narrow" pitchFamily="34" charset="0"/>
              </a:rPr>
              <a:t> </a:t>
            </a:r>
          </a:p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96781" y="789592"/>
            <a:ext cx="81614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1800" dirty="0">
                <a:latin typeface="Arial Narrow" panose="020B0606020202030204" pitchFamily="34" charset="0"/>
              </a:rPr>
              <a:t>O principal desafio de garantir a segurança dos sistemas de </a:t>
            </a:r>
            <a:r>
              <a:rPr lang="pt-BR" sz="1800" dirty="0" err="1">
                <a:latin typeface="Arial Narrow" panose="020B0606020202030204" pitchFamily="34" charset="0"/>
              </a:rPr>
              <a:t>IoT</a:t>
            </a:r>
            <a:r>
              <a:rPr lang="pt-BR" sz="1800" dirty="0">
                <a:latin typeface="Arial Narrow" panose="020B0606020202030204" pitchFamily="34" charset="0"/>
              </a:rPr>
              <a:t> é que alguns dispositivos têm recursos limitados, e portanto, não podem executar funções de segurança tradicionais.</a:t>
            </a:r>
          </a:p>
          <a:p>
            <a:pPr lvl="1"/>
            <a:endParaRPr lang="pt-BR" sz="1800" dirty="0">
              <a:latin typeface="Arial Narrow" panose="020B0606020202030204" pitchFamily="34" charset="0"/>
            </a:endParaRPr>
          </a:p>
          <a:p>
            <a:pPr lvl="1"/>
            <a:r>
              <a:rPr lang="pt-BR" sz="1800" dirty="0">
                <a:latin typeface="Arial Narrow" panose="020B0606020202030204" pitchFamily="34" charset="0"/>
              </a:rPr>
              <a:t>Muitos dos dispositivos de </a:t>
            </a:r>
            <a:r>
              <a:rPr lang="pt-BR" sz="1800" b="1" dirty="0" err="1">
                <a:latin typeface="Arial Narrow" panose="020B0606020202030204" pitchFamily="34" charset="0"/>
              </a:rPr>
              <a:t>IoT</a:t>
            </a:r>
            <a:r>
              <a:rPr lang="pt-BR" sz="1800" b="1" dirty="0">
                <a:latin typeface="Arial Narrow" panose="020B0606020202030204" pitchFamily="34" charset="0"/>
              </a:rPr>
              <a:t> não foram criados com a segurança em mente</a:t>
            </a:r>
            <a:r>
              <a:rPr lang="pt-BR" sz="1800" dirty="0">
                <a:latin typeface="Arial Narrow" panose="020B0606020202030204" pitchFamily="34" charset="0"/>
              </a:rPr>
              <a:t>, pois seu principal objetivo era agregar funcionalidade a um baixo custo. Nesse cenário se encontra o principal produtor deste tipo de hardware, o mercado chinês.</a:t>
            </a:r>
          </a:p>
        </p:txBody>
      </p:sp>
      <p:sp>
        <p:nvSpPr>
          <p:cNvPr id="13" name="Google Shape;58;p2"/>
          <p:cNvSpPr txBox="1"/>
          <p:nvPr/>
        </p:nvSpPr>
        <p:spPr>
          <a:xfrm>
            <a:off x="277090" y="7434"/>
            <a:ext cx="8224009" cy="68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Desafios atuais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46" name="Picture 2" descr="Tudo que você precisa saber sobre segurança de redes com dispositivos IoT |  First Tech">
            <a:extLst>
              <a:ext uri="{FF2B5EF4-FFF2-40B4-BE49-F238E27FC236}">
                <a16:creationId xmlns:a16="http://schemas.microsoft.com/office/drawing/2014/main" id="{39E26F02-3707-844E-EE3D-95A4ED51B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7008"/>
            <a:ext cx="9144000" cy="251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14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1553759"/>
            <a:ext cx="7815290" cy="1607355"/>
          </a:xfrm>
        </p:spPr>
        <p:txBody>
          <a:bodyPr>
            <a:normAutofit/>
          </a:bodyPr>
          <a:lstStyle/>
          <a:p>
            <a:r>
              <a:rPr lang="pt-BR" sz="2800" dirty="0"/>
              <a:t> </a:t>
            </a:r>
            <a:endParaRPr lang="pt-BR" sz="2800" b="1" dirty="0">
              <a:latin typeface="Arial Narrow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161113"/>
            <a:ext cx="6400800" cy="1067987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000100" y="803660"/>
            <a:ext cx="6500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chemeClr val="bg1"/>
                </a:solidFill>
                <a:latin typeface="Arial Narrow" pitchFamily="34" charset="0"/>
              </a:rPr>
              <a:t> </a:t>
            </a:r>
          </a:p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96780" y="789592"/>
            <a:ext cx="88472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1800" dirty="0">
                <a:latin typeface="Arial Narrow" panose="020B0606020202030204" pitchFamily="34" charset="0"/>
              </a:rPr>
              <a:t>Além disso, também não existe um protocolo padrão, tanto para a comunicação como para a segurança de dispositivos de internet das coisas. Isso abre brechas para a infecção por malwares, que infectam a rede à qual estão conectados.</a:t>
            </a:r>
          </a:p>
          <a:p>
            <a:pPr lvl="1"/>
            <a:endParaRPr lang="pt-BR" sz="1800" dirty="0">
              <a:latin typeface="Arial Narrow" panose="020B0606020202030204" pitchFamily="34" charset="0"/>
            </a:endParaRPr>
          </a:p>
          <a:p>
            <a:pPr lvl="1"/>
            <a:r>
              <a:rPr lang="pt-BR" sz="1800" dirty="0">
                <a:latin typeface="Arial Narrow" panose="020B0606020202030204" pitchFamily="34" charset="0"/>
              </a:rPr>
              <a:t>O grande problema é que ainda não está claro quais são todos os “pontos cegos” da IOT, visto não ser possível detectar dispositivos </a:t>
            </a:r>
            <a:r>
              <a:rPr lang="pt-BR" sz="1800" dirty="0" err="1">
                <a:latin typeface="Arial Narrow" panose="020B0606020202030204" pitchFamily="34" charset="0"/>
              </a:rPr>
              <a:t>IoT</a:t>
            </a:r>
            <a:r>
              <a:rPr lang="pt-BR" sz="1800" dirty="0">
                <a:latin typeface="Arial Narrow" panose="020B0606020202030204" pitchFamily="34" charset="0"/>
              </a:rPr>
              <a:t> conectados a ela ou a visibilidade de saber quem está comunicando. </a:t>
            </a:r>
          </a:p>
        </p:txBody>
      </p:sp>
      <p:sp>
        <p:nvSpPr>
          <p:cNvPr id="13" name="Google Shape;58;p2"/>
          <p:cNvSpPr txBox="1"/>
          <p:nvPr/>
        </p:nvSpPr>
        <p:spPr>
          <a:xfrm>
            <a:off x="277090" y="7434"/>
            <a:ext cx="8224009" cy="68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Desafios atuais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46" name="Picture 2" descr="Tudo que você precisa saber sobre segurança de redes com dispositivos IoT |  First Tech">
            <a:extLst>
              <a:ext uri="{FF2B5EF4-FFF2-40B4-BE49-F238E27FC236}">
                <a16:creationId xmlns:a16="http://schemas.microsoft.com/office/drawing/2014/main" id="{39E26F02-3707-844E-EE3D-95A4ED51B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7008"/>
            <a:ext cx="9144000" cy="251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443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10036" y="1958108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313627" y="2468197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IoT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3" name="Picture 2" descr="Internet das Coisas Download grátis transparente de imagens PNG | PNG Mart">
            <a:extLst>
              <a:ext uri="{FF2B5EF4-FFF2-40B4-BE49-F238E27FC236}">
                <a16:creationId xmlns:a16="http://schemas.microsoft.com/office/drawing/2014/main" id="{8248DC3E-2437-33F1-72C7-F270676CF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60" y="2151680"/>
            <a:ext cx="6647894" cy="323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2</a:t>
            </a:fld>
            <a:r>
              <a:rPr lang="en-US"/>
              <a:t>]</a:t>
            </a:r>
          </a:p>
        </p:txBody>
      </p:sp>
      <p:sp>
        <p:nvSpPr>
          <p:cNvPr id="2" name="Google Shape;58;p2">
            <a:extLst>
              <a:ext uri="{FF2B5EF4-FFF2-40B4-BE49-F238E27FC236}">
                <a16:creationId xmlns:a16="http://schemas.microsoft.com/office/drawing/2014/main" id="{023981FC-1C2A-38E7-5101-DF071DE6EEA5}"/>
              </a:ext>
            </a:extLst>
          </p:cNvPr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u="none" strike="noStrike" cap="none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Segurança para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Redes </a:t>
            </a:r>
            <a:r>
              <a:rPr lang="pt-BR" sz="4000" b="1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IoT</a:t>
            </a:r>
            <a:endParaRPr lang="pt-BR" sz="4000" b="1" u="none" strike="noStrike" cap="none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2C1F1B9-4BA6-A480-DB85-0FD80BDFA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163" y="1856030"/>
            <a:ext cx="5045995" cy="281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56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1553759"/>
            <a:ext cx="7815290" cy="1607355"/>
          </a:xfrm>
        </p:spPr>
        <p:txBody>
          <a:bodyPr>
            <a:normAutofit/>
          </a:bodyPr>
          <a:lstStyle/>
          <a:p>
            <a:r>
              <a:rPr lang="pt-BR" sz="2800" dirty="0"/>
              <a:t> </a:t>
            </a:r>
            <a:endParaRPr lang="pt-BR" sz="2800" b="1" dirty="0">
              <a:latin typeface="Arial Narrow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161113"/>
            <a:ext cx="6400800" cy="1067987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000100" y="803660"/>
            <a:ext cx="6500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chemeClr val="bg1"/>
                </a:solidFill>
                <a:latin typeface="Arial Narrow" pitchFamily="34" charset="0"/>
              </a:rPr>
              <a:t> </a:t>
            </a:r>
          </a:p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5365" y="914400"/>
            <a:ext cx="5231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1800" dirty="0">
                <a:latin typeface="Arial Narrow" panose="020B0606020202030204" pitchFamily="34" charset="0"/>
              </a:rPr>
              <a:t>A </a:t>
            </a:r>
            <a:r>
              <a:rPr lang="pt-BR" sz="1800" dirty="0" err="1">
                <a:latin typeface="Arial Narrow" panose="020B0606020202030204" pitchFamily="34" charset="0"/>
              </a:rPr>
              <a:t>IoT</a:t>
            </a:r>
            <a:r>
              <a:rPr lang="pt-BR" sz="1800" dirty="0">
                <a:latin typeface="Arial Narrow" panose="020B0606020202030204" pitchFamily="34" charset="0"/>
              </a:rPr>
              <a:t>, embora influente e benéfica, apresenta vários problemas de segurança corporativa. Os principais riscos da </a:t>
            </a:r>
            <a:r>
              <a:rPr lang="pt-BR" sz="1800" dirty="0" err="1">
                <a:latin typeface="Arial Narrow" panose="020B0606020202030204" pitchFamily="34" charset="0"/>
              </a:rPr>
              <a:t>IoT</a:t>
            </a:r>
            <a:r>
              <a:rPr lang="pt-BR" sz="1800" dirty="0">
                <a:latin typeface="Arial Narrow" panose="020B0606020202030204" pitchFamily="34" charset="0"/>
              </a:rPr>
              <a:t> incluem: </a:t>
            </a:r>
            <a:r>
              <a:rPr lang="pt-BR" sz="1800" b="1" dirty="0">
                <a:latin typeface="Arial Narrow" panose="020B0606020202030204" pitchFamily="34" charset="0"/>
              </a:rPr>
              <a:t>vulnerabilidades de rede e </a:t>
            </a:r>
            <a:r>
              <a:rPr lang="pt-BR" sz="1800" b="1" i="1" dirty="0">
                <a:latin typeface="Arial Narrow" panose="020B0606020202030204" pitchFamily="34" charset="0"/>
              </a:rPr>
              <a:t>software</a:t>
            </a:r>
            <a:r>
              <a:rPr lang="pt-BR" sz="1800" b="1" dirty="0">
                <a:latin typeface="Arial Narrow" panose="020B0606020202030204" pitchFamily="34" charset="0"/>
              </a:rPr>
              <a:t> e </a:t>
            </a:r>
            <a:r>
              <a:rPr lang="pt-BR" sz="1800" b="1" i="1" dirty="0">
                <a:latin typeface="Arial Narrow" panose="020B0606020202030204" pitchFamily="34" charset="0"/>
              </a:rPr>
              <a:t>firmware</a:t>
            </a:r>
            <a:r>
              <a:rPr lang="pt-BR" sz="1800" b="1" dirty="0">
                <a:latin typeface="Arial Narrow" panose="020B0606020202030204" pitchFamily="34" charset="0"/>
              </a:rPr>
              <a:t> desatualizados.</a:t>
            </a:r>
          </a:p>
        </p:txBody>
      </p:sp>
      <p:sp>
        <p:nvSpPr>
          <p:cNvPr id="13" name="Google Shape;58;p2"/>
          <p:cNvSpPr txBox="1"/>
          <p:nvPr/>
        </p:nvSpPr>
        <p:spPr>
          <a:xfrm>
            <a:off x="277090" y="7434"/>
            <a:ext cx="8224009" cy="68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segurança para </a:t>
            </a:r>
            <a:r>
              <a:rPr lang="pt-BR" sz="36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IoT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5ACC88E-8B34-9630-FDED-7CDF1D6E4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963" y="1982387"/>
            <a:ext cx="5045995" cy="281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52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1553759"/>
            <a:ext cx="7815290" cy="1607355"/>
          </a:xfrm>
        </p:spPr>
        <p:txBody>
          <a:bodyPr>
            <a:normAutofit/>
          </a:bodyPr>
          <a:lstStyle/>
          <a:p>
            <a:r>
              <a:rPr lang="pt-BR" sz="2800" dirty="0"/>
              <a:t> </a:t>
            </a:r>
            <a:endParaRPr lang="pt-BR" sz="2800" b="1" dirty="0">
              <a:latin typeface="Arial Narrow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161113"/>
            <a:ext cx="6400800" cy="1067987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000100" y="803660"/>
            <a:ext cx="6500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chemeClr val="bg1"/>
                </a:solidFill>
                <a:latin typeface="Arial Narrow" pitchFamily="34" charset="0"/>
              </a:rPr>
              <a:t> </a:t>
            </a:r>
          </a:p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5365" y="914400"/>
            <a:ext cx="52317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1800" dirty="0">
                <a:latin typeface="Arial Narrow" panose="020B0606020202030204" pitchFamily="34" charset="0"/>
              </a:rPr>
              <a:t>Os dispositivos </a:t>
            </a:r>
            <a:r>
              <a:rPr lang="pt-BR" sz="1800" dirty="0" err="1">
                <a:latin typeface="Arial Narrow" panose="020B0606020202030204" pitchFamily="34" charset="0"/>
              </a:rPr>
              <a:t>IoT</a:t>
            </a:r>
            <a:r>
              <a:rPr lang="pt-BR" sz="1800" dirty="0">
                <a:latin typeface="Arial Narrow" panose="020B0606020202030204" pitchFamily="34" charset="0"/>
              </a:rPr>
              <a:t>, por definição, possuem um identificador exclusivo que pode ajudar na autenticação e autorização. Depois de descobrir quais dispositivos se conectam à rede, decida o que eles podem acessar e conversar. No entanto, com centenas ou mesmo milhares de </a:t>
            </a:r>
            <a:r>
              <a:rPr lang="pt-BR" sz="1800" dirty="0" err="1">
                <a:latin typeface="Arial Narrow" panose="020B0606020202030204" pitchFamily="34" charset="0"/>
              </a:rPr>
              <a:t>IDs</a:t>
            </a:r>
            <a:r>
              <a:rPr lang="pt-BR" sz="1800" dirty="0">
                <a:latin typeface="Arial Narrow" panose="020B0606020202030204" pitchFamily="34" charset="0"/>
              </a:rPr>
              <a:t> exclusivos para lidar, essa tarefa pode ser muito complexa. </a:t>
            </a:r>
          </a:p>
          <a:p>
            <a:pPr lvl="1"/>
            <a:endParaRPr lang="pt-BR" sz="1800" dirty="0">
              <a:latin typeface="Arial Narrow" panose="020B0606020202030204" pitchFamily="34" charset="0"/>
            </a:endParaRPr>
          </a:p>
          <a:p>
            <a:pPr lvl="1"/>
            <a:r>
              <a:rPr lang="pt-BR" sz="1800" dirty="0">
                <a:latin typeface="Arial Narrow" panose="020B0606020202030204" pitchFamily="34" charset="0"/>
              </a:rPr>
              <a:t>Portanto, opere de acordo com o princípio de privilégio mínimo para permitir que apenas os dispositivos vejam e acessem o que é necessário para que eles façam seu trabalho. Atualize qualquer dispositivo que venha com uma senha instalada de fábrica. Senhas fortes ajudam a combater os riscos da </a:t>
            </a:r>
            <a:r>
              <a:rPr lang="pt-BR" sz="1800" dirty="0" err="1">
                <a:latin typeface="Arial Narrow" panose="020B0606020202030204" pitchFamily="34" charset="0"/>
              </a:rPr>
              <a:t>IoT</a:t>
            </a:r>
            <a:r>
              <a:rPr lang="pt-BR" sz="1800" dirty="0">
                <a:latin typeface="Arial Narrow" panose="020B0606020202030204" pitchFamily="34" charset="0"/>
              </a:rPr>
              <a:t>. A autenticação de dois fatores ou </a:t>
            </a:r>
            <a:r>
              <a:rPr lang="pt-BR" sz="1800" dirty="0" err="1">
                <a:latin typeface="Arial Narrow" panose="020B0606020202030204" pitchFamily="34" charset="0"/>
              </a:rPr>
              <a:t>multifator</a:t>
            </a:r>
            <a:r>
              <a:rPr lang="pt-BR" sz="1800" dirty="0">
                <a:latin typeface="Arial Narrow" panose="020B0606020202030204" pitchFamily="34" charset="0"/>
              </a:rPr>
              <a:t> deve ser usada sempre que possível.</a:t>
            </a:r>
          </a:p>
          <a:p>
            <a:pPr lvl="1"/>
            <a:endParaRPr lang="pt-BR" sz="1800" dirty="0">
              <a:latin typeface="Arial Narrow" panose="020B0606020202030204" pitchFamily="34" charset="0"/>
            </a:endParaRPr>
          </a:p>
          <a:p>
            <a:pPr lvl="1"/>
            <a:endParaRPr lang="pt-BR" sz="1800" dirty="0">
              <a:latin typeface="Arial Narrow" panose="020B0606020202030204" pitchFamily="34" charset="0"/>
            </a:endParaRPr>
          </a:p>
          <a:p>
            <a:pPr lvl="1"/>
            <a:endParaRPr lang="pt-BR" sz="1800" dirty="0">
              <a:latin typeface="Arial Narrow" panose="020B0606020202030204" pitchFamily="34" charset="0"/>
            </a:endParaRPr>
          </a:p>
          <a:p>
            <a:pPr lvl="1"/>
            <a:endParaRPr lang="pt-BR" sz="1800" dirty="0">
              <a:latin typeface="Arial Narrow" panose="020B0606020202030204" pitchFamily="34" charset="0"/>
            </a:endParaRPr>
          </a:p>
          <a:p>
            <a:pPr lvl="1"/>
            <a:endParaRPr lang="pt-BR" sz="1800" dirty="0">
              <a:latin typeface="Arial Narrow" panose="020B0606020202030204" pitchFamily="34" charset="0"/>
            </a:endParaRPr>
          </a:p>
        </p:txBody>
      </p:sp>
      <p:sp>
        <p:nvSpPr>
          <p:cNvPr id="13" name="Google Shape;58;p2"/>
          <p:cNvSpPr txBox="1"/>
          <p:nvPr/>
        </p:nvSpPr>
        <p:spPr>
          <a:xfrm>
            <a:off x="277090" y="7434"/>
            <a:ext cx="8224009" cy="68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Autenticação e autorização 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Picture 2" descr="Autenticação - ícones de computador grátis">
            <a:extLst>
              <a:ext uri="{FF2B5EF4-FFF2-40B4-BE49-F238E27FC236}">
                <a16:creationId xmlns:a16="http://schemas.microsoft.com/office/drawing/2014/main" id="{B08C1BCC-DAC3-CA23-E5D2-96B8486E9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563" y="914400"/>
            <a:ext cx="3240258" cy="324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65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1553759"/>
            <a:ext cx="7815290" cy="1607355"/>
          </a:xfrm>
        </p:spPr>
        <p:txBody>
          <a:bodyPr>
            <a:normAutofit/>
          </a:bodyPr>
          <a:lstStyle/>
          <a:p>
            <a:r>
              <a:rPr lang="pt-BR" sz="2800" dirty="0"/>
              <a:t> </a:t>
            </a:r>
            <a:endParaRPr lang="pt-BR" sz="2800" b="1" dirty="0">
              <a:latin typeface="Arial Narrow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161113"/>
            <a:ext cx="6400800" cy="1067987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000100" y="803660"/>
            <a:ext cx="6500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chemeClr val="bg1"/>
                </a:solidFill>
                <a:latin typeface="Arial Narrow" pitchFamily="34" charset="0"/>
              </a:rPr>
              <a:t> </a:t>
            </a:r>
          </a:p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5365" y="914400"/>
            <a:ext cx="52317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1800" dirty="0">
                <a:latin typeface="Arial Narrow" panose="020B0606020202030204" pitchFamily="34" charset="0"/>
              </a:rPr>
              <a:t>De um modo geral, as raízes de confiança baseadas em hardware são consideradas a opção de segurança de </a:t>
            </a:r>
            <a:r>
              <a:rPr lang="pt-BR" sz="1800" dirty="0" err="1">
                <a:latin typeface="Arial Narrow" panose="020B0606020202030204" pitchFamily="34" charset="0"/>
              </a:rPr>
              <a:t>IoT</a:t>
            </a:r>
            <a:r>
              <a:rPr lang="pt-BR" sz="1800" dirty="0">
                <a:latin typeface="Arial Narrow" panose="020B0606020202030204" pitchFamily="34" charset="0"/>
              </a:rPr>
              <a:t> mais forte. Estes são construídos diretamente no hardware e incorporados em um dispositivo. </a:t>
            </a:r>
          </a:p>
          <a:p>
            <a:pPr lvl="1"/>
            <a:endParaRPr lang="pt-BR" sz="1800" dirty="0">
              <a:latin typeface="Arial Narrow" panose="020B0606020202030204" pitchFamily="34" charset="0"/>
            </a:endParaRPr>
          </a:p>
          <a:p>
            <a:pPr lvl="1"/>
            <a:r>
              <a:rPr lang="pt-BR" sz="1800" dirty="0">
                <a:latin typeface="Arial Narrow" panose="020B0606020202030204" pitchFamily="34" charset="0"/>
              </a:rPr>
              <a:t>Certificados digitais emitidos de uma infraestrutura de chave pública confiável (PKI) também podem ser usados, embora alguns dispositivos não tenham a capacidade de processá-los. Entretanto, outros algoritmos criptográficos leves podem ser usados ​​neste caso.</a:t>
            </a:r>
          </a:p>
          <a:p>
            <a:pPr lvl="1"/>
            <a:endParaRPr lang="pt-BR" sz="1800" dirty="0">
              <a:latin typeface="Arial Narrow" panose="020B0606020202030204" pitchFamily="34" charset="0"/>
            </a:endParaRPr>
          </a:p>
          <a:p>
            <a:pPr lvl="1"/>
            <a:endParaRPr lang="pt-BR" sz="1800" dirty="0">
              <a:latin typeface="Arial Narrow" panose="020B0606020202030204" pitchFamily="34" charset="0"/>
            </a:endParaRPr>
          </a:p>
          <a:p>
            <a:pPr lvl="1"/>
            <a:endParaRPr lang="pt-BR" sz="1800" dirty="0">
              <a:latin typeface="Arial Narrow" panose="020B0606020202030204" pitchFamily="34" charset="0"/>
            </a:endParaRPr>
          </a:p>
          <a:p>
            <a:pPr lvl="1"/>
            <a:endParaRPr lang="pt-BR" sz="1800" dirty="0">
              <a:latin typeface="Arial Narrow" panose="020B0606020202030204" pitchFamily="34" charset="0"/>
            </a:endParaRPr>
          </a:p>
        </p:txBody>
      </p:sp>
      <p:sp>
        <p:nvSpPr>
          <p:cNvPr id="13" name="Google Shape;58;p2"/>
          <p:cNvSpPr txBox="1"/>
          <p:nvPr/>
        </p:nvSpPr>
        <p:spPr>
          <a:xfrm>
            <a:off x="277090" y="7434"/>
            <a:ext cx="8224009" cy="68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Autenticação e autorização 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Autenticação - ícones de computador grátis">
            <a:extLst>
              <a:ext uri="{FF2B5EF4-FFF2-40B4-BE49-F238E27FC236}">
                <a16:creationId xmlns:a16="http://schemas.microsoft.com/office/drawing/2014/main" id="{74F89329-F327-0A30-9B47-ACC04E9CF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563" y="914400"/>
            <a:ext cx="3240258" cy="324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094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1553759"/>
            <a:ext cx="7815290" cy="1607355"/>
          </a:xfrm>
        </p:spPr>
        <p:txBody>
          <a:bodyPr>
            <a:normAutofit/>
          </a:bodyPr>
          <a:lstStyle/>
          <a:p>
            <a:r>
              <a:rPr lang="pt-BR" sz="2800" dirty="0"/>
              <a:t> </a:t>
            </a:r>
            <a:endParaRPr lang="pt-BR" sz="2800" b="1" dirty="0">
              <a:latin typeface="Arial Narrow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161113"/>
            <a:ext cx="6400800" cy="1067987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000100" y="803660"/>
            <a:ext cx="6500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chemeClr val="bg1"/>
                </a:solidFill>
                <a:latin typeface="Arial Narrow" pitchFamily="34" charset="0"/>
              </a:rPr>
              <a:t> </a:t>
            </a:r>
          </a:p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5365" y="914400"/>
            <a:ext cx="52317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1800" dirty="0">
                <a:latin typeface="Arial Narrow" panose="020B0606020202030204" pitchFamily="34" charset="0"/>
              </a:rPr>
              <a:t>De um modo geral, as raízes de confiança baseadas em hardware são consideradas a opção de segurança de </a:t>
            </a:r>
            <a:r>
              <a:rPr lang="pt-BR" sz="1800" dirty="0" err="1">
                <a:latin typeface="Arial Narrow" panose="020B0606020202030204" pitchFamily="34" charset="0"/>
              </a:rPr>
              <a:t>IoT</a:t>
            </a:r>
            <a:r>
              <a:rPr lang="pt-BR" sz="1800" dirty="0">
                <a:latin typeface="Arial Narrow" panose="020B0606020202030204" pitchFamily="34" charset="0"/>
              </a:rPr>
              <a:t> mais forte. Estes são construídos diretamente no hardware e incorporados em um dispositivo. </a:t>
            </a:r>
          </a:p>
          <a:p>
            <a:pPr lvl="1"/>
            <a:endParaRPr lang="pt-BR" sz="1800" dirty="0">
              <a:latin typeface="Arial Narrow" panose="020B0606020202030204" pitchFamily="34" charset="0"/>
            </a:endParaRPr>
          </a:p>
          <a:p>
            <a:pPr lvl="1"/>
            <a:r>
              <a:rPr lang="pt-BR" sz="1800" dirty="0">
                <a:latin typeface="Arial Narrow" panose="020B0606020202030204" pitchFamily="34" charset="0"/>
              </a:rPr>
              <a:t>Certificados digitais emitidos de uma infraestrutura de chave pública confiável (PKI) também podem ser usados, embora alguns dispositivos não tenham a capacidade de processá-los. Entretanto, outros algoritmos criptográficos leves podem ser usados ​​neste caso.</a:t>
            </a:r>
          </a:p>
          <a:p>
            <a:pPr lvl="1"/>
            <a:endParaRPr lang="pt-BR" sz="1800" dirty="0">
              <a:latin typeface="Arial Narrow" panose="020B0606020202030204" pitchFamily="34" charset="0"/>
            </a:endParaRPr>
          </a:p>
          <a:p>
            <a:pPr lvl="1"/>
            <a:endParaRPr lang="pt-BR" sz="1800" dirty="0">
              <a:latin typeface="Arial Narrow" panose="020B0606020202030204" pitchFamily="34" charset="0"/>
            </a:endParaRPr>
          </a:p>
          <a:p>
            <a:pPr lvl="1"/>
            <a:endParaRPr lang="pt-BR" sz="1800" dirty="0">
              <a:latin typeface="Arial Narrow" panose="020B0606020202030204" pitchFamily="34" charset="0"/>
            </a:endParaRPr>
          </a:p>
          <a:p>
            <a:pPr lvl="1"/>
            <a:endParaRPr lang="pt-BR" sz="1800" dirty="0">
              <a:latin typeface="Arial Narrow" panose="020B0606020202030204" pitchFamily="34" charset="0"/>
            </a:endParaRPr>
          </a:p>
        </p:txBody>
      </p:sp>
      <p:sp>
        <p:nvSpPr>
          <p:cNvPr id="13" name="Google Shape;58;p2"/>
          <p:cNvSpPr txBox="1"/>
          <p:nvPr/>
        </p:nvSpPr>
        <p:spPr>
          <a:xfrm>
            <a:off x="277090" y="7434"/>
            <a:ext cx="8224009" cy="68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Autenticação e autorização 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Autenticação - ícones de computador grátis">
            <a:extLst>
              <a:ext uri="{FF2B5EF4-FFF2-40B4-BE49-F238E27FC236}">
                <a16:creationId xmlns:a16="http://schemas.microsoft.com/office/drawing/2014/main" id="{74F89329-F327-0A30-9B47-ACC04E9CF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563" y="914400"/>
            <a:ext cx="3240258" cy="324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96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1553759"/>
            <a:ext cx="7815290" cy="1607355"/>
          </a:xfrm>
        </p:spPr>
        <p:txBody>
          <a:bodyPr>
            <a:normAutofit/>
          </a:bodyPr>
          <a:lstStyle/>
          <a:p>
            <a:r>
              <a:rPr lang="pt-BR" sz="2800" dirty="0"/>
              <a:t> </a:t>
            </a:r>
            <a:endParaRPr lang="pt-BR" sz="2800" b="1" dirty="0">
              <a:latin typeface="Arial Narrow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161113"/>
            <a:ext cx="6400800" cy="1067987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000100" y="803660"/>
            <a:ext cx="6500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chemeClr val="bg1"/>
                </a:solidFill>
                <a:latin typeface="Arial Narrow" pitchFamily="34" charset="0"/>
              </a:rPr>
              <a:t> </a:t>
            </a:r>
          </a:p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5365" y="914400"/>
            <a:ext cx="52317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1800" dirty="0">
                <a:latin typeface="Arial Narrow" panose="020B0606020202030204" pitchFamily="34" charset="0"/>
              </a:rPr>
              <a:t>Tecnologias mais recentes, como biometria e </a:t>
            </a:r>
            <a:r>
              <a:rPr lang="pt-BR" sz="1800" i="1" dirty="0" err="1">
                <a:latin typeface="Arial Narrow" panose="020B0606020202030204" pitchFamily="34" charset="0"/>
              </a:rPr>
              <a:t>blockchain</a:t>
            </a:r>
            <a:r>
              <a:rPr lang="pt-BR" sz="1800" dirty="0">
                <a:latin typeface="Arial Narrow" panose="020B0606020202030204" pitchFamily="34" charset="0"/>
              </a:rPr>
              <a:t>, também podem ser usadas para autenticar dispositivos </a:t>
            </a:r>
            <a:r>
              <a:rPr lang="pt-BR" sz="1800" dirty="0" err="1">
                <a:latin typeface="Arial Narrow" panose="020B0606020202030204" pitchFamily="34" charset="0"/>
              </a:rPr>
              <a:t>IoT</a:t>
            </a:r>
            <a:r>
              <a:rPr lang="pt-BR" sz="1800" dirty="0">
                <a:latin typeface="Arial Narrow" panose="020B0606020202030204" pitchFamily="34" charset="0"/>
              </a:rPr>
              <a:t>. Adotar uma abordagem de confiança zero também é uma opção eficaz para controlar dispositivos e direitos de acesso. </a:t>
            </a:r>
          </a:p>
          <a:p>
            <a:pPr lvl="1"/>
            <a:endParaRPr lang="pt-BR" sz="1800" dirty="0">
              <a:latin typeface="Arial Narrow" panose="020B0606020202030204" pitchFamily="34" charset="0"/>
            </a:endParaRPr>
          </a:p>
          <a:p>
            <a:pPr lvl="1"/>
            <a:r>
              <a:rPr lang="pt-BR" sz="1800" dirty="0">
                <a:latin typeface="Arial Narrow" panose="020B0606020202030204" pitchFamily="34" charset="0"/>
              </a:rPr>
              <a:t>As plataformas comerciais de </a:t>
            </a:r>
            <a:r>
              <a:rPr lang="pt-BR" sz="1800" dirty="0" err="1">
                <a:latin typeface="Arial Narrow" panose="020B0606020202030204" pitchFamily="34" charset="0"/>
              </a:rPr>
              <a:t>IoT</a:t>
            </a:r>
            <a:r>
              <a:rPr lang="pt-BR" sz="1800" dirty="0">
                <a:latin typeface="Arial Narrow" panose="020B0606020202030204" pitchFamily="34" charset="0"/>
              </a:rPr>
              <a:t> também oferecem recursos para gerenciar dispositivos e controlar quais dados, outros dispositivos e dispositivos de rede podem acessar.</a:t>
            </a:r>
          </a:p>
          <a:p>
            <a:pPr lvl="1"/>
            <a:endParaRPr lang="pt-BR" sz="1800" dirty="0">
              <a:latin typeface="Arial Narrow" panose="020B0606020202030204" pitchFamily="34" charset="0"/>
            </a:endParaRPr>
          </a:p>
          <a:p>
            <a:pPr lvl="1"/>
            <a:endParaRPr lang="pt-BR" sz="1800" dirty="0">
              <a:latin typeface="Arial Narrow" panose="020B0606020202030204" pitchFamily="34" charset="0"/>
            </a:endParaRPr>
          </a:p>
          <a:p>
            <a:pPr lvl="1"/>
            <a:endParaRPr lang="pt-BR" sz="1800" dirty="0">
              <a:latin typeface="Arial Narrow" panose="020B0606020202030204" pitchFamily="34" charset="0"/>
            </a:endParaRPr>
          </a:p>
        </p:txBody>
      </p:sp>
      <p:sp>
        <p:nvSpPr>
          <p:cNvPr id="13" name="Google Shape;58;p2"/>
          <p:cNvSpPr txBox="1"/>
          <p:nvPr/>
        </p:nvSpPr>
        <p:spPr>
          <a:xfrm>
            <a:off x="277090" y="7434"/>
            <a:ext cx="8224009" cy="68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Autenticação e autorização 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Autenticação - ícones de computador grátis">
            <a:extLst>
              <a:ext uri="{FF2B5EF4-FFF2-40B4-BE49-F238E27FC236}">
                <a16:creationId xmlns:a16="http://schemas.microsoft.com/office/drawing/2014/main" id="{74F89329-F327-0A30-9B47-ACC04E9CF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563" y="914400"/>
            <a:ext cx="3240258" cy="324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22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1553759"/>
            <a:ext cx="7815290" cy="1607355"/>
          </a:xfrm>
        </p:spPr>
        <p:txBody>
          <a:bodyPr>
            <a:normAutofit/>
          </a:bodyPr>
          <a:lstStyle/>
          <a:p>
            <a:r>
              <a:rPr lang="pt-BR" sz="2800" dirty="0"/>
              <a:t> </a:t>
            </a:r>
            <a:endParaRPr lang="pt-BR" sz="2800" b="1" dirty="0">
              <a:latin typeface="Arial Narrow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161113"/>
            <a:ext cx="6400800" cy="1067987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000100" y="803660"/>
            <a:ext cx="6500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chemeClr val="bg1"/>
                </a:solidFill>
                <a:latin typeface="Arial Narrow" pitchFamily="34" charset="0"/>
              </a:rPr>
              <a:t> </a:t>
            </a:r>
          </a:p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5365" y="914400"/>
            <a:ext cx="52317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1800" dirty="0">
                <a:latin typeface="Arial Narrow" panose="020B0606020202030204" pitchFamily="34" charset="0"/>
              </a:rPr>
              <a:t>Tecnologias mais recentes, como biometria e </a:t>
            </a:r>
            <a:r>
              <a:rPr lang="pt-BR" sz="1800" i="1" dirty="0" err="1">
                <a:latin typeface="Arial Narrow" panose="020B0606020202030204" pitchFamily="34" charset="0"/>
              </a:rPr>
              <a:t>blockchain</a:t>
            </a:r>
            <a:r>
              <a:rPr lang="pt-BR" sz="1800" dirty="0">
                <a:latin typeface="Arial Narrow" panose="020B0606020202030204" pitchFamily="34" charset="0"/>
              </a:rPr>
              <a:t>, também podem ser usadas para autenticar dispositivos </a:t>
            </a:r>
            <a:r>
              <a:rPr lang="pt-BR" sz="1800" dirty="0" err="1">
                <a:latin typeface="Arial Narrow" panose="020B0606020202030204" pitchFamily="34" charset="0"/>
              </a:rPr>
              <a:t>IoT</a:t>
            </a:r>
            <a:r>
              <a:rPr lang="pt-BR" sz="1800" dirty="0">
                <a:latin typeface="Arial Narrow" panose="020B0606020202030204" pitchFamily="34" charset="0"/>
              </a:rPr>
              <a:t>. Adotar uma abordagem de confiança zero também é uma opção eficaz para controlar dispositivos e direitos de acesso. </a:t>
            </a:r>
          </a:p>
          <a:p>
            <a:pPr lvl="1"/>
            <a:endParaRPr lang="pt-BR" sz="1800" dirty="0">
              <a:latin typeface="Arial Narrow" panose="020B0606020202030204" pitchFamily="34" charset="0"/>
            </a:endParaRPr>
          </a:p>
          <a:p>
            <a:pPr lvl="1"/>
            <a:r>
              <a:rPr lang="pt-BR" sz="1800" dirty="0">
                <a:latin typeface="Arial Narrow" panose="020B0606020202030204" pitchFamily="34" charset="0"/>
              </a:rPr>
              <a:t>As plataformas comerciais de </a:t>
            </a:r>
            <a:r>
              <a:rPr lang="pt-BR" sz="1800" dirty="0" err="1">
                <a:latin typeface="Arial Narrow" panose="020B0606020202030204" pitchFamily="34" charset="0"/>
              </a:rPr>
              <a:t>IoT</a:t>
            </a:r>
            <a:r>
              <a:rPr lang="pt-BR" sz="1800" dirty="0">
                <a:latin typeface="Arial Narrow" panose="020B0606020202030204" pitchFamily="34" charset="0"/>
              </a:rPr>
              <a:t> também oferecem recursos para gerenciar dispositivos e controlar quais dados, outros dispositivos e dispositivos de rede podem acessar.</a:t>
            </a:r>
          </a:p>
          <a:p>
            <a:pPr lvl="1"/>
            <a:endParaRPr lang="pt-BR" sz="1800" dirty="0">
              <a:latin typeface="Arial Narrow" panose="020B0606020202030204" pitchFamily="34" charset="0"/>
            </a:endParaRPr>
          </a:p>
          <a:p>
            <a:pPr lvl="1"/>
            <a:endParaRPr lang="pt-BR" sz="1800" dirty="0">
              <a:latin typeface="Arial Narrow" panose="020B0606020202030204" pitchFamily="34" charset="0"/>
            </a:endParaRPr>
          </a:p>
          <a:p>
            <a:pPr lvl="1"/>
            <a:endParaRPr lang="pt-BR" sz="1800" dirty="0">
              <a:latin typeface="Arial Narrow" panose="020B0606020202030204" pitchFamily="34" charset="0"/>
            </a:endParaRPr>
          </a:p>
        </p:txBody>
      </p:sp>
      <p:sp>
        <p:nvSpPr>
          <p:cNvPr id="13" name="Google Shape;58;p2"/>
          <p:cNvSpPr txBox="1"/>
          <p:nvPr/>
        </p:nvSpPr>
        <p:spPr>
          <a:xfrm>
            <a:off x="277090" y="7434"/>
            <a:ext cx="8224009" cy="68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Autenticação e autorização 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Autenticação - ícones de computador grátis">
            <a:extLst>
              <a:ext uri="{FF2B5EF4-FFF2-40B4-BE49-F238E27FC236}">
                <a16:creationId xmlns:a16="http://schemas.microsoft.com/office/drawing/2014/main" id="{74F89329-F327-0A30-9B47-ACC04E9CF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563" y="914400"/>
            <a:ext cx="3240258" cy="324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8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1553759"/>
            <a:ext cx="7815290" cy="1607355"/>
          </a:xfrm>
        </p:spPr>
        <p:txBody>
          <a:bodyPr>
            <a:normAutofit/>
          </a:bodyPr>
          <a:lstStyle/>
          <a:p>
            <a:r>
              <a:rPr lang="pt-BR" sz="2800" dirty="0"/>
              <a:t> </a:t>
            </a:r>
            <a:endParaRPr lang="pt-BR" sz="2800" b="1" dirty="0">
              <a:latin typeface="Arial Narrow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161113"/>
            <a:ext cx="6400800" cy="1067987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000100" y="803660"/>
            <a:ext cx="6500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chemeClr val="bg1"/>
                </a:solidFill>
                <a:latin typeface="Arial Narrow" pitchFamily="34" charset="0"/>
              </a:rPr>
              <a:t> </a:t>
            </a:r>
          </a:p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5365" y="914400"/>
            <a:ext cx="52317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1800" dirty="0">
                <a:latin typeface="Arial Narrow" panose="020B0606020202030204" pitchFamily="34" charset="0"/>
              </a:rPr>
              <a:t>Para evitar </a:t>
            </a:r>
            <a:r>
              <a:rPr lang="pt-BR" sz="1800" b="1" i="1" dirty="0" err="1">
                <a:latin typeface="Arial Narrow" panose="020B0606020202030204" pitchFamily="34" charset="0"/>
              </a:rPr>
              <a:t>botnet</a:t>
            </a:r>
            <a:r>
              <a:rPr lang="pt-BR" sz="1800" b="1" dirty="0">
                <a:latin typeface="Arial Narrow" panose="020B0606020202030204" pitchFamily="34" charset="0"/>
              </a:rPr>
              <a:t>, </a:t>
            </a:r>
            <a:r>
              <a:rPr lang="pt-BR" sz="1800" b="1" i="1" dirty="0" err="1">
                <a:latin typeface="Arial Narrow" panose="020B0606020202030204" pitchFamily="34" charset="0"/>
              </a:rPr>
              <a:t>ransomware</a:t>
            </a:r>
            <a:r>
              <a:rPr lang="pt-BR" sz="1800" b="1" dirty="0">
                <a:latin typeface="Arial Narrow" panose="020B0606020202030204" pitchFamily="34" charset="0"/>
              </a:rPr>
              <a:t> </a:t>
            </a:r>
            <a:r>
              <a:rPr lang="pt-BR" sz="1800" dirty="0">
                <a:latin typeface="Arial Narrow" panose="020B0606020202030204" pitchFamily="34" charset="0"/>
              </a:rPr>
              <a:t>e outros ataques de </a:t>
            </a:r>
            <a:r>
              <a:rPr lang="pt-BR" sz="1800" b="1" i="1" dirty="0" err="1">
                <a:latin typeface="Arial Narrow" panose="020B0606020202030204" pitchFamily="34" charset="0"/>
              </a:rPr>
              <a:t>IoT</a:t>
            </a:r>
            <a:r>
              <a:rPr lang="pt-BR" sz="1800" dirty="0">
                <a:latin typeface="Arial Narrow" panose="020B0606020202030204" pitchFamily="34" charset="0"/>
              </a:rPr>
              <a:t>, mantenha o </a:t>
            </a:r>
            <a:r>
              <a:rPr lang="pt-BR" sz="1800" i="1" dirty="0">
                <a:latin typeface="Arial Narrow" panose="020B0606020202030204" pitchFamily="34" charset="0"/>
              </a:rPr>
              <a:t>software</a:t>
            </a:r>
            <a:r>
              <a:rPr lang="pt-BR" sz="1800" dirty="0">
                <a:latin typeface="Arial Narrow" panose="020B0606020202030204" pitchFamily="34" charset="0"/>
              </a:rPr>
              <a:t> do dispositivo atualizado, altere as senhas padrão e monitore o tráfego de rede. Também, segmente quais dados e redes os dispositivos </a:t>
            </a:r>
            <a:r>
              <a:rPr lang="pt-BR" sz="1800" dirty="0" err="1">
                <a:latin typeface="Arial Narrow" panose="020B0606020202030204" pitchFamily="34" charset="0"/>
              </a:rPr>
              <a:t>IoT</a:t>
            </a:r>
            <a:r>
              <a:rPr lang="pt-BR" sz="1800" dirty="0">
                <a:latin typeface="Arial Narrow" panose="020B0606020202030204" pitchFamily="34" charset="0"/>
              </a:rPr>
              <a:t> podem acessar e use </a:t>
            </a:r>
            <a:r>
              <a:rPr lang="pt-BR" sz="1800" i="1" dirty="0">
                <a:latin typeface="Arial Narrow" panose="020B0606020202030204" pitchFamily="34" charset="0"/>
              </a:rPr>
              <a:t>firewalls</a:t>
            </a:r>
            <a:r>
              <a:rPr lang="pt-BR" sz="1800" dirty="0">
                <a:latin typeface="Arial Narrow" panose="020B0606020202030204" pitchFamily="34" charset="0"/>
              </a:rPr>
              <a:t> para impedir invasões.</a:t>
            </a:r>
          </a:p>
          <a:p>
            <a:pPr lvl="1"/>
            <a:endParaRPr lang="pt-BR" sz="1800" dirty="0">
              <a:latin typeface="Arial Narrow" panose="020B0606020202030204" pitchFamily="34" charset="0"/>
            </a:endParaRPr>
          </a:p>
          <a:p>
            <a:pPr lvl="1"/>
            <a:r>
              <a:rPr lang="pt-BR" sz="1800" dirty="0">
                <a:latin typeface="Arial Narrow" panose="020B0606020202030204" pitchFamily="34" charset="0"/>
              </a:rPr>
              <a:t>Provavelmente, o melhor, mas mais simples, conselho que podemos dar para proteger seu </a:t>
            </a:r>
            <a:r>
              <a:rPr lang="pt-BR" sz="1800" dirty="0" err="1">
                <a:latin typeface="Arial Narrow" panose="020B0606020202030204" pitchFamily="34" charset="0"/>
              </a:rPr>
              <a:t>IoT</a:t>
            </a:r>
            <a:r>
              <a:rPr lang="pt-BR" sz="1800" dirty="0">
                <a:latin typeface="Arial Narrow" panose="020B0606020202030204" pitchFamily="34" charset="0"/>
              </a:rPr>
              <a:t>, é manter conectados apenas quando você precisar.</a:t>
            </a:r>
          </a:p>
          <a:p>
            <a:pPr lvl="1"/>
            <a:endParaRPr lang="pt-BR" sz="1800" dirty="0">
              <a:latin typeface="Arial Narrow" panose="020B0606020202030204" pitchFamily="34" charset="0"/>
            </a:endParaRPr>
          </a:p>
          <a:p>
            <a:pPr lvl="1"/>
            <a:endParaRPr lang="pt-BR" sz="1800" dirty="0">
              <a:latin typeface="Arial Narrow" panose="020B0606020202030204" pitchFamily="34" charset="0"/>
            </a:endParaRPr>
          </a:p>
          <a:p>
            <a:pPr lvl="1"/>
            <a:endParaRPr lang="pt-BR" sz="1800" dirty="0">
              <a:latin typeface="Arial Narrow" panose="020B0606020202030204" pitchFamily="34" charset="0"/>
            </a:endParaRPr>
          </a:p>
        </p:txBody>
      </p:sp>
      <p:sp>
        <p:nvSpPr>
          <p:cNvPr id="13" name="Google Shape;58;p2"/>
          <p:cNvSpPr txBox="1"/>
          <p:nvPr/>
        </p:nvSpPr>
        <p:spPr>
          <a:xfrm>
            <a:off x="277090" y="7434"/>
            <a:ext cx="8224009" cy="68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resumo... 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Autenticação - ícones de computador grátis">
            <a:extLst>
              <a:ext uri="{FF2B5EF4-FFF2-40B4-BE49-F238E27FC236}">
                <a16:creationId xmlns:a16="http://schemas.microsoft.com/office/drawing/2014/main" id="{74F89329-F327-0A30-9B47-ACC04E9CF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563" y="914400"/>
            <a:ext cx="3240258" cy="324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8407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DC2C81-7E28-4CED-87D0-EF595E3B8A75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D5BD47C6-ED65-4BBB-A6BF-7E8FDB216B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62A350-836A-489D-A529-846DB9EF18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773</Words>
  <Application>Microsoft Office PowerPoint</Application>
  <PresentationFormat>On-screen Show (16:9)</PresentationFormat>
  <Paragraphs>92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PowerPoint Presentation</vt:lpstr>
      <vt:lpstr>PowerPoint Presentation</vt:lpstr>
      <vt:lpstr> </vt:lpstr>
      <vt:lpstr> </vt:lpstr>
      <vt:lpstr> </vt:lpstr>
      <vt:lpstr> </vt:lpstr>
      <vt:lpstr> </vt:lpstr>
      <vt:lpstr> </vt:lpstr>
      <vt:lpstr> </vt:lpstr>
      <vt:lpstr> </vt:lpstr>
      <vt:lpstr>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31</cp:revision>
  <dcterms:modified xsi:type="dcterms:W3CDTF">2023-05-12T22:03:38Z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