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43" r:id="rId3"/>
    <p:sldId id="297" r:id="rId4"/>
    <p:sldId id="279" r:id="rId5"/>
    <p:sldId id="259" r:id="rId6"/>
    <p:sldId id="287" r:id="rId7"/>
    <p:sldId id="336" r:id="rId8"/>
    <p:sldId id="337" r:id="rId9"/>
    <p:sldId id="338" r:id="rId10"/>
    <p:sldId id="339" r:id="rId11"/>
    <p:sldId id="344" r:id="rId12"/>
    <p:sldId id="317" r:id="rId13"/>
    <p:sldId id="316" r:id="rId14"/>
    <p:sldId id="340" r:id="rId15"/>
    <p:sldId id="275" r:id="rId16"/>
    <p:sldId id="318" r:id="rId17"/>
    <p:sldId id="319" r:id="rId18"/>
    <p:sldId id="320" r:id="rId19"/>
    <p:sldId id="321" r:id="rId20"/>
    <p:sldId id="341" r:id="rId21"/>
    <p:sldId id="322" r:id="rId22"/>
    <p:sldId id="323" r:id="rId23"/>
    <p:sldId id="326" r:id="rId24"/>
    <p:sldId id="327" r:id="rId25"/>
    <p:sldId id="333" r:id="rId26"/>
    <p:sldId id="332" r:id="rId27"/>
    <p:sldId id="334" r:id="rId28"/>
    <p:sldId id="335" r:id="rId29"/>
    <p:sldId id="342" r:id="rId30"/>
    <p:sldId id="313" r:id="rId31"/>
    <p:sldId id="314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79740" autoAdjust="0"/>
  </p:normalViewPr>
  <p:slideViewPr>
    <p:cSldViewPr snapToGrid="0">
      <p:cViewPr varScale="1">
        <p:scale>
          <a:sx n="57" d="100"/>
          <a:sy n="57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1BBC-C3C6-4EC5-87A4-6819789A174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863E-E36E-466B-9D7A-A3FF074CF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6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0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http://opendatahandbook.org/guide/pt_BR/what-is-open-data/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IMPORTANTE: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certeza</a:t>
            </a:r>
            <a:r>
              <a:rPr lang="en-US" dirty="0"/>
              <a:t> das </a:t>
            </a:r>
            <a:r>
              <a:rPr lang="en-US" dirty="0" err="1"/>
              <a:t>políticas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dos dados. Ok?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2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https://dadosabertos.camara.leg.br/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9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https://pandas.pydata.org/</a:t>
            </a:r>
          </a:p>
          <a:p>
            <a:r>
              <a:rPr lang="pt-BR" dirty="0"/>
              <a:t>http://www.numpy.org/</a:t>
            </a:r>
          </a:p>
          <a:p>
            <a:r>
              <a:rPr lang="pt-BR" dirty="0"/>
              <a:t>https://matplotlib.org/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863E-E36E-466B-9D7A-A3FF074CFB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EB18C-F378-413F-8228-DA2D54FEB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545B0-0430-400E-BF29-228B95F0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FE31-F744-4F58-8A5B-68952C2C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0E95-77E8-4C44-9938-A5D0B22DF1AE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E9CCB-673F-4A94-9AC8-EA7A5FDE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3858A-30AF-44E7-882F-2C970FFD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843C0-C4D7-41E7-9106-6712CE30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6015D-E9DA-4867-8D4C-7954F826C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14C77-DE90-4D0F-9101-2AD02DBA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DC4-73F8-49C1-B8BA-166C13013F9F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45148-06BD-4C5A-B4E3-D557E485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9C2B5-40F4-4974-9923-B4DF65D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D7CDD-CAB3-4A24-9D77-A7CB355F2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CC47C-D91B-4B73-A942-000041EB1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25371-B3B5-4FDF-A8C0-4E91AB8A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CAB-FAA3-415B-A7E3-AA34B3E4E02E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2DBA7-2E23-4081-9C89-792C687C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1DAB5-418E-4509-94D0-B3FE96D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5844E-1FB6-4432-A230-336C2BE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93461-2852-407C-B4E3-3C5E06A6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5C49D-E32A-4482-BBBF-7B7A0E3F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175-7064-41F9-B416-FB941BFEBB2B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1C4625-435A-4352-B6BC-D627990B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51244-61CF-44D7-9039-FEABE25A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FEE32-1B1A-4404-B149-0BD13561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2EA03-AF95-4455-9E7E-4D6A8728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8B927-C3F2-405F-9138-2C0E31B2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6CB0-AA45-4D4D-92DE-17DAEBDB1E36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22F69-9A61-4548-A570-8897CA91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31FE1-9F14-4863-86C2-9DCC5AE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1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373A3-D2F3-4F7C-8FF8-2292475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1FB24-B668-47F3-95A6-97CD843FE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97C3B-219E-48F4-B5F9-205DF793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A16B93-C229-4EEB-A7A5-B08A0447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1C9A-3733-4C9F-8413-908C378480DF}" type="datetime1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09C60A-EC15-48FF-B712-D90A1AC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61254-2598-4C9B-AD2A-16837140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18AC-8D03-4CA4-A298-0AA363CC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6FE11B-154F-43FA-9644-054FD5D7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7B08E2-70E6-4B9E-960E-7A40DCDE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26A370-93C1-4E0A-AEAB-F828FF47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8C797-636E-492B-B7DF-5A04D6BF1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2FC91D-1BAE-4E1A-BEF0-32228347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AAE1-112C-4E05-9066-F2BA389DE37E}" type="datetime1">
              <a:rPr lang="pt-BR" smtClean="0"/>
              <a:t>18/08/2018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C74142-FE98-4C6F-9955-0FAA67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0ABCB2-69DC-4948-9667-7EB59AEF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9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8AC8-1F82-40D0-823B-B059B5F2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BB935A-D7B9-4F97-9863-0D9BAFA6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6A3-D2B1-4834-95E0-97361E4B9AAC}" type="datetime1">
              <a:rPr lang="pt-BR" smtClean="0"/>
              <a:t>18/08/2018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8B96DC-1D1F-4E50-B3CE-263B00A0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87E099-1CDE-4651-8354-0827D02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1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450AA2-F5A7-4838-9540-D058A294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FAD4-397A-4208-9D91-54370A4B6976}" type="datetime1">
              <a:rPr lang="pt-BR" smtClean="0"/>
              <a:t>18/08/2018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F3F011-AD50-4A13-A898-D1AB96D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98EA7-CE5A-4C1B-9074-0806E4F4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6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CBFC-9BD7-4DCD-BD28-85C7E7FB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EA7EA-1209-42AF-B780-B0499E1E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2F4878-16B8-4B96-838F-6582162A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1034B-4411-4D36-8725-7E38EDFF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7BB9-6285-4D67-8FD8-BFD9B56EBA6D}" type="datetime1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554C27-1D30-4350-A59E-C80C0101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688C9-3B74-477F-8E84-FB5A6C7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8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A67C9-89B9-4140-9CA7-64D84DEE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D617C7-983B-4286-BC94-342087BC3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E10F0-AA3D-4575-AF68-C5A81D62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1EDE7-C72E-4760-B654-DE8601BC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174-30C3-4FE2-9A28-809705515ABB}" type="datetime1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7400BE-A9CD-4FB5-9FBC-A3B3505C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62E56-F5CB-4F37-A177-A7C95C5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B0B123-6244-493B-8AE2-8A5DA85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8F373-17AB-485E-A9B0-7C86F331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BC924-8DA9-4F01-90D2-FB0060BF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FEEF-F437-437E-A18C-D58518CE6CEC}" type="datetime1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02A90-1B6C-411E-A313-FD771B525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WORKDATA - 2018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9DAD9-F21F-41FD-9A73-4B90C1C4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0FD1-27AC-4B89-B919-0DE27EE18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adriano@copin.ufcg.edu.b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5185-2700-47E2-80B0-A17B1F7C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Mente aberta para os dados abertos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D9185-7284-421F-B458-F05A6ACC6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 Adriano Santos</a:t>
            </a:r>
          </a:p>
          <a:p>
            <a:r>
              <a:rPr lang="pt-BR" dirty="0"/>
              <a:t>@</a:t>
            </a:r>
            <a:r>
              <a:rPr lang="pt-BR" dirty="0" err="1"/>
              <a:t>prof.adrianosantos</a:t>
            </a:r>
            <a:endParaRPr lang="pt-BR" dirty="0"/>
          </a:p>
          <a:p>
            <a:r>
              <a:rPr lang="pt-BR" dirty="0"/>
              <a:t>Para WORKDATA 2018</a:t>
            </a:r>
          </a:p>
        </p:txBody>
      </p:sp>
    </p:spTree>
    <p:extLst>
      <p:ext uri="{BB962C8B-B14F-4D97-AF65-F5344CB8AC3E}">
        <p14:creationId xmlns:p14="http://schemas.microsoft.com/office/powerpoint/2010/main" val="129838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7FCFF-8B7E-4C75-89C7-0559BA39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3"/>
            <a:ext cx="10515600" cy="2441575"/>
          </a:xfrm>
        </p:spPr>
        <p:txBody>
          <a:bodyPr>
            <a:normAutofit/>
          </a:bodyPr>
          <a:lstStyle/>
          <a:p>
            <a:r>
              <a:rPr lang="pt-BR" b="1" dirty="0"/>
              <a:t>Participação Universal:</a:t>
            </a:r>
            <a:r>
              <a:rPr lang="pt-BR" dirty="0"/>
              <a:t> todos devem ser capazes de usar, reutilizar e redistribuir - </a:t>
            </a:r>
            <a:r>
              <a:rPr lang="pt-BR" i="1" dirty="0"/>
              <a:t>não deve haver discriminação contra áreas de atuação ou contra pessoas ou grupos</a:t>
            </a:r>
            <a:r>
              <a:rPr lang="pt-BR" dirty="0"/>
              <a:t>. Por exemplo, restrições de uso ‘não-comercial’ que impediriam o uso ‘comercial’, ou restrições de uso para certos fins (ex.: somente educativos) excluem determinados dados do conceito de ‘abertos’.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566A53-A752-4C4C-9299-FE7F8FD7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346769-7350-4EB2-8F8A-1C871FC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8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79FEB4-90E6-4C73-866C-ADC920E7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Problema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C3E22-12FE-4399-8ED1-F70EC606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</a:rPr>
              <a:t>Segundo Martins (2016) , a informação referente às receitas e despesas do governo é disponibilizada de forma que não facilitam a extração das informações para a maior parte da população, muitas dessas informações estão em formato </a:t>
            </a:r>
            <a:r>
              <a:rPr lang="pt-BR" sz="2400" i="1" dirty="0" err="1">
                <a:solidFill>
                  <a:srgbClr val="000000"/>
                </a:solidFill>
              </a:rPr>
              <a:t>Comma</a:t>
            </a:r>
            <a:r>
              <a:rPr lang="pt-BR" sz="2400" i="1" dirty="0">
                <a:solidFill>
                  <a:srgbClr val="000000"/>
                </a:solidFill>
              </a:rPr>
              <a:t> </a:t>
            </a:r>
            <a:r>
              <a:rPr lang="pt-BR" sz="2400" i="1" dirty="0" err="1">
                <a:solidFill>
                  <a:srgbClr val="000000"/>
                </a:solidFill>
              </a:rPr>
              <a:t>Separeted</a:t>
            </a:r>
            <a:r>
              <a:rPr lang="pt-BR" sz="2400" i="1" dirty="0">
                <a:solidFill>
                  <a:srgbClr val="000000"/>
                </a:solidFill>
              </a:rPr>
              <a:t> </a:t>
            </a:r>
            <a:r>
              <a:rPr lang="pt-BR" sz="2400" i="1" dirty="0" err="1">
                <a:solidFill>
                  <a:srgbClr val="000000"/>
                </a:solidFill>
              </a:rPr>
              <a:t>Values</a:t>
            </a:r>
            <a:r>
              <a:rPr lang="pt-BR" sz="2400" dirty="0">
                <a:solidFill>
                  <a:srgbClr val="000000"/>
                </a:solidFill>
              </a:rPr>
              <a:t> (CSV) , dificultando o entendimento daqueles que não compreendem esse tipo de arquivo.</a:t>
            </a: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</a:rPr>
              <a:t>MARTINS, ANDRÉ LUIZ OLIVEIRA, </a:t>
            </a:r>
            <a:r>
              <a:rPr lang="pt-BR" sz="1200" b="1" dirty="0">
                <a:solidFill>
                  <a:srgbClr val="000000"/>
                </a:solidFill>
              </a:rPr>
              <a:t>Análise de dados abertos de despesas e receitas dos estados e municípios brasileiros utilizando data </a:t>
            </a:r>
            <a:r>
              <a:rPr lang="pt-BR" sz="1200" b="1" dirty="0" err="1">
                <a:solidFill>
                  <a:srgbClr val="000000"/>
                </a:solidFill>
              </a:rPr>
              <a:t>smart</a:t>
            </a:r>
            <a:r>
              <a:rPr lang="pt-BR" sz="1200" b="1" dirty="0">
                <a:solidFill>
                  <a:srgbClr val="000000"/>
                </a:solidFill>
              </a:rPr>
              <a:t>.</a:t>
            </a:r>
            <a:r>
              <a:rPr lang="pt-BR" sz="1200" dirty="0">
                <a:solidFill>
                  <a:srgbClr val="000000"/>
                </a:solidFill>
              </a:rPr>
              <a:t> 2013. 42. Trabalho de Conclusão de Curso (Graduação em Engenharia de Software) – Universidade Federal do Ceará, Quixadá, 2013. Acesso em: 23 nov. 2017. </a:t>
            </a:r>
          </a:p>
          <a:p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73471D-8E71-48C4-B2C5-17E27D69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000">
                <a:solidFill>
                  <a:srgbClr val="898989"/>
                </a:solidFill>
              </a:rPr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B1ED28-FF5A-4127-905E-3DF64F02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pt-B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BR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3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833E16D-7139-464B-A824-80A5A38AD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909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6CB835-6042-4FF6-87BD-F0C12923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EC3BA7-0FC8-42A5-B294-1920574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7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97F4AF-51F8-49C0-B5A2-F4A0CD6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46325"/>
            <a:ext cx="10515600" cy="1325563"/>
          </a:xfrm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Desejamos saber qual é a atividade em que um determinado deputado utiliza recurso.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0B091-5965-4771-870A-C40781D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18F0F0-7F9F-4353-954F-69D7DC0A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C4D5A85-B039-4B36-83A8-500F5483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1E311-A0BE-4EFE-B5D4-9AD2B624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2421682"/>
            <a:ext cx="6291055" cy="363928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OBS: Um </a:t>
            </a:r>
            <a:r>
              <a:rPr lang="en-US" sz="4800" dirty="0" err="1">
                <a:solidFill>
                  <a:srgbClr val="000000"/>
                </a:solidFill>
              </a:rPr>
              <a:t>determinado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deputado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</a:rPr>
              <a:t>==</a:t>
            </a:r>
            <a:r>
              <a:rPr lang="en-US" sz="4800" dirty="0">
                <a:solidFill>
                  <a:srgbClr val="000000"/>
                </a:solidFill>
              </a:rPr>
              <a:t> o </a:t>
            </a:r>
            <a:r>
              <a:rPr lang="en-US" sz="4800" dirty="0" err="1">
                <a:solidFill>
                  <a:srgbClr val="000000"/>
                </a:solidFill>
              </a:rPr>
              <a:t>deputado</a:t>
            </a:r>
            <a:r>
              <a:rPr lang="en-US" sz="4800" dirty="0">
                <a:solidFill>
                  <a:srgbClr val="000000"/>
                </a:solidFill>
              </a:rPr>
              <a:t> que </a:t>
            </a:r>
            <a:r>
              <a:rPr lang="en-US" sz="4800" dirty="0" err="1">
                <a:solidFill>
                  <a:srgbClr val="000000"/>
                </a:solidFill>
              </a:rPr>
              <a:t>eu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desejo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pesquisar</a:t>
            </a:r>
            <a:r>
              <a:rPr lang="en-US" sz="4800" dirty="0">
                <a:solidFill>
                  <a:srgbClr val="000000"/>
                </a:solidFill>
              </a:rPr>
              <a:t>.</a:t>
            </a:r>
            <a:endParaRPr lang="pt-BR" sz="4800" dirty="0">
              <a:solidFill>
                <a:srgbClr val="00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66230C-7B70-4307-97CD-2A596B3B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rgbClr val="898989"/>
                </a:solidFill>
              </a:rPr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C4BAD6-3130-4BA1-AB1C-DE8E5CBC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pt-B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BR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1: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Carregando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DDBB9A-F0A2-401C-9BBF-6671C71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8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317BF5C-A29A-4FA6-A61F-FF99CC9E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833761"/>
            <a:ext cx="9951041" cy="3184332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D137B-8506-46E2-81F2-B5D0107F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B87C76-7FD0-41DE-84C4-0A9E799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2: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Analisando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12E8F3-FE23-445A-AE90-83867C06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5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D0D8BB-0C3D-42AD-A9A3-7CC9236F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86943"/>
            <a:ext cx="9951041" cy="447796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56FD24-BBBF-42A5-9478-7F1D1000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79F2647-E411-4194-950B-8531DAA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283F57-3362-48B3-B005-CE63764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9" y="1123527"/>
            <a:ext cx="9902797" cy="460480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56FD24-BBBF-42A5-9478-7F1D1000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579C19-62AA-4AF0-AD90-E5264FFB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5ECAB-FEFC-46E4-ACA6-851929D5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Quem sou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362D3-E338-4DAC-981F-E2CE45BB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Sou</a:t>
            </a:r>
            <a:r>
              <a:rPr lang="en-US" sz="2400" dirty="0"/>
              <a:t> um </a:t>
            </a:r>
            <a:r>
              <a:rPr lang="en-US" sz="2400" dirty="0" err="1"/>
              <a:t>cara</a:t>
            </a:r>
            <a:r>
              <a:rPr lang="en-US" sz="2400" dirty="0"/>
              <a:t> legal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FB5CE6-AE68-42BE-80B8-8E6D3D59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050">
                <a:solidFill>
                  <a:schemeClr val="tx1">
                    <a:alpha val="80000"/>
                  </a:schemeClr>
                </a:solidFill>
              </a:rPr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CBDCA7-EF21-48F9-9530-194A5356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pt-BR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1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238B32-6345-4A0A-B8A8-ADA955BF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A058B-99B0-4356-B16F-57506E1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2EFBFB-F962-4CFA-91C0-606F7DE3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57262"/>
            <a:ext cx="10658475" cy="1285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71F36B-15C9-402E-8042-D1095C5D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38437"/>
            <a:ext cx="10668000" cy="1381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FF056C-42A2-4820-8E26-6BC55ED4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90256"/>
            <a:ext cx="10696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3: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Reduzindo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dimensões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57BA51-4CE7-4661-B998-0064C745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69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3B28EE-3303-48BD-8493-BDD9A1E9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73035"/>
            <a:ext cx="9951041" cy="390578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C32B90-DED5-48AC-8799-FCFAE0F8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913C80-8A67-4288-8911-C1EC9C37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4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4: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Agrupando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dados para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F935A6-CD41-4371-B29B-38773E0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5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FA2A48-2199-4ACC-9BBA-774DAF9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74" y="1123527"/>
            <a:ext cx="9797447" cy="460480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93D72D-8CB1-497E-B6CB-D8B0FF34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47A8236-424B-49B3-8603-C1B13CA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2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5: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Selecionando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um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deputado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0B1722-D367-429A-A81E-7C7478D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0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280F8B-34C5-498C-9FF1-7B25649E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08394"/>
            <a:ext cx="9951041" cy="3035066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4D7FC0-56F5-4215-82B6-20479A37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28C2977-29B1-4BEF-846D-05187622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9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2C8C8A8-C2DA-4D5B-8C1F-AF65EB1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Etapa 6: </a:t>
            </a:r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Agrupando os gastos em um gráfico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D36F9-BC06-4CC7-98F9-9623A14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E9F76-0F6E-4E1A-93ED-14621AC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61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787DB5A-7D03-4101-96FB-F2C34223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70587"/>
            <a:ext cx="9951041" cy="291068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6C56FF-1D94-4E25-A105-82B2395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CC4F4F6-C15A-4F31-8C5A-4DAF996C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8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DB9271-5FC2-42B4-B8B8-EF28F534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18" y="1123527"/>
            <a:ext cx="7837959" cy="460480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5F119-BE0C-4A7D-95F1-93979065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D83860-D531-4325-9729-8DC42317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310FD1-27AC-4B89-B919-0DE27EE187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0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680F45-206E-45E1-B4F5-09F226AC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8556D6-7177-4A60-8C2F-44416AA8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19" y="237617"/>
            <a:ext cx="9066827" cy="59915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2B5227-6557-4807-88B4-815326A1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5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D3DC0-5035-4538-BD47-1182ABB4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me encontrar...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65902-D753-4C07-92DC-5C15007C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@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prof.adrianosantos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adriano@copin.ufcg.edu.br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br.linkedin.com/in/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adrianosantospb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https://github.com/adrianosantospb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7E5202-18DA-46BD-B199-AB03285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0EC886-66E9-4B1D-9761-006EF85B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98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22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pessoa, foto, interior, grupo&#10;&#10;Descrição gerada com muito alta confiança">
            <a:extLst>
              <a:ext uri="{FF2B5EF4-FFF2-40B4-BE49-F238E27FC236}">
                <a16:creationId xmlns:a16="http://schemas.microsoft.com/office/drawing/2014/main" id="{6AF4DD90-2F9F-4679-8E3A-C74C930D8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r="3799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CC2C8-1B7F-4C6A-8B84-5E6D6A17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15A9F-9AE2-4BFC-A68F-C3510A34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515E8E-229C-4872-838B-ADB11654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>
                <a:solidFill>
                  <a:prstClr val="black">
                    <a:tint val="75000"/>
                  </a:prstClr>
                </a:solidFill>
              </a:rPr>
              <a:t>WORKDATA - 2018</a:t>
            </a:r>
          </a:p>
        </p:txBody>
      </p:sp>
      <p:pic>
        <p:nvPicPr>
          <p:cNvPr id="10" name="Imagem 9" descr="Uma imagem contendo animal, interior, pessoa, gato&#10;&#10;Descrição gerada com muito alta confiança">
            <a:extLst>
              <a:ext uri="{FF2B5EF4-FFF2-40B4-BE49-F238E27FC236}">
                <a16:creationId xmlns:a16="http://schemas.microsoft.com/office/drawing/2014/main" id="{ECC484D4-66AE-45A1-81CA-157D9714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45" y="760755"/>
            <a:ext cx="3732885" cy="5501191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5EBA93-0BBC-4E83-B751-A1C0B319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68D47-636A-4F94-BDA4-34307263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3" y="2545617"/>
            <a:ext cx="9234269" cy="1325563"/>
          </a:xfrm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Acredite se quiser, mas o segredo para se tornar um excelente cientista de dados está neste ornitorrinco.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DE9D34-7913-4EF4-9529-8291B3A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pic>
        <p:nvPicPr>
          <p:cNvPr id="6" name="Imagem 5" descr="Uma imagem contendo animal, interior, pessoa, gato&#10;&#10;Descrição gerada com muito alta confiança">
            <a:extLst>
              <a:ext uri="{FF2B5EF4-FFF2-40B4-BE49-F238E27FC236}">
                <a16:creationId xmlns:a16="http://schemas.microsoft.com/office/drawing/2014/main" id="{1B742DF8-AC19-4D2B-ADD3-C93B851F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234" y="-320676"/>
            <a:ext cx="12577234" cy="803545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E92F00-4D80-4312-A298-BACF9BE6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6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6" descr="Uma imagem contendo texto&#10;&#10;Descrição gerada com alta confiança">
            <a:extLst>
              <a:ext uri="{FF2B5EF4-FFF2-40B4-BE49-F238E27FC236}">
                <a16:creationId xmlns:a16="http://schemas.microsoft.com/office/drawing/2014/main" id="{FE236ADA-5E65-4657-829F-4AF18E6CC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r="885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D0AC6-3E0A-45D8-B139-996A8EF4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19D427E-87D7-48D0-ACA3-C25EE98A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94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97F4AF-51F8-49C0-B5A2-F4A0CD6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46325"/>
            <a:ext cx="10515600" cy="1325563"/>
          </a:xfrm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Vamos começar?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0B091-5965-4771-870A-C40781D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7A5F4B3-BBC4-480C-BD10-195E332E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674A1-B6D0-42B6-9CFE-6B49B4E3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084"/>
            <a:ext cx="10515600" cy="1916642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/>
              <a:t>Dados abertos</a:t>
            </a:r>
            <a:r>
              <a:rPr lang="pt-BR" dirty="0"/>
              <a:t> são dados que podem ser </a:t>
            </a:r>
            <a:r>
              <a:rPr lang="pt-BR" dirty="0">
                <a:solidFill>
                  <a:schemeClr val="accent1"/>
                </a:solidFill>
              </a:rPr>
              <a:t>livremente </a:t>
            </a:r>
            <a:r>
              <a:rPr lang="pt-BR" dirty="0"/>
              <a:t>usados, reutilizados e redistribuídos por qualquer pessoa – </a:t>
            </a:r>
            <a:r>
              <a:rPr lang="pt-BR" dirty="0">
                <a:solidFill>
                  <a:srgbClr val="FF0000"/>
                </a:solidFill>
              </a:rPr>
              <a:t>sujeitos, no máximo</a:t>
            </a:r>
            <a:r>
              <a:rPr lang="pt-BR" dirty="0"/>
              <a:t>, à exigência de atribuição da fonte e compartilhamento pelas mesmas regras (OPEN DATA HANDBOOK, 2012).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C4044F-062E-4256-874D-E4FDB107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D58E31-7F54-4E46-A4DB-6E69162B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8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1AAB8-008B-4517-A8AF-466F69B5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19"/>
            <a:ext cx="10515600" cy="2069042"/>
          </a:xfrm>
        </p:spPr>
        <p:txBody>
          <a:bodyPr/>
          <a:lstStyle/>
          <a:p>
            <a:pPr algn="just"/>
            <a:r>
              <a:rPr lang="pt-BR" b="1" dirty="0"/>
              <a:t>Disponibilidade e Acesso:</a:t>
            </a:r>
            <a:r>
              <a:rPr lang="pt-BR" dirty="0"/>
              <a:t> os dados devem estar disponíveis como um todo e sob custo não maior que um custo razoável de reprodução, preferencialmente possíveis de serem baixados pela internet. Os dados devem também estar disponíveis de uma forma conveniente e modificável.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A9CDD-FB58-4584-8820-4689C52C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0E2FF0-6681-4E2E-8DE8-75C9666F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8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2D756-61D7-41CD-B48A-F714E7D3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292"/>
            <a:ext cx="10515600" cy="1323975"/>
          </a:xfrm>
        </p:spPr>
        <p:txBody>
          <a:bodyPr/>
          <a:lstStyle/>
          <a:p>
            <a:r>
              <a:rPr lang="pt-BR" b="1" dirty="0"/>
              <a:t>Reutilização e Redistribuição:</a:t>
            </a:r>
            <a:r>
              <a:rPr lang="pt-BR" dirty="0"/>
              <a:t> os dados devem ser fornecidos sob termos que permitam a reutilização e a redistribuição, inclusive a combinação com outros conjuntos de dados.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5F295F-B6BF-46AD-AB72-FBA1F888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WORKDATA - 2018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033D82-E109-43C2-A472-38F4CEF6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0FD1-27AC-4B89-B919-0DE27EE187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68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528</Words>
  <Application>Microsoft Office PowerPoint</Application>
  <PresentationFormat>Widescreen</PresentationFormat>
  <Paragraphs>107</Paragraphs>
  <Slides>31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do Office</vt:lpstr>
      <vt:lpstr>Mente aberta para os dados abertos</vt:lpstr>
      <vt:lpstr>Quem sou</vt:lpstr>
      <vt:lpstr>Apresentação do PowerPoint</vt:lpstr>
      <vt:lpstr>Acredite se quiser, mas o segredo para se tornar um excelente cientista de dados está neste ornitorrinco.</vt:lpstr>
      <vt:lpstr>Apresentação do PowerPoint</vt:lpstr>
      <vt:lpstr>Vamos começar?</vt:lpstr>
      <vt:lpstr>Apresentação do PowerPoint</vt:lpstr>
      <vt:lpstr>Apresentação do PowerPoint</vt:lpstr>
      <vt:lpstr>Apresentação do PowerPoint</vt:lpstr>
      <vt:lpstr>Apresentação do PowerPoint</vt:lpstr>
      <vt:lpstr>Problema</vt:lpstr>
      <vt:lpstr>Apresentação do PowerPoint</vt:lpstr>
      <vt:lpstr>Desejamos saber qual é a atividade em que um determinado deputado utiliza recurso.</vt:lpstr>
      <vt:lpstr>Apresentação do PowerPoint</vt:lpstr>
      <vt:lpstr>Etapa 1: Carregando os dados</vt:lpstr>
      <vt:lpstr>Apresentação do PowerPoint</vt:lpstr>
      <vt:lpstr>Etapa 2: Analisando os dados</vt:lpstr>
      <vt:lpstr>Apresentação do PowerPoint</vt:lpstr>
      <vt:lpstr>Apresentação do PowerPoint</vt:lpstr>
      <vt:lpstr>Apresentação do PowerPoint</vt:lpstr>
      <vt:lpstr>Etapa 3: Reduzindo as dimensões</vt:lpstr>
      <vt:lpstr>Apresentação do PowerPoint</vt:lpstr>
      <vt:lpstr>Etapa 4: Agrupando os dados para análise</vt:lpstr>
      <vt:lpstr>Apresentação do PowerPoint</vt:lpstr>
      <vt:lpstr>Etapa 5: Selecionando um deputado</vt:lpstr>
      <vt:lpstr>Apresentação do PowerPoint</vt:lpstr>
      <vt:lpstr>Etapa 6: Agrupando os gastos em um gráfico</vt:lpstr>
      <vt:lpstr>Apresentação do PowerPoint</vt:lpstr>
      <vt:lpstr>Apresentação do PowerPoint</vt:lpstr>
      <vt:lpstr>Como me encontrar...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Santos</dc:creator>
  <cp:lastModifiedBy>Adriano Santos</cp:lastModifiedBy>
  <cp:revision>149</cp:revision>
  <dcterms:created xsi:type="dcterms:W3CDTF">2017-10-21T14:02:38Z</dcterms:created>
  <dcterms:modified xsi:type="dcterms:W3CDTF">2018-08-18T20:28:11Z</dcterms:modified>
</cp:coreProperties>
</file>