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9" r:id="rId3"/>
    <p:sldId id="258" r:id="rId4"/>
    <p:sldId id="259" r:id="rId5"/>
    <p:sldId id="266" r:id="rId6"/>
    <p:sldId id="270" r:id="rId7"/>
    <p:sldId id="265" r:id="rId8"/>
    <p:sldId id="262" r:id="rId9"/>
    <p:sldId id="261" r:id="rId10"/>
    <p:sldId id="263" r:id="rId11"/>
    <p:sldId id="260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537D-C883-4FE5-8070-9DC08B13DF54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48DE9-2BC1-4E4A-BC76-59C63F4C7E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24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66B0B-B2E5-4770-931D-33269ACB83D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0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FA6E7-D3E2-EC83-F39D-2B29956B1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862F8A-D315-0669-FCFA-95EC6AE38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6664D9-25CE-0E27-90C0-6CD20508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A395-EE0F-4809-8C0B-6FDE65CC8CA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162EBE-D07D-E328-9224-7BA50D20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27CFCE-A285-2BD4-D791-82788618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9F80-17E6-4708-8D4D-837B5CF0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30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30663-8B70-9F59-1B51-2D20DD1C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AB0D70-B9A4-B7F8-5F47-68DD72FE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32D1AF-A038-A396-651A-0E7D93F8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A395-EE0F-4809-8C0B-6FDE65CC8CA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9ADCE1-E160-0A63-0725-03F6578F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C59920-F369-9CC3-4DF6-275E7F49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9F80-17E6-4708-8D4D-837B5CF0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71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C5896A-2437-1B14-494A-52F21473E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4426B7-2F78-A7F5-B5BC-737BBF3E2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8F9967-0A7B-BA88-3FD7-5F23EDAD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A395-EE0F-4809-8C0B-6FDE65CC8CA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0E4C27-C134-2E67-78C6-8DDD612F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5ACD09-2CCB-4307-2F9A-9B945D47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9F80-17E6-4708-8D4D-837B5CF0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46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8B35C-6F85-BAFA-E1C9-4D11BEB7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A992D3-D503-25BC-A1D4-040CF025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9B1419-1E98-824D-FA8A-493A0160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A395-EE0F-4809-8C0B-6FDE65CC8CA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D86192-2EFC-D0CC-94A8-43018AC3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4849EB-4747-EFC2-5250-B2FA80A3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9F80-17E6-4708-8D4D-837B5CF0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33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C3AB-C796-BD04-F26D-B364408E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1CF2BD-9B42-E5FE-CC66-73EA0D535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3E3C7-5EFE-D609-1F3B-5FF67448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A395-EE0F-4809-8C0B-6FDE65CC8CA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C9938-3ED9-D3A8-7628-103FEE8F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A8F3C3-3AB3-5901-DD13-6AA9334D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9F80-17E6-4708-8D4D-837B5CF0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54667-979F-9B89-AC1D-992FB3D4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194CF4-AAB1-16FB-095C-C32392445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3D5F84-FC7C-BD10-AA74-9C5434BD4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698478-75D3-5138-8A0C-3E29A4A2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A395-EE0F-4809-8C0B-6FDE65CC8CA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9C7009-187A-46E1-09F3-E58FFBD8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E8027A-5796-F61B-DC79-85B52AC6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9F80-17E6-4708-8D4D-837B5CF0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54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FF393-3475-582E-680F-6536E746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7A9752-0560-2F14-0832-4122B6301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022B2A-1969-5BC6-EACF-8CC4BCCAC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29DD6D-5E9A-1A7B-A400-395D49CE5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26A283-4118-856C-E639-C3E73CF38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5FD4419-5223-8E7F-ADF6-4EA061D1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A395-EE0F-4809-8C0B-6FDE65CC8CA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71B235-0DD3-5326-0AE0-CB83101B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61C733-2B3B-F8A4-EEC9-1520B8C2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9F80-17E6-4708-8D4D-837B5CF0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55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B8E12-4008-1222-64AC-C2C6EAF9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4F7D72-2FA7-260F-E536-53F4AD00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A395-EE0F-4809-8C0B-6FDE65CC8CA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1BAB67-AE31-2952-AC2F-F6FBCE5F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BE74A6-8A9B-13FD-648C-D3883C5E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9F80-17E6-4708-8D4D-837B5CF0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28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0B89C0-5FBB-99DB-2B45-2A833A2D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A395-EE0F-4809-8C0B-6FDE65CC8CA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D09271-33A0-1BF4-A2E9-06EE42B7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D56FF8-1FA9-1DA9-1200-261C8650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9F80-17E6-4708-8D4D-837B5CF0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16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FDC2E-F73B-BB6D-FBB3-916CC862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D0373-5A01-15C1-24BF-3BC3C1653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7413C0-39CA-5931-AA4F-1C2138D1D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28F815-393E-587D-0448-4C1FCF12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A395-EE0F-4809-8C0B-6FDE65CC8CA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E5A1A4-401C-DE20-44CF-471E5A43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B9395F-CCCA-50C5-6A84-4F9CF9A1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9F80-17E6-4708-8D4D-837B5CF0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47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38B24-F00B-2B3F-BFC8-680D81C0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08C2A4-A0D9-CBCA-9CB6-D987BD5BD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9AF704-1EBB-90F0-B011-9AD5A4AA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450EF7-2EBE-8906-B460-023404F1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FA395-EE0F-4809-8C0B-6FDE65CC8CA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8DBC73-501A-23F7-9279-D7A19679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839FC8-A26F-A9B3-98ED-CF14BAB7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99F80-17E6-4708-8D4D-837B5CF0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2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A8C3E8-FDDD-4793-6545-F18DBE2A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F2A32F-52A7-BA78-FBB6-03E1B8688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806D99-62BC-CBDF-98DE-0E8B1EAF2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A395-EE0F-4809-8C0B-6FDE65CC8CA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479463-FE7F-B4AC-6A58-FD8C1631E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03E2-2E9D-A57E-1F83-04A4984FE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9F80-17E6-4708-8D4D-837B5CF0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12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murai.com/" TargetMode="External"/><Relationship Id="rId2" Type="http://schemas.openxmlformats.org/officeDocument/2006/relationships/hyperlink" Target="https://memcached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mgraph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arrayof" TargetMode="External"/><Relationship Id="rId2" Type="http://schemas.openxmlformats.org/officeDocument/2006/relationships/hyperlink" Target="https://university.redi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B52cVYK0M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eveloper@jmarioguedes.dev.br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arrayof.io/" TargetMode="External"/><Relationship Id="rId4" Type="http://schemas.openxmlformats.org/officeDocument/2006/relationships/hyperlink" Target="https://eugostododelphi.dev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dis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anieleteti/delphirediscli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3661261"/>
          </a:xfrm>
          <a:custGeom>
            <a:avLst/>
            <a:gdLst/>
            <a:ahLst/>
            <a:cxnLst/>
            <a:rect l="l" t="t" r="r" b="b"/>
            <a:pathLst>
              <a:path w="18288000" h="5491892">
                <a:moveTo>
                  <a:pt x="0" y="0"/>
                </a:moveTo>
                <a:lnTo>
                  <a:pt x="18288000" y="0"/>
                </a:lnTo>
                <a:lnTo>
                  <a:pt x="18288000" y="5491892"/>
                </a:lnTo>
                <a:lnTo>
                  <a:pt x="0" y="54918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 sz="1200"/>
          </a:p>
        </p:txBody>
      </p:sp>
      <p:sp>
        <p:nvSpPr>
          <p:cNvPr id="3" name="Freeform 3"/>
          <p:cNvSpPr/>
          <p:nvPr/>
        </p:nvSpPr>
        <p:spPr>
          <a:xfrm>
            <a:off x="0" y="617220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0" y="0"/>
                </a:moveTo>
                <a:lnTo>
                  <a:pt x="18288000" y="0"/>
                </a:lnTo>
                <a:lnTo>
                  <a:pt x="182880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16247" b="-17620"/>
            </a:stretch>
          </a:blipFill>
        </p:spPr>
        <p:txBody>
          <a:bodyPr/>
          <a:lstStyle/>
          <a:p>
            <a:endParaRPr lang="pt-BR" sz="1200"/>
          </a:p>
        </p:txBody>
      </p:sp>
      <p:sp>
        <p:nvSpPr>
          <p:cNvPr id="4" name="Freeform 4"/>
          <p:cNvSpPr/>
          <p:nvPr/>
        </p:nvSpPr>
        <p:spPr>
          <a:xfrm>
            <a:off x="3235772" y="685800"/>
            <a:ext cx="5720456" cy="1366325"/>
          </a:xfrm>
          <a:custGeom>
            <a:avLst/>
            <a:gdLst/>
            <a:ahLst/>
            <a:cxnLst/>
            <a:rect l="l" t="t" r="r" b="b"/>
            <a:pathLst>
              <a:path w="8580684" h="2049487">
                <a:moveTo>
                  <a:pt x="0" y="0"/>
                </a:moveTo>
                <a:lnTo>
                  <a:pt x="8580684" y="0"/>
                </a:lnTo>
                <a:lnTo>
                  <a:pt x="8580684" y="2049487"/>
                </a:lnTo>
                <a:lnTo>
                  <a:pt x="0" y="20494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 sz="1200"/>
          </a:p>
        </p:txBody>
      </p:sp>
      <p:sp>
        <p:nvSpPr>
          <p:cNvPr id="5" name="TextBox 5"/>
          <p:cNvSpPr txBox="1"/>
          <p:nvPr/>
        </p:nvSpPr>
        <p:spPr>
          <a:xfrm>
            <a:off x="227289" y="3546961"/>
            <a:ext cx="11710711" cy="986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87"/>
              </a:lnSpc>
            </a:pPr>
            <a:r>
              <a:rPr lang="pt-BR" sz="4800" b="1" dirty="0">
                <a:solidFill>
                  <a:srgbClr val="040303"/>
                </a:solidFill>
                <a:latin typeface="Open Sans Bold"/>
              </a:rPr>
              <a:t>O que é e como devo usar o REDIS?</a:t>
            </a:r>
            <a:endParaRPr lang="en-US" sz="4800" b="1" dirty="0">
              <a:solidFill>
                <a:srgbClr val="040303"/>
              </a:solidFill>
              <a:latin typeface="Ope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7289" y="4527758"/>
            <a:ext cx="11710711" cy="586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sz="3466" dirty="0">
                <a:solidFill>
                  <a:srgbClr val="040303"/>
                </a:solidFill>
                <a:latin typeface="Open Sans Bold"/>
              </a:rPr>
              <a:t>Mario Guedes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7289" y="6403577"/>
            <a:ext cx="917023" cy="203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214">
                <a:solidFill>
                  <a:srgbClr val="FFFFFF"/>
                </a:solidFill>
                <a:latin typeface="Open Sans Bold"/>
              </a:rPr>
              <a:t>25 Nov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EC403-F916-5D51-3894-76ABB37C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365F5D-DDFB-6951-07A2-E2F4C2F02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alternativas dependem do caso de uso</a:t>
            </a:r>
          </a:p>
          <a:p>
            <a:r>
              <a:rPr lang="pt-BR" dirty="0"/>
              <a:t>Algumas possíveis são:</a:t>
            </a:r>
          </a:p>
          <a:p>
            <a:pPr lvl="1"/>
            <a:r>
              <a:rPr lang="pt-BR" b="1" dirty="0" err="1"/>
              <a:t>Memcached</a:t>
            </a:r>
            <a:br>
              <a:rPr lang="pt-BR" b="1" dirty="0"/>
            </a:br>
            <a:r>
              <a:rPr lang="pt-BR" dirty="0">
                <a:hlinkClick r:id="rId2"/>
              </a:rPr>
              <a:t>https://memcached.org/</a:t>
            </a:r>
            <a:r>
              <a:rPr lang="pt-BR" dirty="0"/>
              <a:t> </a:t>
            </a:r>
            <a:br>
              <a:rPr lang="pt-BR" b="1" dirty="0"/>
            </a:br>
            <a:endParaRPr lang="pt-BR" b="1" dirty="0"/>
          </a:p>
          <a:p>
            <a:pPr lvl="1"/>
            <a:r>
              <a:rPr lang="pt-BR" b="1" dirty="0" err="1"/>
              <a:t>Memurai</a:t>
            </a:r>
            <a:br>
              <a:rPr lang="pt-BR" dirty="0"/>
            </a:br>
            <a:r>
              <a:rPr lang="pt-BR" dirty="0">
                <a:hlinkClick r:id="rId3"/>
              </a:rPr>
              <a:t>https://www.memurai.com/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  <a:p>
            <a:pPr lvl="1"/>
            <a:r>
              <a:rPr lang="pt-BR" b="1" dirty="0" err="1"/>
              <a:t>Memgraph</a:t>
            </a:r>
            <a:br>
              <a:rPr lang="pt-BR" dirty="0"/>
            </a:br>
            <a:r>
              <a:rPr lang="pt-BR" dirty="0">
                <a:hlinkClick r:id="rId4"/>
              </a:rPr>
              <a:t>https://memgraph.com/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95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D3206-0666-0463-A19C-72BF4175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Conheça 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855196-9157-59F1-9A2F-E9C54D8CE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569"/>
            <a:ext cx="10515600" cy="4351338"/>
          </a:xfrm>
        </p:spPr>
        <p:txBody>
          <a:bodyPr/>
          <a:lstStyle/>
          <a:p>
            <a:r>
              <a:rPr lang="pt-BR" b="1" dirty="0"/>
              <a:t>Universidade Redis</a:t>
            </a:r>
            <a:br>
              <a:rPr lang="pt-BR" dirty="0"/>
            </a:br>
            <a:r>
              <a:rPr lang="pt-BR" dirty="0">
                <a:hlinkClick r:id="rId2"/>
              </a:rPr>
              <a:t>https://university.redis.com/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  <a:p>
            <a:r>
              <a:rPr lang="pt-BR" b="1" dirty="0"/>
              <a:t>No meu canal do YouTube</a:t>
            </a:r>
            <a:br>
              <a:rPr lang="pt-BR" dirty="0"/>
            </a:br>
            <a:r>
              <a:rPr lang="pt-BR" dirty="0">
                <a:hlinkClick r:id="rId3"/>
              </a:rPr>
              <a:t>https://www.youtube.com/arrayof</a:t>
            </a:r>
            <a:r>
              <a:rPr lang="pt-BR" dirty="0"/>
              <a:t>  </a:t>
            </a:r>
            <a:br>
              <a:rPr lang="pt-BR" dirty="0"/>
            </a:br>
            <a:endParaRPr lang="pt-BR" dirty="0"/>
          </a:p>
          <a:p>
            <a:r>
              <a:rPr lang="pt-BR" b="1" dirty="0"/>
              <a:t>Dicas de configuração para produção</a:t>
            </a:r>
            <a:br>
              <a:rPr lang="pt-BR" b="1" dirty="0"/>
            </a:br>
            <a:r>
              <a:rPr lang="pt-BR" dirty="0">
                <a:hlinkClick r:id="rId4"/>
              </a:rPr>
              <a:t>https://www.youtube.com/watch?v=VB52cVYK0M8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347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4858832"/>
            <a:ext cx="12192000" cy="3661261"/>
          </a:xfrm>
          <a:custGeom>
            <a:avLst/>
            <a:gdLst/>
            <a:ahLst/>
            <a:cxnLst/>
            <a:rect l="l" t="t" r="r" b="b"/>
            <a:pathLst>
              <a:path w="18288000" h="5491892">
                <a:moveTo>
                  <a:pt x="0" y="5491892"/>
                </a:moveTo>
                <a:lnTo>
                  <a:pt x="18288000" y="5491892"/>
                </a:lnTo>
                <a:lnTo>
                  <a:pt x="18288000" y="0"/>
                </a:lnTo>
                <a:lnTo>
                  <a:pt x="0" y="0"/>
                </a:lnTo>
                <a:lnTo>
                  <a:pt x="0" y="549189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 sz="1200"/>
          </a:p>
        </p:txBody>
      </p:sp>
      <p:sp>
        <p:nvSpPr>
          <p:cNvPr id="3" name="TextBox 3"/>
          <p:cNvSpPr txBox="1"/>
          <p:nvPr/>
        </p:nvSpPr>
        <p:spPr>
          <a:xfrm>
            <a:off x="518267" y="3009210"/>
            <a:ext cx="11155467" cy="743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3"/>
              </a:lnSpc>
            </a:pPr>
            <a:r>
              <a:rPr lang="en-US" sz="4445">
                <a:solidFill>
                  <a:srgbClr val="000000"/>
                </a:solidFill>
                <a:latin typeface="Open Sans Bold"/>
              </a:rPr>
              <a:t>Obrigado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-1144831"/>
            <a:ext cx="12192000" cy="3661261"/>
          </a:xfrm>
          <a:custGeom>
            <a:avLst/>
            <a:gdLst/>
            <a:ahLst/>
            <a:cxnLst/>
            <a:rect l="l" t="t" r="r" b="b"/>
            <a:pathLst>
              <a:path w="18288000" h="5491892">
                <a:moveTo>
                  <a:pt x="0" y="0"/>
                </a:moveTo>
                <a:lnTo>
                  <a:pt x="18288000" y="0"/>
                </a:lnTo>
                <a:lnTo>
                  <a:pt x="18288000" y="5491892"/>
                </a:lnTo>
                <a:lnTo>
                  <a:pt x="0" y="5491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054100"/>
            <a:ext cx="12192000" cy="3661261"/>
          </a:xfrm>
          <a:custGeom>
            <a:avLst/>
            <a:gdLst/>
            <a:ahLst/>
            <a:cxnLst/>
            <a:rect l="l" t="t" r="r" b="b"/>
            <a:pathLst>
              <a:path w="18288000" h="5491892">
                <a:moveTo>
                  <a:pt x="0" y="0"/>
                </a:moveTo>
                <a:lnTo>
                  <a:pt x="18288000" y="0"/>
                </a:lnTo>
                <a:lnTo>
                  <a:pt x="18288000" y="5491892"/>
                </a:lnTo>
                <a:lnTo>
                  <a:pt x="0" y="5491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 sz="1200"/>
          </a:p>
        </p:txBody>
      </p:sp>
      <p:grpSp>
        <p:nvGrpSpPr>
          <p:cNvPr id="3" name="Group 3"/>
          <p:cNvGrpSpPr/>
          <p:nvPr/>
        </p:nvGrpSpPr>
        <p:grpSpPr>
          <a:xfrm>
            <a:off x="7901012" y="2038522"/>
            <a:ext cx="3992129" cy="399212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11D1C"/>
            </a:solidFill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50733" y="168440"/>
            <a:ext cx="11841267" cy="849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63"/>
              </a:lnSpc>
            </a:pPr>
            <a:r>
              <a:rPr lang="en-US" sz="5045" dirty="0">
                <a:solidFill>
                  <a:srgbClr val="FFFFFF"/>
                </a:solidFill>
                <a:latin typeface="Open Sans Bold"/>
              </a:rPr>
              <a:t>Mario Guedes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0733" y="980030"/>
            <a:ext cx="11542407" cy="479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2"/>
              </a:lnSpc>
            </a:pPr>
            <a:r>
              <a:rPr lang="en-US" sz="2851" dirty="0" err="1">
                <a:solidFill>
                  <a:srgbClr val="FFFFFF"/>
                </a:solidFill>
                <a:latin typeface="Open Sans Bold"/>
              </a:rPr>
              <a:t>Arquiteto</a:t>
            </a:r>
            <a:r>
              <a:rPr lang="en-US" sz="2851" dirty="0">
                <a:solidFill>
                  <a:srgbClr val="FFFFFF"/>
                </a:solidFill>
                <a:latin typeface="Open Sans Bold"/>
              </a:rPr>
              <a:t> de </a:t>
            </a:r>
            <a:r>
              <a:rPr lang="en-US" sz="2851" dirty="0" err="1">
                <a:solidFill>
                  <a:srgbClr val="FFFFFF"/>
                </a:solidFill>
                <a:latin typeface="Open Sans Bold"/>
              </a:rPr>
              <a:t>Soluções</a:t>
            </a:r>
            <a:endParaRPr lang="en-US" sz="2851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0732" y="2215403"/>
            <a:ext cx="7924541" cy="4306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26 anos em atividade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Humano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@jmarioguedes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hlinkClick r:id="rId3"/>
              </a:rPr>
              <a:t>developer@jmarioguedes.dev.br</a:t>
            </a:r>
            <a:endParaRPr lang="pt-B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hlinkClick r:id="rId4"/>
              </a:rPr>
              <a:t>https://eugostododelphi.dev</a:t>
            </a:r>
            <a:endParaRPr lang="pt-B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hlinkClick r:id="rId5"/>
              </a:rPr>
              <a:t>https://arrayof.io</a:t>
            </a:r>
            <a:endParaRPr lang="pt-BR" sz="4000" dirty="0"/>
          </a:p>
          <a:p>
            <a:pPr algn="just">
              <a:lnSpc>
                <a:spcPts val="4970"/>
              </a:lnSpc>
            </a:pPr>
            <a:endParaRPr lang="en-US" sz="40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0" y="674370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0" y="0"/>
                </a:moveTo>
                <a:lnTo>
                  <a:pt x="18288000" y="0"/>
                </a:lnTo>
                <a:lnTo>
                  <a:pt x="182880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16247" b="-17620"/>
            </a:stretch>
          </a:blipFill>
        </p:spPr>
        <p:txBody>
          <a:bodyPr/>
          <a:lstStyle/>
          <a:p>
            <a:endParaRPr lang="pt-BR" sz="1200"/>
          </a:p>
        </p:txBody>
      </p:sp>
      <p:pic>
        <p:nvPicPr>
          <p:cNvPr id="1026" name="Picture 2" descr="Mário Guedes">
            <a:extLst>
              <a:ext uri="{FF2B5EF4-FFF2-40B4-BE49-F238E27FC236}">
                <a16:creationId xmlns:a16="http://schemas.microsoft.com/office/drawing/2014/main" id="{EFF9AD14-8F0B-76E6-9033-C4EB43261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457" y="2140006"/>
            <a:ext cx="3807237" cy="380093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AFD27-A299-8E14-E955-6E31252B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1C433-60F9-AC12-C034-902FDCEF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https://redis.io</a:t>
            </a:r>
            <a:br>
              <a:rPr lang="pt-BR" dirty="0"/>
            </a:br>
            <a:endParaRPr lang="pt-BR" dirty="0"/>
          </a:p>
          <a:p>
            <a:r>
              <a:rPr lang="pt-BR" dirty="0"/>
              <a:t>Sistema de armazenamento de dados na memória RAM, permitindo que ele seja extremamente rápido</a:t>
            </a:r>
          </a:p>
          <a:p>
            <a:r>
              <a:rPr lang="pt-BR" dirty="0"/>
              <a:t>Oferece várias estruturas de dados, tornando-o bem conveniente para várias situações</a:t>
            </a:r>
          </a:p>
          <a:p>
            <a:r>
              <a:rPr lang="pt-BR" dirty="0"/>
              <a:t>Baseado no paradigma chave/valor</a:t>
            </a:r>
          </a:p>
          <a:p>
            <a:r>
              <a:rPr lang="pt-BR" dirty="0"/>
              <a:t>Abordagem </a:t>
            </a:r>
            <a:r>
              <a:rPr lang="pt-BR" dirty="0" err="1"/>
              <a:t>NoSQL</a:t>
            </a:r>
            <a:endParaRPr lang="pt-BR" dirty="0"/>
          </a:p>
          <a:p>
            <a:pPr lvl="1"/>
            <a:r>
              <a:rPr lang="pt-BR" dirty="0"/>
              <a:t>Sem esquema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9FD078-A888-C7B8-BA25-C2F01ACCC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365125"/>
            <a:ext cx="4610100" cy="157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72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31AE4-286D-84C7-8718-21C8ACA1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D73CF-8C39-A2FA-2800-0B9DCD6D0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Persistência opcional</a:t>
            </a:r>
          </a:p>
          <a:p>
            <a:r>
              <a:rPr lang="pt-BR" dirty="0"/>
              <a:t>Suporte a transação</a:t>
            </a:r>
          </a:p>
          <a:p>
            <a:r>
              <a:rPr lang="pt-BR" dirty="0"/>
              <a:t>Replicação e particionamento</a:t>
            </a:r>
          </a:p>
          <a:p>
            <a:r>
              <a:rPr lang="pt-BR" dirty="0"/>
              <a:t>Mecanismo de Pub/Sub, de Fila e de Streaming</a:t>
            </a:r>
          </a:p>
          <a:p>
            <a:r>
              <a:rPr lang="pt-BR" dirty="0"/>
              <a:t>Execução de código arbitrário (Linguagem Lua, em breve outras)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050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7C438-9A26-2B41-4EA9-51CD6E16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EFFEF7-245B-FF3D-6DE1-ABE30F2A2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9675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Banco de dados primário</a:t>
            </a:r>
          </a:p>
          <a:p>
            <a:r>
              <a:rPr lang="pt-BR" dirty="0"/>
              <a:t>Contadores em tempo real</a:t>
            </a:r>
          </a:p>
          <a:p>
            <a:r>
              <a:rPr lang="pt-BR" dirty="0"/>
              <a:t>Dashboards em tempo real</a:t>
            </a:r>
          </a:p>
          <a:p>
            <a:r>
              <a:rPr lang="pt-BR" dirty="0" err="1"/>
              <a:t>Cacheamento</a:t>
            </a:r>
            <a:r>
              <a:rPr lang="pt-BR" dirty="0"/>
              <a:t> no lado servidor</a:t>
            </a:r>
          </a:p>
          <a:p>
            <a:r>
              <a:rPr lang="pt-BR" dirty="0"/>
              <a:t>Streaming de eventos</a:t>
            </a:r>
          </a:p>
          <a:p>
            <a:r>
              <a:rPr lang="pt-BR" dirty="0"/>
              <a:t>Mensageria</a:t>
            </a:r>
          </a:p>
          <a:p>
            <a:r>
              <a:rPr lang="pt-BR" dirty="0" err="1"/>
              <a:t>Geo-localização</a:t>
            </a:r>
            <a:endParaRPr lang="pt-BR" dirty="0"/>
          </a:p>
          <a:p>
            <a:r>
              <a:rPr lang="pt-BR" dirty="0"/>
              <a:t>Rate-</a:t>
            </a:r>
            <a:r>
              <a:rPr lang="pt-BR" dirty="0" err="1"/>
              <a:t>limit</a:t>
            </a:r>
            <a:endParaRPr lang="pt-BR" dirty="0"/>
          </a:p>
          <a:p>
            <a:r>
              <a:rPr lang="pt-BR" dirty="0"/>
              <a:t>Controle de sessão de usuário</a:t>
            </a: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3AD4DE2-5F86-0B51-1CEF-0DC459D087F5}"/>
              </a:ext>
            </a:extLst>
          </p:cNvPr>
          <p:cNvSpPr txBox="1">
            <a:spLocks/>
          </p:cNvSpPr>
          <p:nvPr/>
        </p:nvSpPr>
        <p:spPr>
          <a:xfrm>
            <a:off x="6096001" y="1825625"/>
            <a:ext cx="5238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Detecção de fraude</a:t>
            </a:r>
          </a:p>
          <a:p>
            <a:r>
              <a:rPr lang="pt-BR" dirty="0"/>
              <a:t>Telemetria</a:t>
            </a:r>
          </a:p>
          <a:p>
            <a:r>
              <a:rPr lang="pt-BR" dirty="0"/>
              <a:t>Armazenamento JSON </a:t>
            </a:r>
          </a:p>
          <a:p>
            <a:r>
              <a:rPr lang="pt-BR" dirty="0"/>
              <a:t>Grafo (descontinuado)</a:t>
            </a:r>
          </a:p>
          <a:p>
            <a:r>
              <a:rPr lang="pt-BR" dirty="0"/>
              <a:t>Arquitetura Orientada a Eventos</a:t>
            </a:r>
          </a:p>
        </p:txBody>
      </p:sp>
    </p:spTree>
    <p:extLst>
      <p:ext uri="{BB962C8B-B14F-4D97-AF65-F5344CB8AC3E}">
        <p14:creationId xmlns:p14="http://schemas.microsoft.com/office/powerpoint/2010/main" val="403556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01A30-76E7-A4FE-2713-1AB663A6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D30D54-9F26-6274-8402-227FFC00B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endParaRPr lang="pt-BR" dirty="0"/>
          </a:p>
          <a:p>
            <a:r>
              <a:rPr lang="pt-BR" dirty="0"/>
              <a:t>Lista</a:t>
            </a:r>
          </a:p>
          <a:p>
            <a:r>
              <a:rPr lang="pt-BR" dirty="0" err="1"/>
              <a:t>Hash</a:t>
            </a:r>
            <a:endParaRPr lang="pt-BR" dirty="0"/>
          </a:p>
          <a:p>
            <a:r>
              <a:rPr lang="pt-BR" dirty="0"/>
              <a:t>Conjuntos</a:t>
            </a:r>
          </a:p>
          <a:p>
            <a:r>
              <a:rPr lang="pt-BR" dirty="0"/>
              <a:t>Conjuntos ordenados</a:t>
            </a:r>
          </a:p>
          <a:p>
            <a:r>
              <a:rPr lang="pt-BR" dirty="0"/>
              <a:t>Mapa de bits</a:t>
            </a:r>
          </a:p>
          <a:p>
            <a:r>
              <a:rPr lang="pt-BR" dirty="0" err="1"/>
              <a:t>HyperLogLogs</a:t>
            </a:r>
            <a:endParaRPr lang="pt-BR" dirty="0"/>
          </a:p>
          <a:p>
            <a:r>
              <a:rPr lang="pt-BR" dirty="0" err="1"/>
              <a:t>Streams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67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3676B-2CFD-A403-6263-80C59355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 Delphi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14FE6-2B2F-F525-35E4-7C10CDF4C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Delphi Redis </a:t>
            </a:r>
            <a:r>
              <a:rPr lang="pt-BR" b="1" dirty="0" err="1"/>
              <a:t>Client</a:t>
            </a:r>
            <a:br>
              <a:rPr lang="pt-BR" dirty="0"/>
            </a:br>
            <a:r>
              <a:rPr lang="pt-BR" dirty="0">
                <a:hlinkClick r:id="rId2"/>
              </a:rPr>
              <a:t>https://github.com/danieleteti/delphiredisclient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BEE067-C560-5E3E-DF94-6AD724AA2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18" y="2843845"/>
            <a:ext cx="7259063" cy="23148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4420530-EFC5-C216-75BD-F308845DE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263" y="3429000"/>
            <a:ext cx="3636167" cy="123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1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14358-C028-018C-D2D3-FC73A302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Redis Cloud Enterprise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ACC76-F227-5281-0BCC-71DC78C7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Redis executa nativamente em Linux e há várias distribuições possíveis</a:t>
            </a:r>
          </a:p>
          <a:p>
            <a:r>
              <a:rPr lang="pt-BR" dirty="0"/>
              <a:t>No Windows podemos executar via WSL ou Docker</a:t>
            </a:r>
          </a:p>
          <a:p>
            <a:r>
              <a:rPr lang="pt-BR" dirty="0"/>
              <a:t>E também temos a opção de usar como serviço auto gerenciado da Redis Cloud Enterprise a custos acessíveis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17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9B085-C949-4126-A413-47B6CCD8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Redis Stack 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3E3F3-9F1B-D90B-6861-4621EBF2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O Redis encontra-se na versão 7</a:t>
            </a:r>
          </a:p>
          <a:p>
            <a:r>
              <a:rPr lang="pt-BR" dirty="0"/>
              <a:t>Existem módulos oficiais que dá mais poder ao Redis: </a:t>
            </a:r>
            <a:r>
              <a:rPr lang="pt-BR" b="1" dirty="0"/>
              <a:t>Redis Stack</a:t>
            </a:r>
            <a:br>
              <a:rPr lang="pt-BR" dirty="0"/>
            </a:br>
            <a:endParaRPr lang="pt-BR" dirty="0"/>
          </a:p>
          <a:p>
            <a:r>
              <a:rPr lang="pt-BR" b="1" dirty="0" err="1"/>
              <a:t>RediSearch</a:t>
            </a:r>
            <a:r>
              <a:rPr lang="pt-BR" b="1" dirty="0"/>
              <a:t>: </a:t>
            </a:r>
            <a:r>
              <a:rPr lang="pt-BR" dirty="0"/>
              <a:t>Busca baseada em texto, dando extrema flexibilidade pelas buscas dos dados</a:t>
            </a:r>
            <a:br>
              <a:rPr lang="pt-BR" dirty="0"/>
            </a:br>
            <a:endParaRPr lang="pt-BR" dirty="0"/>
          </a:p>
          <a:p>
            <a:r>
              <a:rPr lang="pt-BR" b="1" dirty="0" err="1"/>
              <a:t>RedisJSON</a:t>
            </a:r>
            <a:r>
              <a:rPr lang="pt-BR" b="1" dirty="0"/>
              <a:t>: </a:t>
            </a:r>
            <a:r>
              <a:rPr lang="pt-BR" dirty="0"/>
              <a:t>Armazenamento e operações em documentos JSON</a:t>
            </a:r>
            <a:br>
              <a:rPr lang="pt-BR" dirty="0"/>
            </a:br>
            <a:endParaRPr lang="pt-BR" dirty="0"/>
          </a:p>
          <a:p>
            <a:r>
              <a:rPr lang="pt-BR" b="1" dirty="0" err="1"/>
              <a:t>RedisTimeSeries</a:t>
            </a:r>
            <a:r>
              <a:rPr lang="pt-BR" b="1" dirty="0"/>
              <a:t>: </a:t>
            </a:r>
            <a:r>
              <a:rPr lang="pt-BR" dirty="0"/>
              <a:t>Armazenamento de dados temporais, ou seja, conjunto de dados ordenados por tempo </a:t>
            </a:r>
            <a:r>
              <a:rPr lang="pt-BR" b="1" dirty="0"/>
              <a:t> </a:t>
            </a:r>
            <a:br>
              <a:rPr lang="pt-BR" dirty="0"/>
            </a:br>
            <a:endParaRPr lang="pt-BR" dirty="0"/>
          </a:p>
          <a:p>
            <a:r>
              <a:rPr lang="pt-BR" b="1" dirty="0" err="1"/>
              <a:t>RedisBloom</a:t>
            </a:r>
            <a:r>
              <a:rPr lang="pt-BR" b="1" dirty="0"/>
              <a:t>:  </a:t>
            </a:r>
            <a:r>
              <a:rPr lang="pt-BR" dirty="0"/>
              <a:t>Adiciona estruturas de dados probabilísticas e algoritmos de Bloom Filter, </a:t>
            </a:r>
            <a:r>
              <a:rPr lang="pt-BR" dirty="0" err="1"/>
              <a:t>HyperLogLog</a:t>
            </a:r>
            <a:r>
              <a:rPr lang="pt-BR" dirty="0"/>
              <a:t>, Count-Min Sketch e Top-K. Essas estruturas são projetadas para resolver problemas específicos de maneira eficiente e escalável.</a:t>
            </a:r>
            <a:br>
              <a:rPr lang="pt-BR" dirty="0"/>
            </a:br>
            <a:endParaRPr lang="pt-BR" dirty="0"/>
          </a:p>
          <a:p>
            <a:r>
              <a:rPr lang="pt-BR" b="1" dirty="0" err="1"/>
              <a:t>RedisGraph</a:t>
            </a:r>
            <a:r>
              <a:rPr lang="pt-BR" b="1" dirty="0"/>
              <a:t>: [DESCONTINUADO] </a:t>
            </a:r>
            <a:r>
              <a:rPr lang="pt-BR" dirty="0"/>
              <a:t>Adiciona suporte a grafo, com compatibilidade com a linguagem </a:t>
            </a:r>
            <a:r>
              <a:rPr lang="pt-BR" dirty="0" err="1"/>
              <a:t>Cypher</a:t>
            </a:r>
            <a:r>
              <a:rPr lang="pt-BR" dirty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54118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Mobile REST Summit Final</Template>
  <TotalTime>216</TotalTime>
  <Words>446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 Bold</vt:lpstr>
      <vt:lpstr>Tema do Office</vt:lpstr>
      <vt:lpstr>Apresentação do PowerPoint</vt:lpstr>
      <vt:lpstr>Apresentação do PowerPoint</vt:lpstr>
      <vt:lpstr>O que é?</vt:lpstr>
      <vt:lpstr>Como é?</vt:lpstr>
      <vt:lpstr>Casos de Uso</vt:lpstr>
      <vt:lpstr>Tipos de dados</vt:lpstr>
      <vt:lpstr>Biblioteca Delphi</vt:lpstr>
      <vt:lpstr>Redis Cloud Enterprise</vt:lpstr>
      <vt:lpstr>Redis Stack 7</vt:lpstr>
      <vt:lpstr>Opções</vt:lpstr>
      <vt:lpstr>Conheça mais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Mario Guedes</dc:creator>
  <cp:lastModifiedBy>Mario Guedes</cp:lastModifiedBy>
  <cp:revision>31</cp:revision>
  <dcterms:created xsi:type="dcterms:W3CDTF">2023-11-25T11:50:12Z</dcterms:created>
  <dcterms:modified xsi:type="dcterms:W3CDTF">2023-11-25T17:34:41Z</dcterms:modified>
</cp:coreProperties>
</file>