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5" r:id="rId7"/>
    <p:sldId id="302" r:id="rId8"/>
    <p:sldId id="266" r:id="rId9"/>
    <p:sldId id="265" r:id="rId10"/>
    <p:sldId id="264" r:id="rId11"/>
    <p:sldId id="260" r:id="rId12"/>
    <p:sldId id="261" r:id="rId13"/>
    <p:sldId id="262" r:id="rId14"/>
    <p:sldId id="270" r:id="rId15"/>
    <p:sldId id="269" r:id="rId16"/>
    <p:sldId id="268" r:id="rId17"/>
    <p:sldId id="267" r:id="rId18"/>
    <p:sldId id="271" r:id="rId19"/>
    <p:sldId id="274" r:id="rId20"/>
    <p:sldId id="272" r:id="rId21"/>
    <p:sldId id="273" r:id="rId22"/>
    <p:sldId id="276" r:id="rId23"/>
    <p:sldId id="285" r:id="rId24"/>
    <p:sldId id="287" r:id="rId25"/>
    <p:sldId id="286" r:id="rId26"/>
    <p:sldId id="284" r:id="rId27"/>
    <p:sldId id="289" r:id="rId28"/>
    <p:sldId id="288" r:id="rId29"/>
    <p:sldId id="283" r:id="rId30"/>
    <p:sldId id="282" r:id="rId31"/>
    <p:sldId id="281" r:id="rId32"/>
    <p:sldId id="291" r:id="rId33"/>
    <p:sldId id="290" r:id="rId34"/>
    <p:sldId id="280" r:id="rId35"/>
    <p:sldId id="293" r:id="rId36"/>
    <p:sldId id="292" r:id="rId37"/>
    <p:sldId id="299" r:id="rId38"/>
    <p:sldId id="300" r:id="rId39"/>
    <p:sldId id="301" r:id="rId40"/>
    <p:sldId id="298" r:id="rId41"/>
    <p:sldId id="297" r:id="rId42"/>
    <p:sldId id="296" r:id="rId43"/>
    <p:sldId id="295" r:id="rId44"/>
    <p:sldId id="303" r:id="rId45"/>
    <p:sldId id="304" r:id="rId46"/>
    <p:sldId id="311" r:id="rId47"/>
    <p:sldId id="312" r:id="rId48"/>
    <p:sldId id="310" r:id="rId49"/>
    <p:sldId id="309" r:id="rId50"/>
    <p:sldId id="313" r:id="rId51"/>
    <p:sldId id="308" r:id="rId52"/>
    <p:sldId id="314" r:id="rId53"/>
    <p:sldId id="305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D524-10B3-4824-A502-716E30111DBC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 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endParaRPr lang="pt-B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7 - Um atributo 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726457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8 - Dois métodos constantes (não pode ser </a:t>
            </a:r>
            <a:r>
              <a:rPr lang="pt-BR" dirty="0" err="1" smtClean="0"/>
              <a:t>get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04864"/>
            <a:ext cx="3426311" cy="66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356992"/>
            <a:ext cx="43303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9 - Um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20888"/>
            <a:ext cx="5498717" cy="46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293096"/>
            <a:ext cx="6823914" cy="61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10 - Uma função </a:t>
            </a:r>
            <a:r>
              <a:rPr lang="pt-BR" dirty="0" err="1" smtClean="0"/>
              <a:t>inline</a:t>
            </a:r>
            <a:r>
              <a:rPr lang="pt-BR" dirty="0" smtClean="0"/>
              <a:t> (não pode ser </a:t>
            </a:r>
            <a:r>
              <a:rPr lang="pt-BR" dirty="0" err="1" smtClean="0"/>
              <a:t>get</a:t>
            </a:r>
            <a:r>
              <a:rPr lang="pt-BR" dirty="0" smtClean="0"/>
              <a:t> ou set)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40968"/>
            <a:ext cx="805139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11 - Método com passagem por referência usando 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69506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005064"/>
            <a:ext cx="667514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12 - Método </a:t>
            </a:r>
            <a:r>
              <a:rPr lang="pt-BR" dirty="0" err="1" smtClean="0"/>
              <a:t>static</a:t>
            </a:r>
            <a:r>
              <a:rPr lang="pt-BR" dirty="0" smtClean="0"/>
              <a:t> – deve ser chamado no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48880"/>
            <a:ext cx="5481769" cy="37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8"/>
            <a:ext cx="906647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13 - Composição com a classe Data. Fez uso do objeto criado?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20888"/>
            <a:ext cx="2394907" cy="45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220815"/>
            <a:ext cx="7317977" cy="363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14 - O que é </a:t>
            </a:r>
            <a:r>
              <a:rPr lang="pt-BR" dirty="0" err="1" smtClean="0"/>
              <a:t>const</a:t>
            </a:r>
            <a:r>
              <a:rPr lang="pt-BR" dirty="0" smtClean="0"/>
              <a:t> deve ser const.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7" y="2780928"/>
            <a:ext cx="527188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de memória. A memória é </a:t>
            </a:r>
            <a:r>
              <a:rPr lang="pt-BR" dirty="0" err="1" smtClean="0"/>
              <a:t>desalocada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(Alocação no construtor)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</a:t>
            </a:r>
            <a:r>
              <a:rPr lang="pt-BR" dirty="0" err="1" smtClean="0"/>
              <a:t>Desalocação</a:t>
            </a:r>
            <a:r>
              <a:rPr lang="pt-BR" dirty="0" smtClean="0"/>
              <a:t> no </a:t>
            </a:r>
            <a:r>
              <a:rPr lang="pt-BR" dirty="0" err="1" smtClean="0"/>
              <a:t>destrutor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797152"/>
            <a:ext cx="3096344" cy="122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3" y="2132856"/>
            <a:ext cx="288084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fried Operator&lt;&lt;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36281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861048"/>
            <a:ext cx="6506640" cy="217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1 -Pelo menos 4 atributos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765233" cy="3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5415850" cy="5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501008"/>
            <a:ext cx="4084091" cy="285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vector</a:t>
            </a:r>
            <a:r>
              <a:rPr lang="pt-BR" dirty="0" smtClean="0"/>
              <a:t> </a:t>
            </a:r>
            <a:r>
              <a:rPr lang="pt-BR" dirty="0" err="1" smtClean="0"/>
              <a:t>push_back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809950" cy="110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Classes Adicionais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Arma.h</a:t>
            </a:r>
          </a:p>
          <a:p>
            <a:endParaRPr lang="pt-BR" dirty="0"/>
          </a:p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76872"/>
            <a:ext cx="4627022" cy="46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717032"/>
            <a:ext cx="520140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Armadura.h</a:t>
            </a:r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04864"/>
            <a:ext cx="6486071" cy="70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082145" cy="16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Diretivas.h</a:t>
            </a:r>
          </a:p>
          <a:p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50717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005064"/>
            <a:ext cx="6680288" cy="142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- se houver vazamento de memória a classe toda é desconsiderada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068960"/>
            <a:ext cx="5760640" cy="333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- se houver vazamento de memória a classe toda é desconsiderada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96952"/>
            <a:ext cx="4536504" cy="359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- se houver vazamento de memória a classe toda é desconsiderada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4896544" cy="362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924944"/>
            <a:ext cx="2500858" cy="117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Usar o </a:t>
            </a:r>
            <a:r>
              <a:rPr lang="pt-BR" dirty="0" err="1" smtClean="0"/>
              <a:t>destrutor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700808"/>
            <a:ext cx="2543026" cy="10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725144"/>
            <a:ext cx="2304256" cy="108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068960"/>
            <a:ext cx="2696691" cy="11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2 - Pelo menos 4 funções membros sem incluir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544616" cy="354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 de cópia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276872"/>
            <a:ext cx="4865513" cy="108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005064"/>
            <a:ext cx="3881400" cy="108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661248"/>
            <a:ext cx="4032448" cy="106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Arma.h</a:t>
            </a:r>
          </a:p>
          <a:p>
            <a:endParaRPr lang="pt-BR" dirty="0"/>
          </a:p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44768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789040"/>
            <a:ext cx="6972689" cy="15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Armadura.h</a:t>
            </a:r>
          </a:p>
          <a:p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9910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4005064"/>
            <a:ext cx="723390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Diretivas.h</a:t>
            </a:r>
          </a:p>
          <a:p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95972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933056"/>
            <a:ext cx="737835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r>
              <a:rPr lang="pt-BR" dirty="0" smtClean="0"/>
              <a:t> e .h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Armadura.h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r>
              <a:rPr lang="pt-BR" dirty="0" smtClean="0"/>
              <a:t> e .h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4636532" cy="53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852936"/>
            <a:ext cx="4752528" cy="56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005064"/>
            <a:ext cx="5616624" cy="63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5517232"/>
            <a:ext cx="474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6093296"/>
            <a:ext cx="6263548" cy="5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Requisitos de Herança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pública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434" y="2780928"/>
            <a:ext cx="7281974" cy="106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Construtor de cópia, e sobrecargas dos operadores de atribuição (=) e &lt;&lt; (cout &lt;&lt; base) para a classe base e derivada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BR" dirty="0" err="1" smtClean="0"/>
              <a:t>Robo</a:t>
            </a:r>
            <a:r>
              <a:rPr lang="pt-BR" dirty="0" smtClean="0"/>
              <a:t>.h (classe Base)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Robo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079" y="3068960"/>
            <a:ext cx="7213921" cy="47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708920"/>
            <a:ext cx="559388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3240360" cy="57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4221088"/>
            <a:ext cx="64807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Construtor de cópia, e sobrecargas dos operadores de atribuição (=) e &lt;&lt; (cout &lt;&lt; base) para a classe base e derivada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 (classe Derivada)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132856"/>
            <a:ext cx="3720453" cy="5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636912"/>
            <a:ext cx="487254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2971" y="3068960"/>
            <a:ext cx="787102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Construtor de cópia, e sobrecargas dos operadores de atribuição (=) e &lt;&lt; (cout &lt;&lt; base) para a classe base e derivada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(classe Derivada)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5148064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3525" y="3140968"/>
            <a:ext cx="38004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3- Todos os atributos devem ser inicializados. Fez validação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420888"/>
            <a:ext cx="873583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Usar </a:t>
            </a:r>
            <a:r>
              <a:rPr lang="pt-BR" dirty="0" err="1" smtClean="0"/>
              <a:t>Protected</a:t>
            </a:r>
            <a:r>
              <a:rPr lang="pt-BR" dirty="0" smtClean="0"/>
              <a:t> acessando diretamente os atributos na classe derivada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04864"/>
            <a:ext cx="3717763" cy="11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de memória na classe base e derivada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9" y="1772816"/>
            <a:ext cx="3456384" cy="171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077072"/>
            <a:ext cx="3881626" cy="23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Sobrescrita de método: chamar dentro do método da classe derivada o método correspondente da classe base usando ::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t-BR" dirty="0" err="1" smtClean="0"/>
              <a:t>Robo</a:t>
            </a:r>
            <a:r>
              <a:rPr lang="pt-BR" dirty="0" smtClean="0"/>
              <a:t>.h e 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.h e 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4452969" cy="5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924944"/>
            <a:ext cx="3561480" cy="116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157193"/>
            <a:ext cx="4392488" cy="38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653136"/>
            <a:ext cx="6523548" cy="199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No </a:t>
            </a:r>
            <a:r>
              <a:rPr lang="pt-BR" dirty="0" err="1" smtClean="0"/>
              <a:t>main</a:t>
            </a:r>
            <a:r>
              <a:rPr lang="pt-BR" dirty="0" smtClean="0"/>
              <a:t>: criar um ponteiro da classe base para alocar memória para a classe derivada e chamar os vários métodos implementados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08920"/>
            <a:ext cx="91440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Requisitos de Polimorfismo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dirty="0" smtClean="0"/>
              <a:t>Duas classes abstratas, sendo que uma classe abstrata herda da outra classe abstrata na hierarquia de classes;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pt-BR" dirty="0" smtClean="0"/>
              <a:t>Dispositivo.h(Classe Abstrata Base) e Método Virtual Puro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Robo</a:t>
            </a:r>
            <a:r>
              <a:rPr lang="pt-BR" dirty="0" smtClean="0"/>
              <a:t>.h(Classe Abstrata Derivada) </a:t>
            </a:r>
            <a:r>
              <a:rPr lang="pt-BR" dirty="0" smtClean="0"/>
              <a:t>e Método Virtual Puro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356992"/>
            <a:ext cx="2487711" cy="45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077072"/>
            <a:ext cx="399044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5589240"/>
            <a:ext cx="33581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6165304"/>
            <a:ext cx="4242381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dirty="0" smtClean="0"/>
              <a:t>Cada classe abstrata deve ter pelo menos um parâmetro, o construtor vazio e o construtor default. Deve ter também um método não virtual, que não pode ser set ou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Dispositivo.h:</a:t>
            </a:r>
          </a:p>
          <a:p>
            <a:r>
              <a:rPr lang="pt-BR" dirty="0" smtClean="0"/>
              <a:t>Parâmetros:</a:t>
            </a:r>
          </a:p>
          <a:p>
            <a:endParaRPr lang="pt-BR" dirty="0" smtClean="0"/>
          </a:p>
          <a:p>
            <a:r>
              <a:rPr lang="pt-BR" dirty="0" smtClean="0"/>
              <a:t>Construtor Default:</a:t>
            </a:r>
          </a:p>
          <a:p>
            <a:endParaRPr lang="pt-BR" dirty="0" smtClean="0"/>
          </a:p>
          <a:p>
            <a:r>
              <a:rPr lang="pt-BR" dirty="0" err="1" smtClean="0"/>
              <a:t>Metodo</a:t>
            </a:r>
            <a:r>
              <a:rPr lang="pt-BR" dirty="0" smtClean="0"/>
              <a:t> não Virtual:</a:t>
            </a:r>
          </a:p>
          <a:p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645024"/>
            <a:ext cx="3283155" cy="71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941168"/>
            <a:ext cx="706987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5949280"/>
            <a:ext cx="3864725" cy="6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dirty="0" smtClean="0"/>
              <a:t>Cada classe abstrata deve ter pelo menos um parâmetro, o construtor vazio e o construtor default. Deve ter também um método não virtual, que não pode ser set ou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pt-BR" dirty="0" smtClean="0"/>
              <a:t>Dispositivo.</a:t>
            </a:r>
            <a:r>
              <a:rPr lang="pt-BR" dirty="0" err="1" smtClean="0"/>
              <a:t>cpp</a:t>
            </a:r>
            <a:endParaRPr lang="pt-BR" dirty="0" smtClean="0"/>
          </a:p>
          <a:p>
            <a:r>
              <a:rPr lang="pt-BR" dirty="0" smtClean="0"/>
              <a:t>Construtor Default: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Metodo</a:t>
            </a:r>
            <a:r>
              <a:rPr lang="pt-BR" dirty="0" smtClean="0"/>
              <a:t> não Virtual: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77072"/>
            <a:ext cx="62025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877272"/>
            <a:ext cx="3145314" cy="9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Pelo menos três classes concretas na hierarquia de classes;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Classe Dispositivo(Abstrata);</a:t>
            </a:r>
          </a:p>
          <a:p>
            <a:r>
              <a:rPr lang="pt-BR" dirty="0" smtClean="0"/>
              <a:t>Classe </a:t>
            </a:r>
            <a:r>
              <a:rPr lang="pt-BR" dirty="0" err="1" smtClean="0"/>
              <a:t>Robo</a:t>
            </a:r>
            <a:r>
              <a:rPr lang="pt-BR" dirty="0" smtClean="0"/>
              <a:t>(Abstrata herda de Dispositivo);</a:t>
            </a:r>
          </a:p>
          <a:p>
            <a:endParaRPr lang="pt-BR" dirty="0" smtClean="0"/>
          </a:p>
          <a:p>
            <a:r>
              <a:rPr lang="pt-BR" dirty="0" smtClean="0"/>
              <a:t>Classe </a:t>
            </a:r>
            <a:r>
              <a:rPr lang="pt-BR" dirty="0" err="1" smtClean="0"/>
              <a:t>Robocop</a:t>
            </a:r>
            <a:r>
              <a:rPr lang="pt-BR" dirty="0" smtClean="0"/>
              <a:t>(Concreta herda de </a:t>
            </a:r>
            <a:r>
              <a:rPr lang="pt-BR" dirty="0" err="1" smtClean="0"/>
              <a:t>Robo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Classe </a:t>
            </a:r>
            <a:r>
              <a:rPr lang="pt-BR" dirty="0" err="1" smtClean="0"/>
              <a:t>Ultron</a:t>
            </a:r>
            <a:r>
              <a:rPr lang="pt-BR" dirty="0" smtClean="0"/>
              <a:t>(Concreta herda de </a:t>
            </a:r>
            <a:r>
              <a:rPr lang="pt-BR" dirty="0" err="1" smtClean="0"/>
              <a:t>Robo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Classe Exterminador(Concreta herda de </a:t>
            </a:r>
            <a:r>
              <a:rPr lang="pt-BR" dirty="0" err="1" smtClean="0"/>
              <a:t>Robo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869160"/>
            <a:ext cx="312403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789040"/>
            <a:ext cx="343364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949280"/>
            <a:ext cx="384342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2708920"/>
            <a:ext cx="4026173" cy="53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1700808"/>
            <a:ext cx="1944216" cy="51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Usar coerção de tipo C++ e não C, ou seja usar o </a:t>
            </a:r>
            <a:r>
              <a:rPr lang="pt-BR" b="1" dirty="0" err="1" smtClean="0"/>
              <a:t>static_cast</a:t>
            </a:r>
            <a:r>
              <a:rPr lang="pt-BR" dirty="0" smtClean="0"/>
              <a:t> para fazer o máximo de reutilização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pt-BR" dirty="0" err="1" smtClean="0"/>
              <a:t>Robo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Ultron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708920"/>
            <a:ext cx="59766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085184"/>
            <a:ext cx="6075269" cy="127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501008"/>
            <a:ext cx="9144001" cy="97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Usar coerção de tipo C++ e não C, ou seja usar o </a:t>
            </a:r>
            <a:r>
              <a:rPr lang="pt-BR" b="1" dirty="0" err="1" smtClean="0"/>
              <a:t>static_cast</a:t>
            </a:r>
            <a:r>
              <a:rPr lang="pt-BR" dirty="0" smtClean="0"/>
              <a:t> para fazer o máximo de reutilização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Exterminador.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229199"/>
            <a:ext cx="6480720" cy="108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80928"/>
            <a:ext cx="5184576" cy="170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Usar um </a:t>
            </a:r>
            <a:r>
              <a:rPr lang="pt-BR" dirty="0" err="1" smtClean="0"/>
              <a:t>vector</a:t>
            </a:r>
            <a:r>
              <a:rPr lang="pt-BR" dirty="0" smtClean="0"/>
              <a:t> de classes concretas, o </a:t>
            </a:r>
            <a:r>
              <a:rPr lang="pt-BR" b="1" dirty="0" err="1" smtClean="0"/>
              <a:t>dynamic_cast</a:t>
            </a:r>
            <a:r>
              <a:rPr lang="pt-BR" dirty="0" smtClean="0"/>
              <a:t> e o </a:t>
            </a:r>
            <a:r>
              <a:rPr lang="pt-BR" b="1" dirty="0" err="1" smtClean="0"/>
              <a:t>typeid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(Vetor Classes concretas)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68960"/>
            <a:ext cx="812993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Usar um </a:t>
            </a:r>
            <a:r>
              <a:rPr lang="pt-BR" dirty="0" err="1" smtClean="0"/>
              <a:t>vector</a:t>
            </a:r>
            <a:r>
              <a:rPr lang="pt-BR" dirty="0" smtClean="0"/>
              <a:t> de classes concretas, o </a:t>
            </a:r>
            <a:r>
              <a:rPr lang="pt-BR" b="1" dirty="0" err="1" smtClean="0"/>
              <a:t>dynamic_cast</a:t>
            </a:r>
            <a:r>
              <a:rPr lang="pt-BR" dirty="0" smtClean="0"/>
              <a:t> e o </a:t>
            </a:r>
            <a:r>
              <a:rPr lang="pt-BR" b="1" dirty="0" err="1" smtClean="0"/>
              <a:t>typeid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</a:t>
            </a:r>
            <a:r>
              <a:rPr lang="pt-BR" dirty="0" err="1" smtClean="0"/>
              <a:t>dynamic_cast</a:t>
            </a:r>
            <a:r>
              <a:rPr lang="pt-BR" dirty="0" smtClean="0"/>
              <a:t> e </a:t>
            </a:r>
            <a:r>
              <a:rPr lang="pt-BR" dirty="0" err="1" smtClean="0"/>
              <a:t>typeid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688632" cy="4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/>
              <a:t>Criar uma função no arquivo do </a:t>
            </a:r>
            <a:r>
              <a:rPr lang="pt-BR" b="1" dirty="0" err="1" smtClean="0"/>
              <a:t>main</a:t>
            </a:r>
            <a:r>
              <a:rPr lang="pt-BR" dirty="0" smtClean="0"/>
              <a:t>, que aceita um ponteiro da classe genérica e mostrar o seu uso para as classes concreta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pt-BR" dirty="0" err="1" smtClean="0"/>
              <a:t>Funcao</a:t>
            </a:r>
            <a:r>
              <a:rPr lang="pt-BR" dirty="0" smtClean="0"/>
              <a:t> no </a:t>
            </a:r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e uso da Função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12976"/>
            <a:ext cx="4067125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356992"/>
            <a:ext cx="3875602" cy="158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72" y="2996952"/>
            <a:ext cx="8244408" cy="382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212976"/>
            <a:ext cx="5198956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5 - Deve ter um atributo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04864"/>
            <a:ext cx="3753680" cy="6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14700"/>
            <a:ext cx="8136904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6 - Um atributo </a:t>
            </a:r>
            <a:r>
              <a:rPr lang="pt-BR" dirty="0" err="1" smtClean="0"/>
              <a:t>static</a:t>
            </a:r>
            <a:r>
              <a:rPr lang="pt-BR" dirty="0" smtClean="0"/>
              <a:t>. Correta modelagem dos </a:t>
            </a:r>
            <a:r>
              <a:rPr lang="pt-BR" dirty="0" err="1" smtClean="0"/>
              <a:t>statics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64904"/>
            <a:ext cx="4673031" cy="68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941168"/>
            <a:ext cx="7128792" cy="75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719</Words>
  <Application>Microsoft Office PowerPoint</Application>
  <PresentationFormat>Apresentação na tela (4:3)</PresentationFormat>
  <Paragraphs>190</Paragraphs>
  <Slides>53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Tema do Office</vt:lpstr>
      <vt:lpstr>Atividade 5</vt:lpstr>
      <vt:lpstr>1 -Pelo menos 4 atributos </vt:lpstr>
      <vt:lpstr>2 - Pelo menos 4 funções membros sem incluir get e set</vt:lpstr>
      <vt:lpstr>3- Todos os atributos devem ser inicializados. Fez validação de dados</vt:lpstr>
      <vt:lpstr>4 -Três construtores, incluindo um construtor de cópia e construtor com parâmetros defaults. Verifica alocação dentro do construtor de cópia.</vt:lpstr>
      <vt:lpstr>4 -Três construtores, incluindo um construtor de cópia e construtor com parâmetros defaults. Verifica alocação dentro do construtor de cópia.</vt:lpstr>
      <vt:lpstr>4 -Três construtores, incluindo um construtor de cópia e construtor com parâmetros defaults. Verifica alocação dentro do construtor de cópia.</vt:lpstr>
      <vt:lpstr>5 - Deve ter um atributo string</vt:lpstr>
      <vt:lpstr>6 - Um atributo static. Correta modelagem dos statics?</vt:lpstr>
      <vt:lpstr>7 - Um atributo const static</vt:lpstr>
      <vt:lpstr>8 - Dois métodos constantes (não pode ser get)</vt:lpstr>
      <vt:lpstr>9 - Um array</vt:lpstr>
      <vt:lpstr>10 - Uma função inline (não pode ser get ou set)</vt:lpstr>
      <vt:lpstr>11 - Método com passagem por referência usando ponteiro</vt:lpstr>
      <vt:lpstr>12 - Método static – deve ser chamado no main</vt:lpstr>
      <vt:lpstr>13 - Composição com a classe Data. Fez uso do objeto criado?</vt:lpstr>
      <vt:lpstr>14 - O que é const deve ser const.</vt:lpstr>
      <vt:lpstr>Alocação dinâmica de memória. A memória é desalocada?</vt:lpstr>
      <vt:lpstr>fried Operator&lt;&lt;</vt:lpstr>
      <vt:lpstr>Operator=</vt:lpstr>
      <vt:lpstr>vector push_back</vt:lpstr>
      <vt:lpstr>Classes Adicionais</vt:lpstr>
      <vt:lpstr>Operator =</vt:lpstr>
      <vt:lpstr>Operator =</vt:lpstr>
      <vt:lpstr>Operator =</vt:lpstr>
      <vt:lpstr>Alocação dinâmica - se houver vazamento de memória a classe toda é desconsiderada</vt:lpstr>
      <vt:lpstr>Alocação dinâmica - se houver vazamento de memória a classe toda é desconsiderada</vt:lpstr>
      <vt:lpstr>Alocação dinâmica - se houver vazamento de memória a classe toda é desconsiderada</vt:lpstr>
      <vt:lpstr>Usar o destrutor</vt:lpstr>
      <vt:lpstr>Construtor de cópia</vt:lpstr>
      <vt:lpstr>Operator &lt;&lt; friend</vt:lpstr>
      <vt:lpstr>Operator &lt;&lt; friend</vt:lpstr>
      <vt:lpstr>Operator &lt;&lt; friend</vt:lpstr>
      <vt:lpstr>Um const static</vt:lpstr>
      <vt:lpstr>Requisitos de Herança</vt:lpstr>
      <vt:lpstr>Herança pública</vt:lpstr>
      <vt:lpstr>Construtor de cópia, e sobrecargas dos operadores de atribuição (=) e &lt;&lt; (cout &lt;&lt; base) para a classe base e derivada</vt:lpstr>
      <vt:lpstr>Construtor de cópia, e sobrecargas dos operadores de atribuição (=) e &lt;&lt; (cout &lt;&lt; base) para a classe base e derivada</vt:lpstr>
      <vt:lpstr>Construtor de cópia, e sobrecargas dos operadores de atribuição (=) e &lt;&lt; (cout &lt;&lt; base) para a classe base e derivada</vt:lpstr>
      <vt:lpstr>Usar Protected acessando diretamente os atributos na classe derivada</vt:lpstr>
      <vt:lpstr>Alocação dinâmica de memória na classe base e derivada</vt:lpstr>
      <vt:lpstr>Sobrescrita de método: chamar dentro do método da classe derivada o método correspondente da classe base usando ::</vt:lpstr>
      <vt:lpstr>No main: criar um ponteiro da classe base para alocar memória para a classe derivada e chamar os vários métodos implementados</vt:lpstr>
      <vt:lpstr>Requisitos de Polimorfismo</vt:lpstr>
      <vt:lpstr>Duas classes abstratas, sendo que uma classe abstrata herda da outra classe abstrata na hierarquia de classes; </vt:lpstr>
      <vt:lpstr>Cada classe abstrata deve ter pelo menos um parâmetro, o construtor vazio e o construtor default. Deve ter também um método não virtual, que não pode ser set ou get  </vt:lpstr>
      <vt:lpstr>Cada classe abstrata deve ter pelo menos um parâmetro, o construtor vazio e o construtor default. Deve ter também um método não virtual, que não pode ser set ou get  </vt:lpstr>
      <vt:lpstr>Pelo menos três classes concretas na hierarquia de classes; </vt:lpstr>
      <vt:lpstr>Usar coerção de tipo C++ e não C, ou seja usar o static_cast para fazer o máximo de reutilização de código</vt:lpstr>
      <vt:lpstr>Usar coerção de tipo C++ e não C, ou seja usar o static_cast para fazer o máximo de reutilização de código</vt:lpstr>
      <vt:lpstr>Usar um vector de classes concretas, o dynamic_cast e o typeid</vt:lpstr>
      <vt:lpstr>Usar um vector de classes concretas, o dynamic_cast e o typeid</vt:lpstr>
      <vt:lpstr>Criar uma função no arquivo do main, que aceita um ponteiro da classe genérica e mostrar o seu uso para as classes concreta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2</dc:title>
  <dc:creator>Adriano</dc:creator>
  <cp:lastModifiedBy>Adriano</cp:lastModifiedBy>
  <cp:revision>32</cp:revision>
  <dcterms:created xsi:type="dcterms:W3CDTF">2015-08-27T17:30:39Z</dcterms:created>
  <dcterms:modified xsi:type="dcterms:W3CDTF">2015-08-28T15:18:39Z</dcterms:modified>
</cp:coreProperties>
</file>