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embeddedFontLst>
    <p:embeddedFont>
      <p:font typeface="Roboto"/>
      <p:regular r:id="rId72"/>
      <p:bold r:id="rId73"/>
      <p:italic r:id="rId74"/>
      <p:boldItalic r:id="rId75"/>
    </p:embeddedFont>
    <p:embeddedFont>
      <p:font typeface="Google Sans"/>
      <p:regular r:id="rId76"/>
      <p:bold r:id="rId77"/>
      <p:italic r:id="rId78"/>
      <p:boldItalic r:id="rId79"/>
    </p:embeddedFont>
    <p:embeddedFont>
      <p:font typeface="Open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E0D83F-F070-4B17-9734-15E468B607ED}">
  <a:tblStyle styleId="{C3E0D83F-F070-4B17-9734-15E468B607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67A5E3F-D22B-4106-BCBD-72D39C4A22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OpenSans-bold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-regular.fntdata"/><Relationship Id="rId82" Type="http://schemas.openxmlformats.org/officeDocument/2006/relationships/font" Target="fonts/OpenSans-italic.fntdata"/><Relationship Id="rId81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.fntdata"/><Relationship Id="rId72" Type="http://schemas.openxmlformats.org/officeDocument/2006/relationships/font" Target="fonts/Roboto-regular.fntdata"/><Relationship Id="rId31" Type="http://schemas.openxmlformats.org/officeDocument/2006/relationships/slide" Target="slides/slide25.xml"/><Relationship Id="rId75" Type="http://schemas.openxmlformats.org/officeDocument/2006/relationships/font" Target="fonts/Roboto-boldItalic.fntdata"/><Relationship Id="rId30" Type="http://schemas.openxmlformats.org/officeDocument/2006/relationships/slide" Target="slides/slide24.xml"/><Relationship Id="rId74" Type="http://schemas.openxmlformats.org/officeDocument/2006/relationships/font" Target="fonts/Roboto-italic.fntdata"/><Relationship Id="rId33" Type="http://schemas.openxmlformats.org/officeDocument/2006/relationships/slide" Target="slides/slide27.xml"/><Relationship Id="rId77" Type="http://schemas.openxmlformats.org/officeDocument/2006/relationships/font" Target="fonts/GoogleSans-bold.fntdata"/><Relationship Id="rId32" Type="http://schemas.openxmlformats.org/officeDocument/2006/relationships/slide" Target="slides/slide26.xml"/><Relationship Id="rId76" Type="http://schemas.openxmlformats.org/officeDocument/2006/relationships/font" Target="fonts/GoogleSans-regular.fntdata"/><Relationship Id="rId35" Type="http://schemas.openxmlformats.org/officeDocument/2006/relationships/slide" Target="slides/slide29.xml"/><Relationship Id="rId79" Type="http://schemas.openxmlformats.org/officeDocument/2006/relationships/font" Target="fonts/GoogleSans-boldItalic.fntdata"/><Relationship Id="rId34" Type="http://schemas.openxmlformats.org/officeDocument/2006/relationships/slide" Target="slides/slide28.xml"/><Relationship Id="rId78" Type="http://schemas.openxmlformats.org/officeDocument/2006/relationships/font" Target="fonts/GoogleSans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0d6944d57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0d6944d57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d6944d57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d6944d57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d6944d57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d6944d57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d6944d57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0d6944d57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0d6944d57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0d6944d57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d6944d57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0d6944d57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d6944d57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0d6944d57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5ac9257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05ac9257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primitive GroupByKey, CombinePerKey, and TupleCombineFn are significantly more verbose and less intuitive.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05ac9257b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05ac9257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29a4423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29a442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6356e0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6356e0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05ac9257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05ac9257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29a4423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29a4423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05ac9257b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05ac9257b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better with schemas.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29a4423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29a4423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better with schemas.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05ac9257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05ac9257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29a4423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29a4423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05ac9257b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05ac9257b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29a4423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29a4423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29a4423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29a4423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Possible, but verbose, non-modular, and doesn't scale well.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29a4423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29a4423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6356e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6356e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05ac9257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05ac9257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05ac9257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05ac9257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05ac9257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05ac9257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05ac925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05ac925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05ac9257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05ac9257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05ac9257b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05ac9257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05ac9257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05ac9257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05ac9257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05ac9257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05ac9257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05ac9257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05ac9257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05ac9257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5ac9257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5ac9257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05ac9257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05ac9257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05ac9257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05ac9257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05ac9257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05ac9257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05ac9257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05ac9257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05ac9257b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05ac9257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05ac9257b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05ac9257b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29a4423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29a4423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05ac9257b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05ac9257b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y_function is called with a DeferredFrame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expression tree is recorded and returned.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empty proxy DataFrame of the correct shape is acted on for validation and (optionally) deduce the shape of intermediates.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05ac9257b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05ac9257b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05ac9257b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05ac9257b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5ac925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05ac925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05ac9257b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05ac9257b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we partition at the bulk level by hashing key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due to batching and other structure, we can't </a:t>
            </a:r>
            <a:r>
              <a:rPr i="1" lang="en"/>
              <a:t>just</a:t>
            </a:r>
            <a:r>
              <a:rPr lang="en"/>
              <a:t> take advantage of Beam's combiner lifting.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05ac9257b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05ac9257b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partitionings required and preserved through operations. 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05ac9257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05ac9257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(sometimes) possible to do in a distributed manner though. 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05ac9257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05ac9257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 to standard DoFn Fusion. </a:t>
            </a:r>
            <a:r>
              <a:rPr lang="en"/>
              <a:t>Possible</a:t>
            </a:r>
            <a:r>
              <a:rPr lang="en"/>
              <a:t> future work to expose and push the </a:t>
            </a:r>
            <a:r>
              <a:rPr lang="en"/>
              <a:t>relevant</a:t>
            </a:r>
            <a:r>
              <a:rPr lang="en"/>
              <a:t> semantics down to the optimizer.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05ac9257b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05ac9257b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that matters is that N is chosen consistently. Autotuning?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29a44230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29a44230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that matters is that N is chosen consistently. Autotuning?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29a442308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29a442308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that matters is that N is chosen consistently. Autotuning?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05ac9257b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05ac9257b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course, the exact structure of the internals depends on the expression being evaluated, and may contain any number of GBKs and DoFns wired together in an arbitrary DAG.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0d6944d5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90d6944d5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90d6944d5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90d6944d5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d6944d57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d6944d57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0d6944d57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90d6944d5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0f70cbce6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0f70cbce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0f70cbce6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90f70cbc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29a442308_7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29a442308_7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29a442308_7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929a442308_7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0d6944d5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0d6944d5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d6944d57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d6944d57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d6944d57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d6944d57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d6944d57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0d6944d57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.apache.org/simpler-python-pipelines-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pache/beam/blob/master/sdks/python/apache_beam/examples/sql_taxi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eam.apache.org/releases/pydoc/current/apache_beam.transforms.sql.html" TargetMode="External"/><Relationship Id="rId4" Type="http://schemas.openxmlformats.org/officeDocument/2006/relationships/hyperlink" Target="https://beam.apache.org/releases/pydoc/current/apache_beam.transforms.sql.html" TargetMode="External"/><Relationship Id="rId5" Type="http://schemas.openxmlformats.org/officeDocument/2006/relationships/hyperlink" Target="https://github.com/apache/beam/blob/master/sdks/python/apache_beam/examples/wordcount_xlang_sql.py" TargetMode="External"/><Relationship Id="rId6" Type="http://schemas.openxmlformats.org/officeDocument/2006/relationships/hyperlink" Target="https://github.com/apache/beam/blob/master/sdks/python/apache_beam/examples/sql_taxi.py" TargetMode="External"/><Relationship Id="rId7" Type="http://schemas.openxmlformats.org/officeDocument/2006/relationships/hyperlink" Target="https://beam.apache.org/documentation/dsls/sql/overview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TheNeuralBit" TargetMode="External"/><Relationship Id="rId4" Type="http://schemas.openxmlformats.org/officeDocument/2006/relationships/hyperlink" Target="http://github.com/robertwb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st.github.com/TheNeuralBit/9c79d71cbc90a962e795b80ca54fa3c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s.apache.org/beam-dataframe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s.apache.org/beam-sql-vega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ithub.com/apache/beam/blob/9d0d0b0c4506b288164b155c5ce3a23d76db3c41/model/pipeline/src/main/proto/beam_runner_api.proto#L834-L879" TargetMode="External"/><Relationship Id="rId4" Type="http://schemas.openxmlformats.org/officeDocument/2006/relationships/hyperlink" Target="https://github.com/apache/beam/blob/master/sdks/python/apache_beam/coders/row_coder.py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202124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Simpler Python Pipelines with Schemas, SQL, and Dataframes</a:t>
            </a:r>
            <a:endParaRPr sz="6900"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Digital Beam Summit 2020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Robert Bradshaw - Brian Hulette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s.apache.org/simpler-python-pipelines-2020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SqlTransform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(“SELECT * FROM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PCOLLECTION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WHERE ..”)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" name="Google Shape;117;p23"/>
          <p:cNvCxnSpPr/>
          <p:nvPr/>
        </p:nvCxnSpPr>
        <p:spPr>
          <a:xfrm flipH="1">
            <a:off x="1649350" y="1815675"/>
            <a:ext cx="11079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3"/>
          <p:cNvSpPr txBox="1"/>
          <p:nvPr/>
        </p:nvSpPr>
        <p:spPr>
          <a:xfrm>
            <a:off x="2496875" y="1364700"/>
            <a:ext cx="254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schema'd PCollection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" name="Google Shape;119;p23"/>
          <p:cNvSpPr/>
          <p:nvPr/>
        </p:nvSpPr>
        <p:spPr>
          <a:xfrm rot="-5400000">
            <a:off x="5674275" y="875025"/>
            <a:ext cx="175800" cy="427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517550" y="3025400"/>
            <a:ext cx="2547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valid Calcite SQL query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114275" y="1770475"/>
            <a:ext cx="347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Refers to a single, un-tagged PCollection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22" name="Google Shape;122;p23"/>
          <p:cNvCxnSpPr/>
          <p:nvPr/>
        </p:nvCxnSpPr>
        <p:spPr>
          <a:xfrm flipH="1">
            <a:off x="6242925" y="2128000"/>
            <a:ext cx="2475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3"/>
          <p:cNvSpPr txBox="1"/>
          <p:nvPr/>
        </p:nvSpPr>
        <p:spPr>
          <a:xfrm>
            <a:off x="585050" y="3428000"/>
            <a:ext cx="287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Yields a</a:t>
            </a:r>
            <a:r>
              <a:rPr lang="en">
                <a:solidFill>
                  <a:srgbClr val="434343"/>
                </a:solidFill>
              </a:rPr>
              <a:t> schema'd PCollection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 rot="10800000">
            <a:off x="787025" y="2925875"/>
            <a:ext cx="8283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 - Output Type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SqlTransform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  “SELECT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quantity AS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unit_cost AS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PCOLLECTION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”)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revenue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| beam.Map(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row: row.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* row.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3737525" y="4053000"/>
            <a:ext cx="3363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Access output columns as attributes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2" name="Google Shape;132;p24"/>
          <p:cNvCxnSpPr/>
          <p:nvPr/>
        </p:nvCxnSpPr>
        <p:spPr>
          <a:xfrm flipH="1" rot="10800000">
            <a:off x="5192350" y="3726000"/>
            <a:ext cx="50010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r>
              <a:rPr lang="en"/>
              <a:t>Transform - Tagged PCollection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pc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 | 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(“SELECT * FROM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WHERE ..”)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 - Join Tagged PCollections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pc_a, b: pc_b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 | 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SqlTransform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                  “SELECT * FROM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ON a.id = b.id”)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 - Windowing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| beam.WindowInto(beam.window.FixedWindows(15))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SQL processed per window</a:t>
            </a:r>
            <a:endParaRPr sz="17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SqlTransform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(“SELECT * FROM </a:t>
            </a:r>
            <a:r>
              <a:rPr b="1" lang="en" sz="17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PCOLLECTION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WHERE ..”))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End-to-end example of this: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sql_taxi.py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 Limitations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type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Available now (2.23.0): INT32, INT64, DOUBLE, STRING, ARRAY,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Coming soon (2.24.0): BOOLEAN, BYTES,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 (2.25.0): TIMESTAMP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names must be valid Python identifiers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“SELECT COUNT(*)”</a:t>
            </a:r>
            <a:r>
              <a:rPr lang="en"/>
              <a:t> produces a field named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“$col1”</a:t>
            </a:r>
            <a:r>
              <a:rPr lang="en"/>
              <a:t>. It must be renamed, e.g. 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“SELECT COUNT(*) AS `count`”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Java runtime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learn more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 API doc</a:t>
            </a:r>
            <a:r>
              <a:rPr lang="en" u="sng">
                <a:solidFill>
                  <a:schemeClr val="hlink"/>
                </a:solidFill>
                <a:hlinkClick r:id="rId4"/>
              </a:rPr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python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wordcount_xlang_sql.py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sql_taxi.py</a:t>
            </a:r>
            <a:r>
              <a:rPr lang="en"/>
              <a:t> - process streaming NYC taxi data with windowing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Beam SQL Overview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202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beam.Create([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'strawberry'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'blackberry'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lambda name: name[0]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4764450" y="3146017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Arbitrary expression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3774975" y="3016367"/>
            <a:ext cx="1439100" cy="40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202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beam.Create([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'strawberry'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'blackberry'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lambda name: name[0]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'strawberry'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'blackberry'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764450" y="3146017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Arbitrary expression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83" name="Google Shape;183;p32"/>
          <p:cNvCxnSpPr/>
          <p:nvPr/>
        </p:nvCxnSpPr>
        <p:spPr>
          <a:xfrm rot="10800000">
            <a:off x="3774975" y="3016367"/>
            <a:ext cx="1439100" cy="40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Brian Hulette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Software Engineer at Google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Apache Beam Committer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github.com/TheNeuralBit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bhulette@apache.org</a:t>
            </a:r>
            <a:endParaRPr sz="1200"/>
          </a:p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Robert Bradshaw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Software Engineer at Google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Apache Beam PMC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github.com/robertwb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robertwb@apache.org</a:t>
            </a:r>
            <a:endParaRPr sz="12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825" y="2822472"/>
            <a:ext cx="1665075" cy="16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7450" y="2822475"/>
            <a:ext cx="1665075" cy="16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202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pc = p | beam.Create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'strawberry'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'blackberry'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first_letter=lambda name: name[0]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name: 'berry' in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1134400" y="1057500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Multiple named expressions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1" name="Google Shape;191;p33"/>
          <p:cNvCxnSpPr>
            <a:stCxn id="190" idx="2"/>
          </p:cNvCxnSpPr>
          <p:nvPr/>
        </p:nvCxnSpPr>
        <p:spPr>
          <a:xfrm>
            <a:off x="2534350" y="1624500"/>
            <a:ext cx="277500" cy="8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202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pc = p | beam.Create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'strawberry'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'blackberry'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first_letter=lambda name: name[0]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name: 'berry' in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first_letter='s'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'strawberry'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first_letter='r'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'raspberry'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first_letter='b'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'blackberry'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first_letter='b'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134400" y="1057500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Multiple named expressions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9" name="Google Shape;199;p34"/>
          <p:cNvCxnSpPr>
            <a:stCxn id="198" idx="2"/>
          </p:cNvCxnSpPr>
          <p:nvPr/>
        </p:nvCxnSpPr>
        <p:spPr>
          <a:xfrm>
            <a:off x="2534350" y="1624500"/>
            <a:ext cx="277500" cy="8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x: 'berry' in x.fruit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6292150" y="2101000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Shorthand for attributes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 flipH="1">
            <a:off x="3199275" y="2413300"/>
            <a:ext cx="34650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8" name="Google Shape;208;p35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unit_cost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x: 'berry' in x.fruit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recipe='pie'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         ,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                         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                         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                         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recipe='muffin'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((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recipe='muffin'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15" name="Google Shape;215;p36"/>
          <p:cNvSpPr txBox="1"/>
          <p:nvPr/>
        </p:nvSpPr>
        <p:spPr>
          <a:xfrm>
            <a:off x="6292150" y="2101000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Shorthand for attributes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16" name="Google Shape;216;p36"/>
          <p:cNvCxnSpPr/>
          <p:nvPr/>
        </p:nvCxnSpPr>
        <p:spPr>
          <a:xfrm flipH="1">
            <a:off x="3199275" y="2413300"/>
            <a:ext cx="34650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7" name="Google Shape;217;p36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unit_cost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36"/>
          <p:cNvGraphicFramePr/>
          <p:nvPr/>
        </p:nvGraphicFramePr>
        <p:xfrm>
          <a:off x="4822958" y="3419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413550"/>
                <a:gridCol w="723950"/>
                <a:gridCol w="324575"/>
                <a:gridCol w="567750"/>
              </a:tblGrid>
              <a:tr h="30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36"/>
          <p:cNvGraphicFramePr/>
          <p:nvPr/>
        </p:nvGraphicFramePr>
        <p:xfrm>
          <a:off x="5397208" y="45533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413550"/>
                <a:gridCol w="723950"/>
                <a:gridCol w="324575"/>
                <a:gridCol w="567750"/>
              </a:tblGrid>
              <a:tr h="25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muffin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36"/>
          <p:cNvGraphicFramePr/>
          <p:nvPr/>
        </p:nvGraphicFramePr>
        <p:xfrm>
          <a:off x="5397208" y="4837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413550"/>
                <a:gridCol w="723950"/>
                <a:gridCol w="324575"/>
                <a:gridCol w="567750"/>
              </a:tblGrid>
              <a:tr h="25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muffin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36"/>
          <p:cNvSpPr txBox="1"/>
          <p:nvPr/>
        </p:nvSpPr>
        <p:spPr>
          <a:xfrm>
            <a:off x="6576725" y="2895425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Full elements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22" name="Google Shape;222;p36"/>
          <p:cNvCxnSpPr/>
          <p:nvPr/>
        </p:nvCxnSpPr>
        <p:spPr>
          <a:xfrm flipH="1">
            <a:off x="7101225" y="3385225"/>
            <a:ext cx="6420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'total_quantity'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graphicFrame>
        <p:nvGraphicFramePr>
          <p:cNvPr id="229" name="Google Shape;229;p37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quantity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unit_cost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'total_quantity'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graphicFrame>
        <p:nvGraphicFramePr>
          <p:cNvPr id="236" name="Google Shape;236;p38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quantity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unit_cost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1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3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blueberry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2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38"/>
          <p:cNvSpPr txBox="1"/>
          <p:nvPr/>
        </p:nvSpPr>
        <p:spPr>
          <a:xfrm>
            <a:off x="6273775" y="3915450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Aggregated and flattened data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38" name="Google Shape;238;p38"/>
          <p:cNvCxnSpPr/>
          <p:nvPr/>
        </p:nvCxnSpPr>
        <p:spPr>
          <a:xfrm flipH="1">
            <a:off x="5194300" y="4260725"/>
            <a:ext cx="10995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9" name="Google Shape;239;p38"/>
          <p:cNvGraphicFramePr/>
          <p:nvPr/>
        </p:nvGraphicFramePr>
        <p:xfrm>
          <a:off x="3053696" y="39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997300"/>
                <a:gridCol w="997300"/>
              </a:tblGrid>
              <a:tr h="29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total_quantity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7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5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x: 'berry' in x.fruit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'quantity'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'total_quantity'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lambda x: x.quantity*x.unit_price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'total_price'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6053275" y="4363300"/>
            <a:ext cx="3020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Multiple expressions and lambdas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47" name="Google Shape;247;p39"/>
          <p:cNvCxnSpPr/>
          <p:nvPr/>
        </p:nvCxnSpPr>
        <p:spPr>
          <a:xfrm rot="10800000">
            <a:off x="6585725" y="3647975"/>
            <a:ext cx="739200" cy="8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8" name="Google Shape;248;p39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unit_cost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$3.50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x: 'berry' in x.fruit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'quantity'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'total_quantity'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lambda x: x.quantity*x.unit_price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'total_price'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55" name="Google Shape;255;p40"/>
          <p:cNvSpPr txBox="1"/>
          <p:nvPr/>
        </p:nvSpPr>
        <p:spPr>
          <a:xfrm>
            <a:off x="6053275" y="4363300"/>
            <a:ext cx="3020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Multiple expressions and lambdas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56" name="Google Shape;256;p40"/>
          <p:cNvCxnSpPr/>
          <p:nvPr/>
        </p:nvCxnSpPr>
        <p:spPr>
          <a:xfrm rot="10800000">
            <a:off x="6585725" y="3647975"/>
            <a:ext cx="739200" cy="8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7" name="Google Shape;257;p40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unit_cost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$3.50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40"/>
          <p:cNvGraphicFramePr/>
          <p:nvPr/>
        </p:nvGraphicFramePr>
        <p:xfrm>
          <a:off x="1514625" y="40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676275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is_berry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total_quantity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total_price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True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7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$16.00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False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$6.00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True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x: ((x.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recipe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'berry' in x.fruit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(x.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quantity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x.quantity*x.unit_price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CombinePer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TupleCombineFn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MapTuple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Row(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       recipe=key[0]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is_berry=key[1]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     total_quantity=value[0]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total_price=value[1]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graphicFrame>
        <p:nvGraphicFramePr>
          <p:cNvPr id="265" name="Google Shape;265;p41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unit_cost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$3.50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41"/>
          <p:cNvGraphicFramePr/>
          <p:nvPr/>
        </p:nvGraphicFramePr>
        <p:xfrm>
          <a:off x="1514625" y="40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676275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is_berry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total_quantity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total_price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True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7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$16.00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False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$6.00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True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28782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= p | beam.Create(                    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pc |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'recipe'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is_berry=lambda x: 'berry' in x.fruit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'quantity'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'total_quantity'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b="1"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aggregate_field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lambda x: x.quantity*x.unit_price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'total_price'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graphicFrame>
        <p:nvGraphicFramePr>
          <p:cNvPr id="273" name="Google Shape;273;p42"/>
          <p:cNvGraphicFramePr/>
          <p:nvPr/>
        </p:nvGraphicFramePr>
        <p:xfrm>
          <a:off x="3201425" y="486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701875"/>
                <a:gridCol w="812625"/>
                <a:gridCol w="594825"/>
                <a:gridCol w="7425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fruit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unit_cost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straw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$3.50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black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1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banana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blue</a:t>
                      </a: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$2.00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42"/>
          <p:cNvGraphicFramePr/>
          <p:nvPr/>
        </p:nvGraphicFramePr>
        <p:xfrm>
          <a:off x="1514625" y="40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{C3E0D83F-F070-4B17-9734-15E468B607ED}</a:tableStyleId>
              </a:tblPr>
              <a:tblGrid>
                <a:gridCol w="676275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</a:rPr>
                        <a:t>recipe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</a:rPr>
                        <a:t>is_berry</a:t>
                      </a:r>
                      <a:endParaRPr b="1"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total_quantity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total_price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pie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True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7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$16.00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False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3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$6.00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CC0000"/>
                          </a:solidFill>
                        </a:rPr>
                        <a:t>muffin</a:t>
                      </a:r>
                      <a:endParaRPr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</a:rPr>
                        <a:t>True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2</a:t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F9000"/>
                          </a:solidFill>
                        </a:rPr>
                        <a:t>$4.00</a:t>
                      </a:r>
                      <a:endParaRPr b="1"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Demo!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Schemas, SQL, and Dataframes?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they work?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DataframeTransform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df.groupby(...).agg(...)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6" name="Google Shape;286;p44"/>
          <p:cNvCxnSpPr/>
          <p:nvPr/>
        </p:nvCxnSpPr>
        <p:spPr>
          <a:xfrm flipH="1">
            <a:off x="1940075" y="1881100"/>
            <a:ext cx="767700" cy="9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44"/>
          <p:cNvSpPr txBox="1"/>
          <p:nvPr/>
        </p:nvSpPr>
        <p:spPr>
          <a:xfrm>
            <a:off x="2496875" y="1364700"/>
            <a:ext cx="254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schema'd PCollection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4808725" y="4470775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Batched, deferred "dataframe"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89" name="Google Shape;289;p44"/>
          <p:cNvCxnSpPr/>
          <p:nvPr/>
        </p:nvCxnSpPr>
        <p:spPr>
          <a:xfrm rot="10800000">
            <a:off x="4125225" y="3796175"/>
            <a:ext cx="7167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df.groupby(...).agg(...)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6" name="Google Shape;296;p45"/>
          <p:cNvCxnSpPr>
            <a:stCxn id="297" idx="2"/>
          </p:cNvCxnSpPr>
          <p:nvPr/>
        </p:nvCxnSpPr>
        <p:spPr>
          <a:xfrm flipH="1">
            <a:off x="5331150" y="2235500"/>
            <a:ext cx="5658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45"/>
          <p:cNvSpPr txBox="1"/>
          <p:nvPr/>
        </p:nvSpPr>
        <p:spPr>
          <a:xfrm>
            <a:off x="4623150" y="968300"/>
            <a:ext cx="25476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Induces appropriate GroupByKey(s)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eturn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Dataframe Transform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['C']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 + 2*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.groupby('C').sum().filter('A &lt; 0')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0" name="Google Shape;310;p47"/>
          <p:cNvCxnSpPr/>
          <p:nvPr/>
        </p:nvCxnSpPr>
        <p:spPr>
          <a:xfrm flipH="1">
            <a:off x="3988350" y="1605075"/>
            <a:ext cx="16245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7"/>
          <p:cNvSpPr txBox="1"/>
          <p:nvPr/>
        </p:nvSpPr>
        <p:spPr>
          <a:xfrm>
            <a:off x="5401175" y="1233450"/>
            <a:ext cx="254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Non-functional APIs are supported as well.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restrictions apply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operations deferred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you can compute a </a:t>
            </a:r>
            <a:r>
              <a:rPr b="1" lang="en">
                <a:solidFill>
                  <a:srgbClr val="351C75"/>
                </a:solidFill>
              </a:rPr>
              <a:t>sum</a:t>
            </a:r>
            <a:r>
              <a:rPr lang="en"/>
              <a:t>, but can't </a:t>
            </a:r>
            <a:r>
              <a:rPr b="1" lang="en" strike="sngStrike">
                <a:solidFill>
                  <a:srgbClr val="CC0000"/>
                </a:solidFill>
              </a:rPr>
              <a:t>branch</a:t>
            </a:r>
            <a:r>
              <a:rPr lang="en"/>
              <a:t> on the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columns must be computable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no </a:t>
            </a:r>
            <a:r>
              <a:rPr b="1" lang="en" strike="sngStrike">
                <a:solidFill>
                  <a:srgbClr val="CC0000"/>
                </a:solidFill>
              </a:rPr>
              <a:t>transpose</a:t>
            </a:r>
            <a:endParaRPr b="1" strike="sngStrike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Non-parallel operations must be guarded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with beam.dataframe.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allow_non_parallel_operations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(True):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restrictions apply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operations deferred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you can compute a </a:t>
            </a:r>
            <a:r>
              <a:rPr b="1" lang="en">
                <a:solidFill>
                  <a:srgbClr val="351C75"/>
                </a:solidFill>
              </a:rPr>
              <a:t>sum</a:t>
            </a:r>
            <a:r>
              <a:rPr lang="en"/>
              <a:t>, but can't </a:t>
            </a:r>
            <a:r>
              <a:rPr b="1" lang="en" strike="sngStrike">
                <a:solidFill>
                  <a:srgbClr val="CC0000"/>
                </a:solidFill>
              </a:rPr>
              <a:t>branch</a:t>
            </a:r>
            <a:r>
              <a:rPr lang="en"/>
              <a:t> on the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columns must be computable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no </a:t>
            </a:r>
            <a:r>
              <a:rPr b="1" lang="en" strike="sngStrike">
                <a:solidFill>
                  <a:srgbClr val="CC0000"/>
                </a:solidFill>
              </a:rPr>
              <a:t>transpose</a:t>
            </a:r>
            <a:endParaRPr b="1"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Non-parallel operations must be guarded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with beam.dataframe.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allow_non_parallel_operations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(True):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what is implemented is faithful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the hood, actual Pandas dataframe methods are called.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pc2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df2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pc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Beam Schemas in Python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pc1, pc2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expr1, expr2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pc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Dataframe/PCollection Conversion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ith beam.Pipeline() as 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c1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c2 =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df1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to_dataframe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df2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to_dataframe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pc2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result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result_pc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to_pcollection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result_pc | beam.WriteToText(...)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Status</a:t>
            </a:r>
            <a:endParaRPr/>
          </a:p>
        </p:txBody>
      </p:sp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in Active Development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ready for production use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 2.25 release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it out on master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API and framework in place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against Pandas doctests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 223 / 112 / 237 Skipped/WontImplement/Passed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          172 / 87 / 152  Skipped/WontImplement/Passed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investigating IOs, etc. but nothing implemented yet.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DataframeTransform</a:t>
            </a:r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1770450" y="3210125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peek under the Hood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lambda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df.groupby(...).agg(...)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58"/>
          <p:cNvCxnSpPr/>
          <p:nvPr/>
        </p:nvCxnSpPr>
        <p:spPr>
          <a:xfrm flipH="1">
            <a:off x="5558775" y="2416125"/>
            <a:ext cx="767700" cy="9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58"/>
          <p:cNvSpPr txBox="1"/>
          <p:nvPr/>
        </p:nvSpPr>
        <p:spPr>
          <a:xfrm>
            <a:off x="5061025" y="1802450"/>
            <a:ext cx="254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These calls build an expression tree.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0" name="Google Shape;380;p58"/>
          <p:cNvSpPr txBox="1"/>
          <p:nvPr/>
        </p:nvSpPr>
        <p:spPr>
          <a:xfrm>
            <a:off x="4808725" y="4470775"/>
            <a:ext cx="279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 construction time, a beam.dataframe.DeferredFrame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81" name="Google Shape;381;p58"/>
          <p:cNvCxnSpPr/>
          <p:nvPr/>
        </p:nvCxnSpPr>
        <p:spPr>
          <a:xfrm rot="10800000">
            <a:off x="4125225" y="3796175"/>
            <a:ext cx="7167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8"/>
          <p:cNvCxnSpPr/>
          <p:nvPr/>
        </p:nvCxnSpPr>
        <p:spPr>
          <a:xfrm flipH="1">
            <a:off x="1939975" y="1974725"/>
            <a:ext cx="79350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58"/>
          <p:cNvSpPr txBox="1"/>
          <p:nvPr/>
        </p:nvSpPr>
        <p:spPr>
          <a:xfrm>
            <a:off x="2496875" y="1364700"/>
            <a:ext cx="254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schema is analyzed to produce a proxy object.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batching DoFn is injected here as well.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311700" y="1425025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['C']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 + 2*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.groupby('C').sum().filter('A &lt; 0')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DataframeTransform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311700" y="3991925"/>
            <a:ext cx="58134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Expression Trees</a:t>
            </a:r>
            <a:r>
              <a:rPr lang="en"/>
              <a:t> recorded, validated, and returned.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311700" y="1425025"/>
            <a:ext cx="66048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my_function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['C']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 + 2*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.groupby('C').sum().filter(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'A &lt; 0'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0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398" name="Google Shape;398;p60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399" name="Google Shape;399;p60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00" name="Google Shape;400;p60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401" name="Google Shape;401;p60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402" name="Google Shape;402;p60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03" name="Google Shape;403;p60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04" name="Google Shape;404;p60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405" name="Google Shape;405;p60"/>
          <p:cNvCxnSpPr>
            <a:stCxn id="402" idx="7"/>
            <a:endCxn id="404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60"/>
          <p:cNvCxnSpPr>
            <a:stCxn id="403" idx="1"/>
            <a:endCxn id="404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60"/>
          <p:cNvCxnSpPr>
            <a:stCxn id="397" idx="0"/>
            <a:endCxn id="402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60"/>
          <p:cNvCxnSpPr>
            <a:stCxn id="398" idx="1"/>
            <a:endCxn id="397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60"/>
          <p:cNvCxnSpPr>
            <a:stCxn id="398" idx="7"/>
            <a:endCxn id="403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60"/>
          <p:cNvCxnSpPr>
            <a:stCxn id="400" idx="0"/>
            <a:endCxn id="399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60"/>
          <p:cNvCxnSpPr>
            <a:stCxn id="401" idx="0"/>
            <a:endCxn id="400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60"/>
          <p:cNvCxnSpPr>
            <a:endCxn id="404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60"/>
          <p:cNvCxnSpPr>
            <a:stCxn id="399" idx="2"/>
            <a:endCxn id="398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60"/>
          <p:cNvSpPr/>
          <p:nvPr/>
        </p:nvSpPr>
        <p:spPr>
          <a:xfrm>
            <a:off x="1691275" y="2075947"/>
            <a:ext cx="5813471" cy="1145503"/>
          </a:xfrm>
          <a:custGeom>
            <a:rect b="b" l="l" r="r" t="t"/>
            <a:pathLst>
              <a:path extrusionOk="0" h="85215" w="131907">
                <a:moveTo>
                  <a:pt x="0" y="0"/>
                </a:moveTo>
                <a:cubicBezTo>
                  <a:pt x="5577" y="11025"/>
                  <a:pt x="11479" y="51947"/>
                  <a:pt x="33463" y="66149"/>
                </a:cubicBezTo>
                <a:cubicBezTo>
                  <a:pt x="55448" y="80352"/>
                  <a:pt x="115500" y="82037"/>
                  <a:pt x="131907" y="85215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415" name="Google Shape;415;p60"/>
          <p:cNvSpPr/>
          <p:nvPr/>
        </p:nvSpPr>
        <p:spPr>
          <a:xfrm>
            <a:off x="2626475" y="1022026"/>
            <a:ext cx="3959150" cy="419300"/>
          </a:xfrm>
          <a:custGeom>
            <a:rect b="b" l="l" r="r" t="t"/>
            <a:pathLst>
              <a:path extrusionOk="0" h="16772" w="158366">
                <a:moveTo>
                  <a:pt x="0" y="16772"/>
                </a:moveTo>
                <a:cubicBezTo>
                  <a:pt x="4540" y="13983"/>
                  <a:pt x="843" y="818"/>
                  <a:pt x="27237" y="40"/>
                </a:cubicBezTo>
                <a:cubicBezTo>
                  <a:pt x="53631" y="-738"/>
                  <a:pt x="136511" y="10092"/>
                  <a:pt x="158366" y="12102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416" name="Google Shape;416;p60"/>
          <p:cNvSpPr/>
          <p:nvPr/>
        </p:nvSpPr>
        <p:spPr>
          <a:xfrm>
            <a:off x="3618700" y="1406350"/>
            <a:ext cx="2226393" cy="433808"/>
          </a:xfrm>
          <a:custGeom>
            <a:rect b="b" l="l" r="r" t="t"/>
            <a:pathLst>
              <a:path extrusionOk="0" h="18337" w="84389">
                <a:moveTo>
                  <a:pt x="0" y="18337"/>
                </a:moveTo>
                <a:cubicBezTo>
                  <a:pt x="1828" y="15284"/>
                  <a:pt x="-3095" y="595"/>
                  <a:pt x="10970" y="19"/>
                </a:cubicBezTo>
                <a:cubicBezTo>
                  <a:pt x="25035" y="-557"/>
                  <a:pt x="72153" y="12405"/>
                  <a:pt x="84389" y="14882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417" name="Google Shape;417;p60"/>
          <p:cNvSpPr/>
          <p:nvPr/>
        </p:nvSpPr>
        <p:spPr>
          <a:xfrm>
            <a:off x="2906525" y="1935175"/>
            <a:ext cx="3715820" cy="998507"/>
          </a:xfrm>
          <a:custGeom>
            <a:rect b="b" l="l" r="r" t="t"/>
            <a:pathLst>
              <a:path extrusionOk="0" h="85215" w="131907">
                <a:moveTo>
                  <a:pt x="0" y="0"/>
                </a:moveTo>
                <a:cubicBezTo>
                  <a:pt x="5577" y="11025"/>
                  <a:pt x="11479" y="51947"/>
                  <a:pt x="33463" y="66149"/>
                </a:cubicBezTo>
                <a:cubicBezTo>
                  <a:pt x="55448" y="80352"/>
                  <a:pt x="115500" y="82037"/>
                  <a:pt x="131907" y="85215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418" name="Google Shape;418;p60"/>
          <p:cNvSpPr txBox="1"/>
          <p:nvPr>
            <p:ph idx="1" type="body"/>
          </p:nvPr>
        </p:nvSpPr>
        <p:spPr>
          <a:xfrm>
            <a:off x="311700" y="3991925"/>
            <a:ext cx="58134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Expression Trees</a:t>
            </a:r>
            <a:r>
              <a:rPr lang="en"/>
              <a:t> recorded, validated, and returned.</a:t>
            </a:r>
            <a:endParaRPr/>
          </a:p>
        </p:txBody>
      </p:sp>
      <p:sp>
        <p:nvSpPr>
          <p:cNvPr id="419" name="Google Shape;419;p60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420" name="Google Shape;420;p60"/>
          <p:cNvCxnSpPr>
            <a:stCxn id="419" idx="7"/>
            <a:endCxn id="401" idx="3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1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427" name="Google Shape;427;p61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428" name="Google Shape;428;p61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29" name="Google Shape;429;p61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430" name="Google Shape;430;p61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431" name="Google Shape;431;p61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32" name="Google Shape;432;p61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33" name="Google Shape;433;p61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434" name="Google Shape;434;p61"/>
          <p:cNvCxnSpPr>
            <a:stCxn id="431" idx="7"/>
            <a:endCxn id="433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61"/>
          <p:cNvCxnSpPr>
            <a:stCxn id="432" idx="1"/>
            <a:endCxn id="433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61"/>
          <p:cNvCxnSpPr>
            <a:stCxn id="426" idx="0"/>
            <a:endCxn id="431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61"/>
          <p:cNvCxnSpPr>
            <a:stCxn id="427" idx="1"/>
            <a:endCxn id="426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61"/>
          <p:cNvCxnSpPr>
            <a:stCxn id="427" idx="7"/>
            <a:endCxn id="432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61"/>
          <p:cNvCxnSpPr>
            <a:stCxn id="429" idx="0"/>
            <a:endCxn id="428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61"/>
          <p:cNvCxnSpPr>
            <a:stCxn id="430" idx="0"/>
            <a:endCxn id="429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61"/>
          <p:cNvCxnSpPr>
            <a:endCxn id="433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61"/>
          <p:cNvCxnSpPr>
            <a:stCxn id="428" idx="2"/>
            <a:endCxn id="427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 of Operations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Order-sensitive</a:t>
            </a:r>
            <a:endParaRPr/>
          </a:p>
        </p:txBody>
      </p:sp>
      <p:sp>
        <p:nvSpPr>
          <p:cNvPr id="444" name="Google Shape;444;p61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445" name="Google Shape;445;p61"/>
          <p:cNvCxnSpPr>
            <a:stCxn id="444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2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452" name="Google Shape;452;p62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453" name="Google Shape;453;p62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54" name="Google Shape;454;p62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455" name="Google Shape;455;p62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456" name="Google Shape;456;p62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57" name="Google Shape;457;p62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58" name="Google Shape;458;p62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459" name="Google Shape;459;p62"/>
          <p:cNvCxnSpPr>
            <a:stCxn id="456" idx="7"/>
            <a:endCxn id="458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62"/>
          <p:cNvCxnSpPr>
            <a:stCxn id="457" idx="1"/>
            <a:endCxn id="458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62"/>
          <p:cNvCxnSpPr>
            <a:stCxn id="451" idx="0"/>
            <a:endCxn id="456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62"/>
          <p:cNvCxnSpPr>
            <a:stCxn id="452" idx="1"/>
            <a:endCxn id="451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62"/>
          <p:cNvCxnSpPr>
            <a:stCxn id="452" idx="7"/>
            <a:endCxn id="457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62"/>
          <p:cNvCxnSpPr>
            <a:stCxn id="454" idx="0"/>
            <a:endCxn id="453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62"/>
          <p:cNvCxnSpPr>
            <a:stCxn id="455" idx="0"/>
            <a:endCxn id="454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62"/>
          <p:cNvCxnSpPr>
            <a:endCxn id="458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62"/>
          <p:cNvCxnSpPr>
            <a:stCxn id="453" idx="2"/>
            <a:endCxn id="452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311700" y="1656025"/>
            <a:ext cx="51153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Elementwise</a:t>
            </a:r>
            <a:r>
              <a:rPr lang="en"/>
              <a:t> Operations map naturally onto ParDo operations in a distributed system, and can be executed by applying the given operation to each partition.</a:t>
            </a:r>
            <a:endParaRPr/>
          </a:p>
        </p:txBody>
      </p:sp>
      <p:sp>
        <p:nvSpPr>
          <p:cNvPr id="469" name="Google Shape;469;p62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470" name="Google Shape;470;p62"/>
          <p:cNvCxnSpPr>
            <a:stCxn id="469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Schemas in Python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SqlTransform, GroupBy, and DataframeTransform </a:t>
            </a:r>
            <a:r>
              <a:rPr lang="en"/>
              <a:t>require</a:t>
            </a:r>
            <a:r>
              <a:rPr lang="en"/>
              <a:t> input PCollections to have a schema.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schema represents the “type” of structured data. Ordered list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(name, type)</a:t>
            </a:r>
            <a:r>
              <a:rPr lang="en"/>
              <a:t> pairs.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three ways to achieve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and yield instances of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NamedTuple</a:t>
            </a:r>
            <a:r>
              <a:rPr lang="en"/>
              <a:t> type.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Yield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beam.Row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instances.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a PTransform that produces a schema.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3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477" name="Google Shape;477;p63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478" name="Google Shape;478;p63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79" name="Google Shape;479;p63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480" name="Google Shape;480;p63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481" name="Google Shape;481;p63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82" name="Google Shape;482;p63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483" name="Google Shape;483;p63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484" name="Google Shape;484;p63"/>
          <p:cNvCxnSpPr>
            <a:stCxn id="481" idx="7"/>
            <a:endCxn id="483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63"/>
          <p:cNvCxnSpPr>
            <a:stCxn id="482" idx="1"/>
            <a:endCxn id="483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63"/>
          <p:cNvCxnSpPr>
            <a:stCxn id="476" idx="0"/>
            <a:endCxn id="481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63"/>
          <p:cNvCxnSpPr>
            <a:stCxn id="477" idx="1"/>
            <a:endCxn id="476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63"/>
          <p:cNvCxnSpPr>
            <a:stCxn id="477" idx="7"/>
            <a:endCxn id="482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63"/>
          <p:cNvCxnSpPr>
            <a:stCxn id="479" idx="0"/>
            <a:endCxn id="478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63"/>
          <p:cNvCxnSpPr>
            <a:stCxn id="480" idx="0"/>
            <a:endCxn id="479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63"/>
          <p:cNvCxnSpPr>
            <a:endCxn id="483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63"/>
          <p:cNvCxnSpPr>
            <a:stCxn id="478" idx="2"/>
            <a:endCxn id="477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63"/>
          <p:cNvSpPr txBox="1"/>
          <p:nvPr>
            <p:ph idx="1" type="body"/>
          </p:nvPr>
        </p:nvSpPr>
        <p:spPr>
          <a:xfrm>
            <a:off x="311700" y="1656025"/>
            <a:ext cx="54744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Grouping Operations</a:t>
            </a:r>
            <a:r>
              <a:rPr lang="en"/>
              <a:t> collocate rows with identical values in indices/columns, analogous to the GroupByKey and Combine operations in Beam.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key insight is that one can perform these operations locally if all required rows are in the same partition, so we inject a GroupByKey to colocate all required rows, then apply the pandas grouping operation directly.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Combining operations lifted when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3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495" name="Google Shape;495;p63"/>
          <p:cNvCxnSpPr>
            <a:stCxn id="494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4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502" name="Google Shape;502;p64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503" name="Google Shape;503;p64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04" name="Google Shape;504;p64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505" name="Google Shape;505;p64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506" name="Google Shape;506;p64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07" name="Google Shape;507;p64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08" name="Google Shape;508;p64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509" name="Google Shape;509;p64"/>
          <p:cNvCxnSpPr>
            <a:stCxn id="506" idx="7"/>
            <a:endCxn id="508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64"/>
          <p:cNvCxnSpPr>
            <a:stCxn id="507" idx="1"/>
            <a:endCxn id="508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4"/>
          <p:cNvCxnSpPr>
            <a:stCxn id="501" idx="0"/>
            <a:endCxn id="506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4"/>
          <p:cNvCxnSpPr>
            <a:stCxn id="502" idx="1"/>
            <a:endCxn id="501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64"/>
          <p:cNvCxnSpPr>
            <a:stCxn id="502" idx="7"/>
            <a:endCxn id="507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64"/>
          <p:cNvCxnSpPr>
            <a:stCxn id="504" idx="0"/>
            <a:endCxn id="503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64"/>
          <p:cNvCxnSpPr>
            <a:stCxn id="505" idx="0"/>
            <a:endCxn id="504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4"/>
          <p:cNvCxnSpPr>
            <a:endCxn id="508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64"/>
          <p:cNvCxnSpPr>
            <a:stCxn id="503" idx="2"/>
            <a:endCxn id="502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656025"/>
            <a:ext cx="52818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Zipping</a:t>
            </a:r>
            <a:r>
              <a:rPr b="1" lang="en"/>
              <a:t> Operations</a:t>
            </a:r>
            <a:r>
              <a:rPr lang="en"/>
              <a:t> take advantage of the fact that </a:t>
            </a:r>
            <a:r>
              <a:rPr i="1" lang="en"/>
              <a:t>all dataframes are keyed</a:t>
            </a:r>
            <a:r>
              <a:rPr lang="en"/>
              <a:t> giving a natural 1:1 relationship between the rows of multiple dataframes.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CoGBK or Join come the closest in Beam.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essential optimization is avoiding shuffles when the inputs are </a:t>
            </a:r>
            <a:r>
              <a:rPr i="1" lang="en"/>
              <a:t>already</a:t>
            </a:r>
            <a:r>
              <a:rPr lang="en"/>
              <a:t> both partitioned by index (e.g. common ancestor).</a:t>
            </a:r>
            <a:endParaRPr/>
          </a:p>
        </p:txBody>
      </p:sp>
      <p:sp>
        <p:nvSpPr>
          <p:cNvPr id="519" name="Google Shape;519;p64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520" name="Google Shape;520;p64"/>
          <p:cNvCxnSpPr>
            <a:stCxn id="519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5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527" name="Google Shape;527;p65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528" name="Google Shape;528;p65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29" name="Google Shape;529;p65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530" name="Google Shape;530;p65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531" name="Google Shape;531;p65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32" name="Google Shape;532;p65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33" name="Google Shape;533;p65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534" name="Google Shape;534;p65"/>
          <p:cNvCxnSpPr>
            <a:stCxn id="531" idx="7"/>
            <a:endCxn id="533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65"/>
          <p:cNvCxnSpPr>
            <a:stCxn id="532" idx="1"/>
            <a:endCxn id="533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65"/>
          <p:cNvCxnSpPr>
            <a:stCxn id="526" idx="0"/>
            <a:endCxn id="531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65"/>
          <p:cNvCxnSpPr>
            <a:stCxn id="527" idx="1"/>
            <a:endCxn id="526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65"/>
          <p:cNvCxnSpPr>
            <a:stCxn id="527" idx="7"/>
            <a:endCxn id="532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5"/>
          <p:cNvCxnSpPr>
            <a:stCxn id="529" idx="0"/>
            <a:endCxn id="528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>
            <a:stCxn id="530" idx="0"/>
            <a:endCxn id="529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65"/>
          <p:cNvCxnSpPr>
            <a:endCxn id="533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65"/>
          <p:cNvCxnSpPr>
            <a:stCxn id="528" idx="2"/>
            <a:endCxn id="527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65"/>
          <p:cNvSpPr txBox="1"/>
          <p:nvPr>
            <p:ph idx="1" type="body"/>
          </p:nvPr>
        </p:nvSpPr>
        <p:spPr>
          <a:xfrm>
            <a:off x="311700" y="1656025"/>
            <a:ext cx="5421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Order-sensitive</a:t>
            </a:r>
            <a:r>
              <a:rPr b="1" lang="en"/>
              <a:t> Operations</a:t>
            </a:r>
            <a:r>
              <a:rPr lang="en"/>
              <a:t>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iloc</a:t>
            </a:r>
            <a:r>
              <a:rPr lang="en"/>
              <a:t>) are not (yet?) supported, as PCollections are unordered and we use hash partitioning for good distributions.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considered doing this in the future for Dataframes whose order has been </a:t>
            </a:r>
            <a:r>
              <a:rPr lang="en"/>
              <a:t>explicitly</a:t>
            </a:r>
            <a:r>
              <a:rPr lang="en"/>
              <a:t> declared (e.g. via a sort). This may have performance implications. </a:t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545" name="Google Shape;545;p65"/>
          <p:cNvCxnSpPr>
            <a:stCxn id="544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6"/>
          <p:cNvSpPr/>
          <p:nvPr/>
        </p:nvSpPr>
        <p:spPr>
          <a:xfrm>
            <a:off x="5845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552" name="Google Shape;552;p66"/>
          <p:cNvSpPr/>
          <p:nvPr/>
        </p:nvSpPr>
        <p:spPr>
          <a:xfrm>
            <a:off x="6681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553" name="Google Shape;553;p66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54" name="Google Shape;554;p66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555" name="Google Shape;555;p66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sp>
        <p:nvSpPr>
          <p:cNvPr id="556" name="Google Shape;556;p66"/>
          <p:cNvSpPr/>
          <p:nvPr/>
        </p:nvSpPr>
        <p:spPr>
          <a:xfrm>
            <a:off x="5845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57" name="Google Shape;557;p66"/>
          <p:cNvSpPr/>
          <p:nvPr/>
        </p:nvSpPr>
        <p:spPr>
          <a:xfrm>
            <a:off x="7399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58" name="Google Shape;558;p66"/>
          <p:cNvSpPr/>
          <p:nvPr/>
        </p:nvSpPr>
        <p:spPr>
          <a:xfrm>
            <a:off x="6622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559" name="Google Shape;559;p66"/>
          <p:cNvCxnSpPr>
            <a:stCxn id="556" idx="7"/>
            <a:endCxn id="558" idx="3"/>
          </p:cNvCxnSpPr>
          <p:nvPr/>
        </p:nvCxnSpPr>
        <p:spPr>
          <a:xfrm flipH="1" rot="10800000">
            <a:off x="6458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66"/>
          <p:cNvCxnSpPr>
            <a:stCxn id="557" idx="1"/>
            <a:endCxn id="558" idx="5"/>
          </p:cNvCxnSpPr>
          <p:nvPr/>
        </p:nvCxnSpPr>
        <p:spPr>
          <a:xfrm rot="10800000">
            <a:off x="7235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66"/>
          <p:cNvCxnSpPr>
            <a:stCxn id="551" idx="0"/>
            <a:endCxn id="556" idx="4"/>
          </p:cNvCxnSpPr>
          <p:nvPr/>
        </p:nvCxnSpPr>
        <p:spPr>
          <a:xfrm rot="10800000">
            <a:off x="6204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66"/>
          <p:cNvCxnSpPr>
            <a:stCxn id="552" idx="1"/>
            <a:endCxn id="551" idx="5"/>
          </p:cNvCxnSpPr>
          <p:nvPr/>
        </p:nvCxnSpPr>
        <p:spPr>
          <a:xfrm rot="10800000">
            <a:off x="6458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66"/>
          <p:cNvCxnSpPr>
            <a:stCxn id="552" idx="7"/>
            <a:endCxn id="557" idx="4"/>
          </p:cNvCxnSpPr>
          <p:nvPr/>
        </p:nvCxnSpPr>
        <p:spPr>
          <a:xfrm flipH="1" rot="10800000">
            <a:off x="7294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66"/>
          <p:cNvCxnSpPr>
            <a:stCxn id="554" idx="0"/>
            <a:endCxn id="553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5" idx="0"/>
            <a:endCxn id="554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endCxn id="558" idx="4"/>
          </p:cNvCxnSpPr>
          <p:nvPr/>
        </p:nvCxnSpPr>
        <p:spPr>
          <a:xfrm rot="10800000">
            <a:off x="6981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3" idx="2"/>
            <a:endCxn id="552" idx="5"/>
          </p:cNvCxnSpPr>
          <p:nvPr/>
        </p:nvCxnSpPr>
        <p:spPr>
          <a:xfrm rot="10800000">
            <a:off x="7294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66"/>
          <p:cNvSpPr txBox="1"/>
          <p:nvPr>
            <p:ph idx="1" type="body"/>
          </p:nvPr>
        </p:nvSpPr>
        <p:spPr>
          <a:xfrm>
            <a:off x="311700" y="1656025"/>
            <a:ext cx="42603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expression tree is then broken up into the minimal number of </a:t>
            </a:r>
            <a:r>
              <a:rPr b="1" lang="en"/>
              <a:t>DoFns</a:t>
            </a:r>
            <a:r>
              <a:rPr lang="en"/>
              <a:t>, interleaved with </a:t>
            </a:r>
            <a:r>
              <a:rPr b="1" lang="en"/>
              <a:t>partitioning shuffles</a:t>
            </a:r>
            <a:r>
              <a:rPr lang="en"/>
              <a:t>.</a:t>
            </a:r>
            <a:endParaRPr/>
          </a:p>
        </p:txBody>
      </p:sp>
      <p:sp>
        <p:nvSpPr>
          <p:cNvPr id="569" name="Google Shape;569;p66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570" name="Google Shape;570;p66"/>
          <p:cNvCxnSpPr>
            <a:stCxn id="569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7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placeholder</a:t>
            </a:r>
            <a:endParaRPr sz="900"/>
          </a:p>
        </p:txBody>
      </p:sp>
      <p:sp>
        <p:nvSpPr>
          <p:cNvPr id="577" name="Google Shape;577;p67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578" name="Google Shape;578;p67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cxnSp>
        <p:nvCxnSpPr>
          <p:cNvPr id="579" name="Google Shape;579;p67"/>
          <p:cNvCxnSpPr>
            <a:stCxn id="577" idx="0"/>
            <a:endCxn id="576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>
            <a:stCxn id="578" idx="0"/>
            <a:endCxn id="577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582" name="Google Shape;582;p67"/>
          <p:cNvCxnSpPr>
            <a:stCxn id="581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67"/>
          <p:cNvSpPr/>
          <p:nvPr/>
        </p:nvSpPr>
        <p:spPr>
          <a:xfrm>
            <a:off x="511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584" name="Google Shape;584;p67"/>
          <p:cNvSpPr/>
          <p:nvPr/>
        </p:nvSpPr>
        <p:spPr>
          <a:xfrm>
            <a:off x="1347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585" name="Google Shape;585;p67"/>
          <p:cNvSpPr/>
          <p:nvPr/>
        </p:nvSpPr>
        <p:spPr>
          <a:xfrm>
            <a:off x="2334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86" name="Google Shape;586;p67"/>
          <p:cNvSpPr/>
          <p:nvPr/>
        </p:nvSpPr>
        <p:spPr>
          <a:xfrm>
            <a:off x="2334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</a:t>
            </a:r>
            <a:r>
              <a:rPr lang="en" sz="900"/>
              <a:t>ocal groupby</a:t>
            </a:r>
            <a:endParaRPr sz="900"/>
          </a:p>
        </p:txBody>
      </p:sp>
      <p:sp>
        <p:nvSpPr>
          <p:cNvPr id="587" name="Google Shape;587;p67"/>
          <p:cNvSpPr/>
          <p:nvPr/>
        </p:nvSpPr>
        <p:spPr>
          <a:xfrm>
            <a:off x="2334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</a:t>
            </a:r>
            <a:r>
              <a:rPr lang="en" sz="900"/>
              <a:t>artial </a:t>
            </a:r>
            <a:r>
              <a:rPr lang="en" sz="900"/>
              <a:t>sum</a:t>
            </a:r>
            <a:endParaRPr sz="900"/>
          </a:p>
        </p:txBody>
      </p:sp>
      <p:sp>
        <p:nvSpPr>
          <p:cNvPr id="588" name="Google Shape;588;p67"/>
          <p:cNvSpPr/>
          <p:nvPr/>
        </p:nvSpPr>
        <p:spPr>
          <a:xfrm>
            <a:off x="511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89" name="Google Shape;589;p67"/>
          <p:cNvSpPr/>
          <p:nvPr/>
        </p:nvSpPr>
        <p:spPr>
          <a:xfrm>
            <a:off x="2065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590" name="Google Shape;590;p67"/>
          <p:cNvSpPr/>
          <p:nvPr/>
        </p:nvSpPr>
        <p:spPr>
          <a:xfrm>
            <a:off x="1288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591" name="Google Shape;591;p67"/>
          <p:cNvCxnSpPr>
            <a:stCxn id="588" idx="7"/>
            <a:endCxn id="590" idx="3"/>
          </p:cNvCxnSpPr>
          <p:nvPr/>
        </p:nvCxnSpPr>
        <p:spPr>
          <a:xfrm flipH="1" rot="10800000">
            <a:off x="1124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>
            <a:stCxn id="589" idx="1"/>
            <a:endCxn id="590" idx="5"/>
          </p:cNvCxnSpPr>
          <p:nvPr/>
        </p:nvCxnSpPr>
        <p:spPr>
          <a:xfrm rot="10800000">
            <a:off x="1901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3" idx="0"/>
            <a:endCxn id="588" idx="4"/>
          </p:cNvCxnSpPr>
          <p:nvPr/>
        </p:nvCxnSpPr>
        <p:spPr>
          <a:xfrm rot="10800000">
            <a:off x="870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67"/>
          <p:cNvCxnSpPr>
            <a:stCxn id="584" idx="1"/>
            <a:endCxn id="583" idx="5"/>
          </p:cNvCxnSpPr>
          <p:nvPr/>
        </p:nvCxnSpPr>
        <p:spPr>
          <a:xfrm rot="10800000">
            <a:off x="1124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67"/>
          <p:cNvCxnSpPr>
            <a:stCxn id="584" idx="7"/>
            <a:endCxn id="589" idx="4"/>
          </p:cNvCxnSpPr>
          <p:nvPr/>
        </p:nvCxnSpPr>
        <p:spPr>
          <a:xfrm flipH="1" rot="10800000">
            <a:off x="1960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67"/>
          <p:cNvCxnSpPr>
            <a:stCxn id="586" idx="0"/>
            <a:endCxn id="585" idx="4"/>
          </p:cNvCxnSpPr>
          <p:nvPr/>
        </p:nvCxnSpPr>
        <p:spPr>
          <a:xfrm rot="10800000">
            <a:off x="2693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67"/>
          <p:cNvCxnSpPr>
            <a:stCxn id="587" idx="0"/>
            <a:endCxn id="586" idx="4"/>
          </p:cNvCxnSpPr>
          <p:nvPr/>
        </p:nvCxnSpPr>
        <p:spPr>
          <a:xfrm rot="10800000">
            <a:off x="2693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67"/>
          <p:cNvCxnSpPr>
            <a:endCxn id="590" idx="4"/>
          </p:cNvCxnSpPr>
          <p:nvPr/>
        </p:nvCxnSpPr>
        <p:spPr>
          <a:xfrm rot="10800000">
            <a:off x="1647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67"/>
          <p:cNvCxnSpPr>
            <a:stCxn id="585" idx="2"/>
            <a:endCxn id="584" idx="5"/>
          </p:cNvCxnSpPr>
          <p:nvPr/>
        </p:nvCxnSpPr>
        <p:spPr>
          <a:xfrm rot="10800000">
            <a:off x="1960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67"/>
          <p:cNvCxnSpPr>
            <a:stCxn id="587" idx="6"/>
            <a:endCxn id="576" idx="2"/>
          </p:cNvCxnSpPr>
          <p:nvPr/>
        </p:nvCxnSpPr>
        <p:spPr>
          <a:xfrm flipH="1" rot="10800000">
            <a:off x="3052455" y="3150253"/>
            <a:ext cx="4615800" cy="133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8"/>
          <p:cNvSpPr/>
          <p:nvPr/>
        </p:nvSpPr>
        <p:spPr>
          <a:xfrm>
            <a:off x="6400800" y="1068425"/>
            <a:ext cx="2217900" cy="3969000"/>
          </a:xfrm>
          <a:prstGeom prst="roundRect">
            <a:avLst>
              <a:gd fmla="val 1063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DoFn</a:t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210775" y="1068425"/>
            <a:ext cx="3077100" cy="3969000"/>
          </a:xfrm>
          <a:prstGeom prst="roundRect">
            <a:avLst>
              <a:gd fmla="val 1063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DoFn</a:t>
            </a:r>
            <a:endParaRPr/>
          </a:p>
        </p:txBody>
      </p:sp>
      <p:sp>
        <p:nvSpPr>
          <p:cNvPr id="607" name="Google Shape;60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placeholder</a:t>
            </a:r>
            <a:endParaRPr sz="900"/>
          </a:p>
        </p:txBody>
      </p:sp>
      <p:sp>
        <p:nvSpPr>
          <p:cNvPr id="609" name="Google Shape;609;p68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610" name="Google Shape;610;p68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cxnSp>
        <p:nvCxnSpPr>
          <p:cNvPr id="611" name="Google Shape;611;p68"/>
          <p:cNvCxnSpPr>
            <a:stCxn id="609" idx="0"/>
            <a:endCxn id="608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10" idx="0"/>
            <a:endCxn id="609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68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614" name="Google Shape;614;p68"/>
          <p:cNvCxnSpPr>
            <a:stCxn id="613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68"/>
          <p:cNvSpPr/>
          <p:nvPr/>
        </p:nvSpPr>
        <p:spPr>
          <a:xfrm>
            <a:off x="511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616" name="Google Shape;616;p68"/>
          <p:cNvSpPr/>
          <p:nvPr/>
        </p:nvSpPr>
        <p:spPr>
          <a:xfrm>
            <a:off x="1347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617" name="Google Shape;617;p68"/>
          <p:cNvSpPr/>
          <p:nvPr/>
        </p:nvSpPr>
        <p:spPr>
          <a:xfrm>
            <a:off x="2334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618" name="Google Shape;618;p68"/>
          <p:cNvSpPr/>
          <p:nvPr/>
        </p:nvSpPr>
        <p:spPr>
          <a:xfrm>
            <a:off x="2334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local groupby</a:t>
            </a:r>
            <a:endParaRPr sz="900"/>
          </a:p>
        </p:txBody>
      </p:sp>
      <p:sp>
        <p:nvSpPr>
          <p:cNvPr id="619" name="Google Shape;619;p68"/>
          <p:cNvSpPr/>
          <p:nvPr/>
        </p:nvSpPr>
        <p:spPr>
          <a:xfrm>
            <a:off x="2334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partial </a:t>
            </a:r>
            <a:r>
              <a:rPr lang="en" sz="900"/>
              <a:t>sum</a:t>
            </a:r>
            <a:endParaRPr sz="900"/>
          </a:p>
        </p:txBody>
      </p:sp>
      <p:sp>
        <p:nvSpPr>
          <p:cNvPr id="620" name="Google Shape;620;p68"/>
          <p:cNvSpPr/>
          <p:nvPr/>
        </p:nvSpPr>
        <p:spPr>
          <a:xfrm>
            <a:off x="511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621" name="Google Shape;621;p68"/>
          <p:cNvSpPr/>
          <p:nvPr/>
        </p:nvSpPr>
        <p:spPr>
          <a:xfrm>
            <a:off x="2065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622" name="Google Shape;622;p68"/>
          <p:cNvSpPr/>
          <p:nvPr/>
        </p:nvSpPr>
        <p:spPr>
          <a:xfrm>
            <a:off x="1288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623" name="Google Shape;623;p68"/>
          <p:cNvCxnSpPr>
            <a:stCxn id="620" idx="7"/>
            <a:endCxn id="622" idx="3"/>
          </p:cNvCxnSpPr>
          <p:nvPr/>
        </p:nvCxnSpPr>
        <p:spPr>
          <a:xfrm flipH="1" rot="10800000">
            <a:off x="1124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68"/>
          <p:cNvCxnSpPr>
            <a:stCxn id="621" idx="1"/>
            <a:endCxn id="622" idx="5"/>
          </p:cNvCxnSpPr>
          <p:nvPr/>
        </p:nvCxnSpPr>
        <p:spPr>
          <a:xfrm rot="10800000">
            <a:off x="1901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68"/>
          <p:cNvCxnSpPr>
            <a:stCxn id="615" idx="0"/>
            <a:endCxn id="620" idx="4"/>
          </p:cNvCxnSpPr>
          <p:nvPr/>
        </p:nvCxnSpPr>
        <p:spPr>
          <a:xfrm rot="10800000">
            <a:off x="870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68"/>
          <p:cNvCxnSpPr>
            <a:stCxn id="616" idx="1"/>
            <a:endCxn id="615" idx="5"/>
          </p:cNvCxnSpPr>
          <p:nvPr/>
        </p:nvCxnSpPr>
        <p:spPr>
          <a:xfrm rot="10800000">
            <a:off x="1124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8"/>
          <p:cNvCxnSpPr>
            <a:stCxn id="616" idx="7"/>
            <a:endCxn id="621" idx="4"/>
          </p:cNvCxnSpPr>
          <p:nvPr/>
        </p:nvCxnSpPr>
        <p:spPr>
          <a:xfrm flipH="1" rot="10800000">
            <a:off x="1960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68"/>
          <p:cNvCxnSpPr>
            <a:stCxn id="618" idx="0"/>
            <a:endCxn id="617" idx="4"/>
          </p:cNvCxnSpPr>
          <p:nvPr/>
        </p:nvCxnSpPr>
        <p:spPr>
          <a:xfrm rot="10800000">
            <a:off x="2693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68"/>
          <p:cNvCxnSpPr>
            <a:stCxn id="619" idx="0"/>
            <a:endCxn id="618" idx="4"/>
          </p:cNvCxnSpPr>
          <p:nvPr/>
        </p:nvCxnSpPr>
        <p:spPr>
          <a:xfrm rot="10800000">
            <a:off x="2693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68"/>
          <p:cNvCxnSpPr>
            <a:endCxn id="622" idx="4"/>
          </p:cNvCxnSpPr>
          <p:nvPr/>
        </p:nvCxnSpPr>
        <p:spPr>
          <a:xfrm rot="10800000">
            <a:off x="1647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68"/>
          <p:cNvCxnSpPr>
            <a:stCxn id="617" idx="2"/>
            <a:endCxn id="616" idx="5"/>
          </p:cNvCxnSpPr>
          <p:nvPr/>
        </p:nvCxnSpPr>
        <p:spPr>
          <a:xfrm rot="10800000">
            <a:off x="1960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68"/>
          <p:cNvCxnSpPr>
            <a:stCxn id="619" idx="6"/>
            <a:endCxn id="608" idx="2"/>
          </p:cNvCxnSpPr>
          <p:nvPr/>
        </p:nvCxnSpPr>
        <p:spPr>
          <a:xfrm flipH="1" rot="10800000">
            <a:off x="3052455" y="3150253"/>
            <a:ext cx="4615800" cy="133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9"/>
          <p:cNvSpPr/>
          <p:nvPr/>
        </p:nvSpPr>
        <p:spPr>
          <a:xfrm>
            <a:off x="6400800" y="1068425"/>
            <a:ext cx="2217900" cy="3969000"/>
          </a:xfrm>
          <a:prstGeom prst="roundRect">
            <a:avLst>
              <a:gd fmla="val 1063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DoFn</a:t>
            </a:r>
            <a:endParaRPr/>
          </a:p>
        </p:txBody>
      </p:sp>
      <p:sp>
        <p:nvSpPr>
          <p:cNvPr id="638" name="Google Shape;638;p69"/>
          <p:cNvSpPr/>
          <p:nvPr/>
        </p:nvSpPr>
        <p:spPr>
          <a:xfrm>
            <a:off x="210775" y="1068425"/>
            <a:ext cx="3077100" cy="3969000"/>
          </a:xfrm>
          <a:prstGeom prst="roundRect">
            <a:avLst>
              <a:gd fmla="val 1063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DoFn</a:t>
            </a:r>
            <a:endParaRPr/>
          </a:p>
        </p:txBody>
      </p:sp>
      <p:sp>
        <p:nvSpPr>
          <p:cNvPr id="639" name="Google Shape;63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9"/>
          <p:cNvSpPr/>
          <p:nvPr/>
        </p:nvSpPr>
        <p:spPr>
          <a:xfrm>
            <a:off x="7668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placeholder</a:t>
            </a:r>
            <a:endParaRPr sz="900"/>
          </a:p>
        </p:txBody>
      </p:sp>
      <p:sp>
        <p:nvSpPr>
          <p:cNvPr id="641" name="Google Shape;641;p69"/>
          <p:cNvSpPr/>
          <p:nvPr/>
        </p:nvSpPr>
        <p:spPr>
          <a:xfrm>
            <a:off x="7668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group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</a:t>
            </a:r>
            <a:endParaRPr sz="900"/>
          </a:p>
        </p:txBody>
      </p:sp>
      <p:sp>
        <p:nvSpPr>
          <p:cNvPr id="642" name="Google Shape;642;p69"/>
          <p:cNvSpPr/>
          <p:nvPr/>
        </p:nvSpPr>
        <p:spPr>
          <a:xfrm>
            <a:off x="7668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sum</a:t>
            </a:r>
            <a:endParaRPr sz="900"/>
          </a:p>
        </p:txBody>
      </p:sp>
      <p:cxnSp>
        <p:nvCxnSpPr>
          <p:cNvPr id="643" name="Google Shape;643;p69"/>
          <p:cNvCxnSpPr>
            <a:stCxn id="641" idx="0"/>
            <a:endCxn id="640" idx="4"/>
          </p:cNvCxnSpPr>
          <p:nvPr/>
        </p:nvCxnSpPr>
        <p:spPr>
          <a:xfrm rot="10800000">
            <a:off x="8027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69"/>
          <p:cNvCxnSpPr>
            <a:stCxn id="642" idx="0"/>
            <a:endCxn id="641" idx="4"/>
          </p:cNvCxnSpPr>
          <p:nvPr/>
        </p:nvCxnSpPr>
        <p:spPr>
          <a:xfrm rot="10800000">
            <a:off x="8027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69"/>
          <p:cNvSpPr/>
          <p:nvPr/>
        </p:nvSpPr>
        <p:spPr>
          <a:xfrm>
            <a:off x="6864430" y="464470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filter</a:t>
            </a:r>
            <a:endParaRPr sz="900"/>
          </a:p>
        </p:txBody>
      </p:sp>
      <p:cxnSp>
        <p:nvCxnSpPr>
          <p:cNvPr id="646" name="Google Shape;646;p69"/>
          <p:cNvCxnSpPr>
            <a:stCxn id="645" idx="7"/>
          </p:cNvCxnSpPr>
          <p:nvPr/>
        </p:nvCxnSpPr>
        <p:spPr>
          <a:xfrm flipH="1" rot="10800000">
            <a:off x="7477452" y="4635632"/>
            <a:ext cx="2961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69"/>
          <p:cNvSpPr/>
          <p:nvPr/>
        </p:nvSpPr>
        <p:spPr>
          <a:xfrm>
            <a:off x="511096" y="223971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</a:t>
            </a:r>
            <a:endParaRPr sz="900"/>
          </a:p>
        </p:txBody>
      </p:sp>
      <p:sp>
        <p:nvSpPr>
          <p:cNvPr id="648" name="Google Shape;648;p69"/>
          <p:cNvSpPr/>
          <p:nvPr/>
        </p:nvSpPr>
        <p:spPr>
          <a:xfrm>
            <a:off x="1347452" y="269131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</a:t>
            </a:r>
            <a:endParaRPr sz="900"/>
          </a:p>
        </p:txBody>
      </p:sp>
      <p:sp>
        <p:nvSpPr>
          <p:cNvPr id="649" name="Google Shape;649;p69"/>
          <p:cNvSpPr/>
          <p:nvPr/>
        </p:nvSpPr>
        <p:spPr>
          <a:xfrm>
            <a:off x="2334250" y="2933395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650" name="Google Shape;650;p69"/>
          <p:cNvSpPr/>
          <p:nvPr/>
        </p:nvSpPr>
        <p:spPr>
          <a:xfrm>
            <a:off x="2334255" y="3631741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local groupby</a:t>
            </a:r>
            <a:endParaRPr sz="900"/>
          </a:p>
        </p:txBody>
      </p:sp>
      <p:sp>
        <p:nvSpPr>
          <p:cNvPr id="651" name="Google Shape;651;p69"/>
          <p:cNvSpPr/>
          <p:nvPr/>
        </p:nvSpPr>
        <p:spPr>
          <a:xfrm>
            <a:off x="2334255" y="4265353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</a:t>
            </a:r>
            <a:r>
              <a:rPr lang="en" sz="900"/>
              <a:t>artial </a:t>
            </a:r>
            <a:r>
              <a:rPr lang="en" sz="900"/>
              <a:t>sum</a:t>
            </a:r>
            <a:endParaRPr sz="900"/>
          </a:p>
        </p:txBody>
      </p:sp>
      <p:sp>
        <p:nvSpPr>
          <p:cNvPr id="652" name="Google Shape;652;p69"/>
          <p:cNvSpPr/>
          <p:nvPr/>
        </p:nvSpPr>
        <p:spPr>
          <a:xfrm>
            <a:off x="511096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653" name="Google Shape;653;p69"/>
          <p:cNvSpPr/>
          <p:nvPr/>
        </p:nvSpPr>
        <p:spPr>
          <a:xfrm>
            <a:off x="2065661" y="1643494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</a:t>
            </a:r>
            <a:endParaRPr sz="900"/>
          </a:p>
        </p:txBody>
      </p:sp>
      <p:sp>
        <p:nvSpPr>
          <p:cNvPr id="654" name="Google Shape;654;p69"/>
          <p:cNvSpPr/>
          <p:nvPr/>
        </p:nvSpPr>
        <p:spPr>
          <a:xfrm>
            <a:off x="1288378" y="1209512"/>
            <a:ext cx="718200" cy="43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Place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holder</a:t>
            </a:r>
            <a:endParaRPr sz="900"/>
          </a:p>
        </p:txBody>
      </p:sp>
      <p:cxnSp>
        <p:nvCxnSpPr>
          <p:cNvPr id="655" name="Google Shape;655;p69"/>
          <p:cNvCxnSpPr>
            <a:stCxn id="652" idx="7"/>
            <a:endCxn id="654" idx="3"/>
          </p:cNvCxnSpPr>
          <p:nvPr/>
        </p:nvCxnSpPr>
        <p:spPr>
          <a:xfrm flipH="1" rot="10800000">
            <a:off x="1124118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69"/>
          <p:cNvCxnSpPr>
            <a:stCxn id="653" idx="1"/>
            <a:endCxn id="654" idx="5"/>
          </p:cNvCxnSpPr>
          <p:nvPr/>
        </p:nvCxnSpPr>
        <p:spPr>
          <a:xfrm rot="10800000">
            <a:off x="1901439" y="1579823"/>
            <a:ext cx="269400" cy="12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69"/>
          <p:cNvCxnSpPr>
            <a:stCxn id="647" idx="0"/>
            <a:endCxn id="652" idx="4"/>
          </p:cNvCxnSpPr>
          <p:nvPr/>
        </p:nvCxnSpPr>
        <p:spPr>
          <a:xfrm rot="10800000">
            <a:off x="870196" y="2077415"/>
            <a:ext cx="0" cy="1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69"/>
          <p:cNvCxnSpPr>
            <a:stCxn id="648" idx="1"/>
            <a:endCxn id="647" idx="5"/>
          </p:cNvCxnSpPr>
          <p:nvPr/>
        </p:nvCxnSpPr>
        <p:spPr>
          <a:xfrm rot="10800000">
            <a:off x="1124130" y="2609940"/>
            <a:ext cx="328500" cy="1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69"/>
          <p:cNvCxnSpPr>
            <a:stCxn id="648" idx="7"/>
            <a:endCxn id="653" idx="4"/>
          </p:cNvCxnSpPr>
          <p:nvPr/>
        </p:nvCxnSpPr>
        <p:spPr>
          <a:xfrm flipH="1" rot="10800000">
            <a:off x="1960474" y="2077440"/>
            <a:ext cx="464400" cy="67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69"/>
          <p:cNvCxnSpPr>
            <a:stCxn id="650" idx="0"/>
            <a:endCxn id="649" idx="4"/>
          </p:cNvCxnSpPr>
          <p:nvPr/>
        </p:nvCxnSpPr>
        <p:spPr>
          <a:xfrm rot="10800000">
            <a:off x="2693355" y="3367141"/>
            <a:ext cx="0" cy="26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69"/>
          <p:cNvCxnSpPr>
            <a:stCxn id="651" idx="0"/>
            <a:endCxn id="650" idx="4"/>
          </p:cNvCxnSpPr>
          <p:nvPr/>
        </p:nvCxnSpPr>
        <p:spPr>
          <a:xfrm rot="10800000">
            <a:off x="2693355" y="4065553"/>
            <a:ext cx="0" cy="19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69"/>
          <p:cNvCxnSpPr>
            <a:endCxn id="654" idx="4"/>
          </p:cNvCxnSpPr>
          <p:nvPr/>
        </p:nvCxnSpPr>
        <p:spPr>
          <a:xfrm rot="10800000">
            <a:off x="1647478" y="1643312"/>
            <a:ext cx="1045800" cy="129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69"/>
          <p:cNvCxnSpPr>
            <a:stCxn id="649" idx="2"/>
            <a:endCxn id="648" idx="5"/>
          </p:cNvCxnSpPr>
          <p:nvPr/>
        </p:nvCxnSpPr>
        <p:spPr>
          <a:xfrm rot="10800000">
            <a:off x="1960450" y="3061495"/>
            <a:ext cx="373800" cy="8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69"/>
          <p:cNvSpPr/>
          <p:nvPr/>
        </p:nvSpPr>
        <p:spPr>
          <a:xfrm>
            <a:off x="3705225" y="1707025"/>
            <a:ext cx="2378400" cy="6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for k in range(N):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yield k, </a:t>
            </a:r>
            <a:r>
              <a:rPr lang="en" sz="1200">
                <a:solidFill>
                  <a:srgbClr val="000000"/>
                </a:solidFill>
              </a:rPr>
              <a:t>df[hash(df.C) % N == k]</a:t>
            </a:r>
            <a:endParaRPr sz="1200"/>
          </a:p>
        </p:txBody>
      </p:sp>
      <p:sp>
        <p:nvSpPr>
          <p:cNvPr id="665" name="Google Shape;665;p69"/>
          <p:cNvSpPr/>
          <p:nvPr/>
        </p:nvSpPr>
        <p:spPr>
          <a:xfrm>
            <a:off x="3705315" y="3652675"/>
            <a:ext cx="2378400" cy="67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MapTuple(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200">
                <a:solidFill>
                  <a:srgbClr val="000000"/>
                </a:solidFill>
              </a:rPr>
              <a:t>lambda k, vs:</a:t>
            </a:r>
            <a:r>
              <a:rPr lang="en" sz="1200"/>
              <a:t> </a:t>
            </a:r>
            <a:r>
              <a:rPr lang="en" sz="1200">
                <a:solidFill>
                  <a:srgbClr val="000000"/>
                </a:solidFill>
              </a:rPr>
              <a:t>pd.concat(vs))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66" name="Google Shape;666;p69"/>
          <p:cNvCxnSpPr>
            <a:stCxn id="664" idx="2"/>
          </p:cNvCxnSpPr>
          <p:nvPr/>
        </p:nvCxnSpPr>
        <p:spPr>
          <a:xfrm>
            <a:off x="4894425" y="2384425"/>
            <a:ext cx="0" cy="41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69"/>
          <p:cNvCxnSpPr>
            <a:endCxn id="665" idx="0"/>
          </p:cNvCxnSpPr>
          <p:nvPr/>
        </p:nvCxnSpPr>
        <p:spPr>
          <a:xfrm flipH="1">
            <a:off x="4894515" y="3078175"/>
            <a:ext cx="3900" cy="574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69"/>
          <p:cNvSpPr/>
          <p:nvPr/>
        </p:nvSpPr>
        <p:spPr>
          <a:xfrm>
            <a:off x="3708268" y="2512805"/>
            <a:ext cx="2378592" cy="1012284"/>
          </a:xfrm>
          <a:prstGeom prst="irregularSeal1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GroupByKey</a:t>
            </a:r>
            <a:endParaRPr/>
          </a:p>
        </p:txBody>
      </p:sp>
      <p:cxnSp>
        <p:nvCxnSpPr>
          <p:cNvPr id="669" name="Google Shape;669;p69"/>
          <p:cNvCxnSpPr>
            <a:stCxn id="665" idx="3"/>
            <a:endCxn id="640" idx="2"/>
          </p:cNvCxnSpPr>
          <p:nvPr/>
        </p:nvCxnSpPr>
        <p:spPr>
          <a:xfrm flipH="1" rot="10800000">
            <a:off x="6083715" y="3150175"/>
            <a:ext cx="1584600" cy="84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69"/>
          <p:cNvCxnSpPr>
            <a:stCxn id="651" idx="6"/>
            <a:endCxn id="664" idx="1"/>
          </p:cNvCxnSpPr>
          <p:nvPr/>
        </p:nvCxnSpPr>
        <p:spPr>
          <a:xfrm flipH="1" rot="10800000">
            <a:off x="3052455" y="2045653"/>
            <a:ext cx="652800" cy="2436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0"/>
          <p:cNvSpPr/>
          <p:nvPr/>
        </p:nvSpPr>
        <p:spPr>
          <a:xfrm>
            <a:off x="1258100" y="1045313"/>
            <a:ext cx="6682800" cy="3813300"/>
          </a:xfrm>
          <a:prstGeom prst="roundRect">
            <a:avLst>
              <a:gd fmla="val 9948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DataframeTransform</a:t>
            </a:r>
            <a:endParaRPr/>
          </a:p>
        </p:txBody>
      </p:sp>
      <p:sp>
        <p:nvSpPr>
          <p:cNvPr id="676" name="Google Shape;67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Transform - Under the 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70"/>
          <p:cNvGrpSpPr/>
          <p:nvPr/>
        </p:nvGrpSpPr>
        <p:grpSpPr>
          <a:xfrm>
            <a:off x="2593959" y="1957279"/>
            <a:ext cx="5147332" cy="2141783"/>
            <a:chOff x="210775" y="1068425"/>
            <a:chExt cx="8407925" cy="4010078"/>
          </a:xfrm>
        </p:grpSpPr>
        <p:sp>
          <p:nvSpPr>
            <p:cNvPr id="678" name="Google Shape;678;p70"/>
            <p:cNvSpPr/>
            <p:nvPr/>
          </p:nvSpPr>
          <p:spPr>
            <a:xfrm>
              <a:off x="6400800" y="1068425"/>
              <a:ext cx="2217900" cy="3969000"/>
            </a:xfrm>
            <a:prstGeom prst="roundRect">
              <a:avLst>
                <a:gd fmla="val 1063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DoFn</a:t>
              </a:r>
              <a:endParaRPr sz="1000"/>
            </a:p>
          </p:txBody>
        </p:sp>
        <p:sp>
          <p:nvSpPr>
            <p:cNvPr id="679" name="Google Shape;679;p70"/>
            <p:cNvSpPr/>
            <p:nvPr/>
          </p:nvSpPr>
          <p:spPr>
            <a:xfrm>
              <a:off x="210775" y="1068425"/>
              <a:ext cx="3077100" cy="3969000"/>
            </a:xfrm>
            <a:prstGeom prst="roundRect">
              <a:avLst>
                <a:gd fmla="val 1063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DoFn</a:t>
              </a:r>
              <a:endParaRPr sz="1000"/>
            </a:p>
          </p:txBody>
        </p:sp>
        <p:sp>
          <p:nvSpPr>
            <p:cNvPr id="680" name="Google Shape;680;p70"/>
            <p:cNvSpPr/>
            <p:nvPr/>
          </p:nvSpPr>
          <p:spPr>
            <a:xfrm>
              <a:off x="7668250" y="2933395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placeholder</a:t>
              </a:r>
              <a:endParaRPr sz="300"/>
            </a:p>
          </p:txBody>
        </p:sp>
        <p:sp>
          <p:nvSpPr>
            <p:cNvPr id="681" name="Google Shape;681;p70"/>
            <p:cNvSpPr/>
            <p:nvPr/>
          </p:nvSpPr>
          <p:spPr>
            <a:xfrm>
              <a:off x="7668255" y="3631741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group</a:t>
              </a:r>
              <a:endParaRPr sz="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by</a:t>
              </a:r>
              <a:endParaRPr sz="400"/>
            </a:p>
          </p:txBody>
        </p:sp>
        <p:sp>
          <p:nvSpPr>
            <p:cNvPr id="682" name="Google Shape;682;p70"/>
            <p:cNvSpPr/>
            <p:nvPr/>
          </p:nvSpPr>
          <p:spPr>
            <a:xfrm>
              <a:off x="7668255" y="4265353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sum</a:t>
              </a:r>
              <a:endParaRPr sz="400"/>
            </a:p>
          </p:txBody>
        </p:sp>
        <p:cxnSp>
          <p:nvCxnSpPr>
            <p:cNvPr id="683" name="Google Shape;683;p70"/>
            <p:cNvCxnSpPr>
              <a:stCxn id="681" idx="0"/>
              <a:endCxn id="680" idx="4"/>
            </p:cNvCxnSpPr>
            <p:nvPr/>
          </p:nvCxnSpPr>
          <p:spPr>
            <a:xfrm rot="10800000">
              <a:off x="8027355" y="3367141"/>
              <a:ext cx="0" cy="264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4" name="Google Shape;684;p70"/>
            <p:cNvCxnSpPr>
              <a:stCxn id="682" idx="0"/>
              <a:endCxn id="681" idx="4"/>
            </p:cNvCxnSpPr>
            <p:nvPr/>
          </p:nvCxnSpPr>
          <p:spPr>
            <a:xfrm rot="10800000">
              <a:off x="8027355" y="4065553"/>
              <a:ext cx="0" cy="199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5" name="Google Shape;685;p70"/>
            <p:cNvSpPr/>
            <p:nvPr/>
          </p:nvSpPr>
          <p:spPr>
            <a:xfrm>
              <a:off x="6864430" y="4644703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filter</a:t>
              </a:r>
              <a:endParaRPr sz="400"/>
            </a:p>
          </p:txBody>
        </p:sp>
        <p:cxnSp>
          <p:nvCxnSpPr>
            <p:cNvPr id="686" name="Google Shape;686;p70"/>
            <p:cNvCxnSpPr>
              <a:stCxn id="685" idx="7"/>
            </p:cNvCxnSpPr>
            <p:nvPr/>
          </p:nvCxnSpPr>
          <p:spPr>
            <a:xfrm flipH="1" rot="10800000">
              <a:off x="7477452" y="4635632"/>
              <a:ext cx="296100" cy="72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7" name="Google Shape;687;p70"/>
            <p:cNvSpPr/>
            <p:nvPr/>
          </p:nvSpPr>
          <p:spPr>
            <a:xfrm>
              <a:off x="511096" y="2239715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mul</a:t>
              </a:r>
              <a:endParaRPr sz="400"/>
            </a:p>
          </p:txBody>
        </p:sp>
        <p:sp>
          <p:nvSpPr>
            <p:cNvPr id="688" name="Google Shape;688;p70"/>
            <p:cNvSpPr/>
            <p:nvPr/>
          </p:nvSpPr>
          <p:spPr>
            <a:xfrm>
              <a:off x="1347452" y="2691311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add</a:t>
              </a:r>
              <a:endParaRPr sz="400"/>
            </a:p>
          </p:txBody>
        </p:sp>
        <p:sp>
          <p:nvSpPr>
            <p:cNvPr id="689" name="Google Shape;689;p70"/>
            <p:cNvSpPr/>
            <p:nvPr/>
          </p:nvSpPr>
          <p:spPr>
            <a:xfrm>
              <a:off x="2334250" y="2933395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set</a:t>
              </a:r>
              <a:endParaRPr sz="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col</a:t>
              </a:r>
              <a:endParaRPr sz="400"/>
            </a:p>
          </p:txBody>
        </p:sp>
        <p:sp>
          <p:nvSpPr>
            <p:cNvPr id="690" name="Google Shape;690;p70"/>
            <p:cNvSpPr/>
            <p:nvPr/>
          </p:nvSpPr>
          <p:spPr>
            <a:xfrm>
              <a:off x="2334255" y="3631741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local groupby</a:t>
              </a:r>
              <a:endParaRPr sz="400"/>
            </a:p>
          </p:txBody>
        </p:sp>
        <p:sp>
          <p:nvSpPr>
            <p:cNvPr id="691" name="Google Shape;691;p70"/>
            <p:cNvSpPr/>
            <p:nvPr/>
          </p:nvSpPr>
          <p:spPr>
            <a:xfrm>
              <a:off x="2334255" y="4265353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p</a:t>
              </a:r>
              <a:r>
                <a:rPr lang="en" sz="400"/>
                <a:t>artai</a:t>
              </a:r>
              <a:r>
                <a:rPr lang="en" sz="400"/>
                <a:t>sum</a:t>
              </a:r>
              <a:endParaRPr sz="400"/>
            </a:p>
          </p:txBody>
        </p:sp>
        <p:sp>
          <p:nvSpPr>
            <p:cNvPr id="692" name="Google Shape;692;p70"/>
            <p:cNvSpPr/>
            <p:nvPr/>
          </p:nvSpPr>
          <p:spPr>
            <a:xfrm>
              <a:off x="511096" y="1643494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get</a:t>
              </a:r>
              <a:endParaRPr sz="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col</a:t>
              </a:r>
              <a:endParaRPr sz="400"/>
            </a:p>
          </p:txBody>
        </p:sp>
        <p:sp>
          <p:nvSpPr>
            <p:cNvPr id="693" name="Google Shape;693;p70"/>
            <p:cNvSpPr/>
            <p:nvPr/>
          </p:nvSpPr>
          <p:spPr>
            <a:xfrm>
              <a:off x="2065661" y="1643494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get</a:t>
              </a:r>
              <a:endParaRPr sz="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col</a:t>
              </a:r>
              <a:endParaRPr sz="400"/>
            </a:p>
          </p:txBody>
        </p:sp>
        <p:sp>
          <p:nvSpPr>
            <p:cNvPr id="694" name="Google Shape;694;p70"/>
            <p:cNvSpPr/>
            <p:nvPr/>
          </p:nvSpPr>
          <p:spPr>
            <a:xfrm>
              <a:off x="1288378" y="1209512"/>
              <a:ext cx="718200" cy="43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Place</a:t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holder</a:t>
              </a:r>
              <a:endParaRPr sz="300"/>
            </a:p>
          </p:txBody>
        </p:sp>
        <p:cxnSp>
          <p:nvCxnSpPr>
            <p:cNvPr id="695" name="Google Shape;695;p70"/>
            <p:cNvCxnSpPr>
              <a:stCxn id="692" idx="7"/>
              <a:endCxn id="694" idx="3"/>
            </p:cNvCxnSpPr>
            <p:nvPr/>
          </p:nvCxnSpPr>
          <p:spPr>
            <a:xfrm flipH="1" rot="10800000">
              <a:off x="1124118" y="1579823"/>
              <a:ext cx="269400" cy="12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6" name="Google Shape;696;p70"/>
            <p:cNvCxnSpPr>
              <a:stCxn id="693" idx="1"/>
              <a:endCxn id="694" idx="5"/>
            </p:cNvCxnSpPr>
            <p:nvPr/>
          </p:nvCxnSpPr>
          <p:spPr>
            <a:xfrm rot="10800000">
              <a:off x="1901439" y="1579823"/>
              <a:ext cx="269400" cy="127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7" name="Google Shape;697;p70"/>
            <p:cNvCxnSpPr>
              <a:stCxn id="687" idx="0"/>
              <a:endCxn id="692" idx="4"/>
            </p:cNvCxnSpPr>
            <p:nvPr/>
          </p:nvCxnSpPr>
          <p:spPr>
            <a:xfrm rot="10800000">
              <a:off x="870196" y="2077415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8" name="Google Shape;698;p70"/>
            <p:cNvCxnSpPr>
              <a:stCxn id="688" idx="1"/>
              <a:endCxn id="687" idx="5"/>
            </p:cNvCxnSpPr>
            <p:nvPr/>
          </p:nvCxnSpPr>
          <p:spPr>
            <a:xfrm rot="10800000">
              <a:off x="1124130" y="2609940"/>
              <a:ext cx="328500" cy="144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9" name="Google Shape;699;p70"/>
            <p:cNvCxnSpPr>
              <a:stCxn id="688" idx="7"/>
              <a:endCxn id="693" idx="4"/>
            </p:cNvCxnSpPr>
            <p:nvPr/>
          </p:nvCxnSpPr>
          <p:spPr>
            <a:xfrm flipH="1" rot="10800000">
              <a:off x="1960474" y="2077440"/>
              <a:ext cx="464400" cy="677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70"/>
            <p:cNvCxnSpPr>
              <a:stCxn id="690" idx="0"/>
              <a:endCxn id="689" idx="4"/>
            </p:cNvCxnSpPr>
            <p:nvPr/>
          </p:nvCxnSpPr>
          <p:spPr>
            <a:xfrm rot="10800000">
              <a:off x="2693355" y="3367141"/>
              <a:ext cx="0" cy="264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1" name="Google Shape;701;p70"/>
            <p:cNvCxnSpPr>
              <a:stCxn id="691" idx="0"/>
              <a:endCxn id="690" idx="4"/>
            </p:cNvCxnSpPr>
            <p:nvPr/>
          </p:nvCxnSpPr>
          <p:spPr>
            <a:xfrm rot="10800000">
              <a:off x="2693355" y="4065553"/>
              <a:ext cx="0" cy="199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70"/>
            <p:cNvCxnSpPr>
              <a:endCxn id="694" idx="4"/>
            </p:cNvCxnSpPr>
            <p:nvPr/>
          </p:nvCxnSpPr>
          <p:spPr>
            <a:xfrm rot="10800000">
              <a:off x="1647478" y="1643312"/>
              <a:ext cx="1045800" cy="1290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70"/>
            <p:cNvCxnSpPr>
              <a:stCxn id="689" idx="2"/>
              <a:endCxn id="688" idx="5"/>
            </p:cNvCxnSpPr>
            <p:nvPr/>
          </p:nvCxnSpPr>
          <p:spPr>
            <a:xfrm rot="10800000">
              <a:off x="1960450" y="3061495"/>
              <a:ext cx="373800" cy="88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4" name="Google Shape;704;p70"/>
            <p:cNvSpPr/>
            <p:nvPr/>
          </p:nvSpPr>
          <p:spPr>
            <a:xfrm>
              <a:off x="3705225" y="1707025"/>
              <a:ext cx="2378400" cy="6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600"/>
                <a:t>for k in range(N):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600"/>
                <a:t>  yield k, </a:t>
              </a:r>
              <a:r>
                <a:rPr lang="en" sz="600">
                  <a:solidFill>
                    <a:srgbClr val="000000"/>
                  </a:solidFill>
                </a:rPr>
                <a:t>df[hash(df.C)%N==k]</a:t>
              </a:r>
              <a:endParaRPr sz="600"/>
            </a:p>
          </p:txBody>
        </p:sp>
        <p:sp>
          <p:nvSpPr>
            <p:cNvPr id="705" name="Google Shape;705;p70"/>
            <p:cNvSpPr/>
            <p:nvPr/>
          </p:nvSpPr>
          <p:spPr>
            <a:xfrm>
              <a:off x="3705315" y="3652675"/>
              <a:ext cx="2378400" cy="677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600">
                  <a:solidFill>
                    <a:srgbClr val="000000"/>
                  </a:solidFill>
                </a:rPr>
                <a:t>MapTuple(</a:t>
              </a:r>
              <a:endParaRPr sz="6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600"/>
                <a:t>  </a:t>
              </a:r>
              <a:r>
                <a:rPr lang="en" sz="600">
                  <a:solidFill>
                    <a:srgbClr val="000000"/>
                  </a:solidFill>
                </a:rPr>
                <a:t>lambda k, vs:</a:t>
              </a:r>
              <a:r>
                <a:rPr lang="en" sz="600"/>
                <a:t> </a:t>
              </a:r>
              <a:r>
                <a:rPr lang="en" sz="600">
                  <a:solidFill>
                    <a:srgbClr val="000000"/>
                  </a:solidFill>
                </a:rPr>
                <a:t>pd.concat(vs))</a:t>
              </a:r>
              <a:endParaRPr sz="6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cxnSp>
          <p:nvCxnSpPr>
            <p:cNvPr id="706" name="Google Shape;706;p70"/>
            <p:cNvCxnSpPr>
              <a:stCxn id="704" idx="2"/>
            </p:cNvCxnSpPr>
            <p:nvPr/>
          </p:nvCxnSpPr>
          <p:spPr>
            <a:xfrm>
              <a:off x="4894425" y="2384425"/>
              <a:ext cx="0" cy="419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7" name="Google Shape;707;p70"/>
            <p:cNvCxnSpPr>
              <a:endCxn id="705" idx="0"/>
            </p:cNvCxnSpPr>
            <p:nvPr/>
          </p:nvCxnSpPr>
          <p:spPr>
            <a:xfrm flipH="1">
              <a:off x="4894515" y="3078775"/>
              <a:ext cx="3300" cy="5739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8" name="Google Shape;708;p70"/>
            <p:cNvSpPr/>
            <p:nvPr/>
          </p:nvSpPr>
          <p:spPr>
            <a:xfrm>
              <a:off x="3708268" y="2512805"/>
              <a:ext cx="2378592" cy="1012284"/>
            </a:xfrm>
            <a:prstGeom prst="irregularSeal1">
              <a:avLst/>
            </a:prstGeom>
            <a:solidFill>
              <a:srgbClr val="C9DAF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GBK</a:t>
              </a:r>
              <a:endParaRPr sz="1000"/>
            </a:p>
          </p:txBody>
        </p:sp>
        <p:cxnSp>
          <p:nvCxnSpPr>
            <p:cNvPr id="709" name="Google Shape;709;p70"/>
            <p:cNvCxnSpPr>
              <a:stCxn id="705" idx="3"/>
              <a:endCxn id="680" idx="2"/>
            </p:cNvCxnSpPr>
            <p:nvPr/>
          </p:nvCxnSpPr>
          <p:spPr>
            <a:xfrm flipH="1" rot="10800000">
              <a:off x="6083715" y="3150175"/>
              <a:ext cx="1584600" cy="8412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0" name="Google Shape;710;p70"/>
            <p:cNvCxnSpPr>
              <a:endCxn id="704" idx="1"/>
            </p:cNvCxnSpPr>
            <p:nvPr/>
          </p:nvCxnSpPr>
          <p:spPr>
            <a:xfrm flipH="1" rot="10800000">
              <a:off x="3306825" y="2045725"/>
              <a:ext cx="398400" cy="2595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11" name="Google Shape;711;p70"/>
          <p:cNvSpPr/>
          <p:nvPr/>
        </p:nvSpPr>
        <p:spPr>
          <a:xfrm>
            <a:off x="1581275" y="1299050"/>
            <a:ext cx="1357800" cy="405000"/>
          </a:xfrm>
          <a:prstGeom prst="roundRect">
            <a:avLst>
              <a:gd fmla="val 1063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BatchIntoDataframe</a:t>
            </a:r>
            <a:endParaRPr sz="1000"/>
          </a:p>
        </p:txBody>
      </p:sp>
      <p:sp>
        <p:nvSpPr>
          <p:cNvPr id="712" name="Google Shape;712;p70"/>
          <p:cNvSpPr/>
          <p:nvPr/>
        </p:nvSpPr>
        <p:spPr>
          <a:xfrm>
            <a:off x="1581275" y="4297150"/>
            <a:ext cx="1357800" cy="405000"/>
          </a:xfrm>
          <a:prstGeom prst="roundRect">
            <a:avLst>
              <a:gd fmla="val 1063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Extract</a:t>
            </a:r>
            <a:endParaRPr sz="1000"/>
          </a:p>
        </p:txBody>
      </p:sp>
      <p:cxnSp>
        <p:nvCxnSpPr>
          <p:cNvPr id="713" name="Google Shape;713;p70"/>
          <p:cNvCxnSpPr>
            <a:endCxn id="711" idx="1"/>
          </p:cNvCxnSpPr>
          <p:nvPr/>
        </p:nvCxnSpPr>
        <p:spPr>
          <a:xfrm>
            <a:off x="761975" y="1071650"/>
            <a:ext cx="819300" cy="429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70"/>
          <p:cNvCxnSpPr>
            <a:stCxn id="711" idx="3"/>
            <a:endCxn id="694" idx="0"/>
          </p:cNvCxnSpPr>
          <p:nvPr/>
        </p:nvCxnSpPr>
        <p:spPr>
          <a:xfrm>
            <a:off x="2939075" y="1501550"/>
            <a:ext cx="534300" cy="53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70"/>
          <p:cNvCxnSpPr>
            <a:stCxn id="685" idx="4"/>
            <a:endCxn id="712" idx="3"/>
          </p:cNvCxnSpPr>
          <p:nvPr/>
        </p:nvCxnSpPr>
        <p:spPr>
          <a:xfrm flipH="1">
            <a:off x="2939168" y="4099062"/>
            <a:ext cx="3948000" cy="40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70"/>
          <p:cNvCxnSpPr/>
          <p:nvPr/>
        </p:nvCxnSpPr>
        <p:spPr>
          <a:xfrm flipH="1">
            <a:off x="761975" y="4575750"/>
            <a:ext cx="819300" cy="429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70"/>
          <p:cNvSpPr txBox="1"/>
          <p:nvPr/>
        </p:nvSpPr>
        <p:spPr>
          <a:xfrm>
            <a:off x="6048300" y="4861729"/>
            <a:ext cx="3095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https://s.apache.org/beam-dataframes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</a:t>
            </a:r>
            <a:endParaRPr/>
          </a:p>
        </p:txBody>
      </p:sp>
      <p:sp>
        <p:nvSpPr>
          <p:cNvPr id="723" name="Google Shape;723;p71"/>
          <p:cNvSpPr txBox="1"/>
          <p:nvPr/>
        </p:nvSpPr>
        <p:spPr>
          <a:xfrm>
            <a:off x="1770450" y="3210125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peek under the Hood</a:t>
            </a:r>
            <a:endParaRPr/>
          </a:p>
        </p:txBody>
      </p:sp>
      <p:sp>
        <p:nvSpPr>
          <p:cNvPr id="724" name="Google Shape;724;p71"/>
          <p:cNvSpPr txBox="1"/>
          <p:nvPr/>
        </p:nvSpPr>
        <p:spPr>
          <a:xfrm>
            <a:off x="4485075" y="4827000"/>
            <a:ext cx="4681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(Slides adapted from </a:t>
            </a: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s.apache.org/beam-sql-vegas</a:t>
            </a:r>
            <a:r>
              <a:rPr lang="en" sz="1000">
                <a:solidFill>
                  <a:schemeClr val="dk1"/>
                </a:solidFill>
              </a:rPr>
              <a:t> courtesy of Andrew Pilloud)</a:t>
            </a:r>
            <a:endParaRPr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SQL: It’s Apache Calcite, essentially.</a:t>
            </a:r>
            <a:endParaRPr/>
          </a:p>
        </p:txBody>
      </p:sp>
      <p:sp>
        <p:nvSpPr>
          <p:cNvPr id="730" name="Google Shape;730;p72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SQL Parsing and Validation*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Conversion to Relational Algebra*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Conversion to Physical Execution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JDBC Driver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Built-in SQL operators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and Filter Code Generation</a:t>
            </a:r>
            <a:endParaRPr/>
          </a:p>
        </p:txBody>
      </p:sp>
      <p:sp>
        <p:nvSpPr>
          <p:cNvPr id="731" name="Google Shape;73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Schema </a:t>
            </a:r>
            <a:r>
              <a:rPr lang="en"/>
              <a:t>- NamedTuple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0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FruitRecipe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(typing.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NamedTuple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recipe: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cost: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coders.registry.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register_coder(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FruitRecipe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coders.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RowCoder)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 = (p | beam.Create([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FruitRecipe(“pie”, “strawberry”, 3, 1.5),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FruitRecipe(“muffin”, “blueberry”, 2, 2.),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])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.with_output_types(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FruitRecipe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 |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SqlTransform(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“SELECT * FROM PCOLLECTION WHERE quantity &gt; 1”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73"/>
          <p:cNvGrpSpPr/>
          <p:nvPr/>
        </p:nvGrpSpPr>
        <p:grpSpPr>
          <a:xfrm>
            <a:off x="3817674" y="916700"/>
            <a:ext cx="4862076" cy="2467250"/>
            <a:chOff x="101499" y="1188200"/>
            <a:chExt cx="4862076" cy="2467250"/>
          </a:xfrm>
        </p:grpSpPr>
        <p:sp>
          <p:nvSpPr>
            <p:cNvPr id="737" name="Google Shape;737;p73"/>
            <p:cNvSpPr txBox="1"/>
            <p:nvPr/>
          </p:nvSpPr>
          <p:spPr>
            <a:xfrm>
              <a:off x="163275" y="1519150"/>
              <a:ext cx="4800300" cy="2136300"/>
            </a:xfrm>
            <a:prstGeom prst="rect">
              <a:avLst/>
            </a:prstGeom>
            <a:noFill/>
            <a:ln cap="flat" cmpd="sng" w="28575">
              <a:solidFill>
                <a:srgbClr val="33A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8" name="Google Shape;738;p73"/>
            <p:cNvSpPr txBox="1"/>
            <p:nvPr/>
          </p:nvSpPr>
          <p:spPr>
            <a:xfrm>
              <a:off x="101499" y="1188200"/>
              <a:ext cx="19710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3ADFF"/>
                  </a:solidFill>
                  <a:latin typeface="Open Sans"/>
                  <a:ea typeface="Open Sans"/>
                  <a:cs typeface="Open Sans"/>
                  <a:sym typeface="Open Sans"/>
                </a:rPr>
                <a:t>Apache Calcite</a:t>
              </a:r>
              <a:endParaRPr b="1">
                <a:solidFill>
                  <a:srgbClr val="33AD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9" name="Google Shape;73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73"/>
          <p:cNvSpPr txBox="1"/>
          <p:nvPr>
            <p:ph type="title"/>
          </p:nvPr>
        </p:nvSpPr>
        <p:spPr>
          <a:xfrm>
            <a:off x="1593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SQL Java</a:t>
            </a:r>
            <a:endParaRPr/>
          </a:p>
        </p:txBody>
      </p:sp>
      <p:sp>
        <p:nvSpPr>
          <p:cNvPr id="741" name="Google Shape;741;p73"/>
          <p:cNvSpPr/>
          <p:nvPr/>
        </p:nvSpPr>
        <p:spPr>
          <a:xfrm>
            <a:off x="4168000" y="1361375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Parse to AST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2" name="Google Shape;742;p73"/>
          <p:cNvGrpSpPr/>
          <p:nvPr/>
        </p:nvGrpSpPr>
        <p:grpSpPr>
          <a:xfrm>
            <a:off x="406298" y="1072075"/>
            <a:ext cx="3761677" cy="895250"/>
            <a:chOff x="101498" y="807200"/>
            <a:chExt cx="3761677" cy="895250"/>
          </a:xfrm>
        </p:grpSpPr>
        <p:grpSp>
          <p:nvGrpSpPr>
            <p:cNvPr id="743" name="Google Shape;743;p73"/>
            <p:cNvGrpSpPr/>
            <p:nvPr/>
          </p:nvGrpSpPr>
          <p:grpSpPr>
            <a:xfrm>
              <a:off x="101498" y="807200"/>
              <a:ext cx="2582077" cy="895250"/>
              <a:chOff x="101498" y="1188200"/>
              <a:chExt cx="2582077" cy="895250"/>
            </a:xfrm>
          </p:grpSpPr>
          <p:sp>
            <p:nvSpPr>
              <p:cNvPr id="744" name="Google Shape;744;p73"/>
              <p:cNvSpPr txBox="1"/>
              <p:nvPr/>
            </p:nvSpPr>
            <p:spPr>
              <a:xfrm>
                <a:off x="163275" y="1519150"/>
                <a:ext cx="2520300" cy="5643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7BAAF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177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nsolas"/>
                    <a:ea typeface="Consolas"/>
                    <a:cs typeface="Consolas"/>
                    <a:sym typeface="Consolas"/>
                  </a:rPr>
                  <a:t>input.apply(</a:t>
                </a:r>
                <a:endParaRPr sz="1200"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177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nsolas"/>
                    <a:ea typeface="Consolas"/>
                    <a:cs typeface="Consolas"/>
                    <a:sym typeface="Consolas"/>
                  </a:rPr>
                  <a:t> SqlTransform.query(sql))</a:t>
                </a:r>
                <a:endParaRPr sz="1200">
                  <a:solidFill>
                    <a:srgbClr val="F5F5F5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45" name="Google Shape;745;p73"/>
              <p:cNvSpPr txBox="1"/>
              <p:nvPr/>
            </p:nvSpPr>
            <p:spPr>
              <a:xfrm>
                <a:off x="101498" y="1188200"/>
                <a:ext cx="2430300" cy="36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7BAAF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Beam Java</a:t>
                </a:r>
                <a:endParaRPr b="1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746" name="Google Shape;746;p73"/>
            <p:cNvCxnSpPr>
              <a:stCxn id="744" idx="3"/>
              <a:endCxn id="741" idx="1"/>
            </p:cNvCxnSpPr>
            <p:nvPr/>
          </p:nvCxnSpPr>
          <p:spPr>
            <a:xfrm>
              <a:off x="2683575" y="1420300"/>
              <a:ext cx="1179600" cy="30000"/>
            </a:xfrm>
            <a:prstGeom prst="straightConnector1">
              <a:avLst/>
            </a:prstGeom>
            <a:noFill/>
            <a:ln cap="flat" cmpd="sng" w="38100">
              <a:solidFill>
                <a:srgbClr val="7BAAF7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7" name="Google Shape;747;p73"/>
          <p:cNvGrpSpPr/>
          <p:nvPr/>
        </p:nvGrpSpPr>
        <p:grpSpPr>
          <a:xfrm>
            <a:off x="468075" y="2186900"/>
            <a:ext cx="2368599" cy="888915"/>
            <a:chOff x="290375" y="947205"/>
            <a:chExt cx="7055703" cy="1370936"/>
          </a:xfrm>
        </p:grpSpPr>
        <p:sp>
          <p:nvSpPr>
            <p:cNvPr id="748" name="Google Shape;748;p73"/>
            <p:cNvSpPr txBox="1"/>
            <p:nvPr/>
          </p:nvSpPr>
          <p:spPr>
            <a:xfrm>
              <a:off x="290375" y="1464941"/>
              <a:ext cx="7055700" cy="8532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SELECT key, SUM(value) FROM input GROUP BY key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9" name="Google Shape;749;p73"/>
            <p:cNvSpPr txBox="1"/>
            <p:nvPr/>
          </p:nvSpPr>
          <p:spPr>
            <a:xfrm>
              <a:off x="290378" y="947205"/>
              <a:ext cx="70557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64D79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SQL (via Java)</a:t>
              </a:r>
              <a:endParaRPr b="1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50" name="Google Shape;750;p73"/>
          <p:cNvCxnSpPr>
            <a:stCxn id="748" idx="3"/>
            <a:endCxn id="744" idx="1"/>
          </p:cNvCxnSpPr>
          <p:nvPr/>
        </p:nvCxnSpPr>
        <p:spPr>
          <a:xfrm rot="10800000">
            <a:off x="468173" y="1685307"/>
            <a:ext cx="2368500" cy="1113900"/>
          </a:xfrm>
          <a:prstGeom prst="curvedConnector5">
            <a:avLst>
              <a:gd fmla="val -10054" name="adj1"/>
              <a:gd fmla="val 49757" name="adj2"/>
              <a:gd fmla="val 110058" name="adj3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51" name="Google Shape;751;p73"/>
          <p:cNvSpPr/>
          <p:nvPr/>
        </p:nvSpPr>
        <p:spPr>
          <a:xfrm>
            <a:off x="6686250" y="1361375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Validate AST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2" name="Google Shape;752;p73"/>
          <p:cNvCxnSpPr>
            <a:endCxn id="751" idx="1"/>
          </p:cNvCxnSpPr>
          <p:nvPr/>
        </p:nvCxnSpPr>
        <p:spPr>
          <a:xfrm>
            <a:off x="5954250" y="1700075"/>
            <a:ext cx="732000" cy="15000"/>
          </a:xfrm>
          <a:prstGeom prst="straightConnector1">
            <a:avLst/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53" name="Google Shape;753;p73"/>
          <p:cNvSpPr/>
          <p:nvPr/>
        </p:nvSpPr>
        <p:spPr>
          <a:xfrm>
            <a:off x="6686250" y="2553550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Convert to Logical Plan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4" name="Google Shape;754;p73"/>
          <p:cNvCxnSpPr>
            <a:endCxn id="753" idx="0"/>
          </p:cNvCxnSpPr>
          <p:nvPr/>
        </p:nvCxnSpPr>
        <p:spPr>
          <a:xfrm>
            <a:off x="7571850" y="2068750"/>
            <a:ext cx="7500" cy="484800"/>
          </a:xfrm>
          <a:prstGeom prst="straightConnector1">
            <a:avLst/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55" name="Google Shape;755;p73"/>
          <p:cNvSpPr/>
          <p:nvPr/>
        </p:nvSpPr>
        <p:spPr>
          <a:xfrm>
            <a:off x="4168000" y="2553550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Convert to Physical Plan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6" name="Google Shape;756;p73"/>
          <p:cNvCxnSpPr>
            <a:stCxn id="753" idx="1"/>
            <a:endCxn id="755" idx="3"/>
          </p:cNvCxnSpPr>
          <p:nvPr/>
        </p:nvCxnSpPr>
        <p:spPr>
          <a:xfrm rot="10800000">
            <a:off x="5954250" y="2907250"/>
            <a:ext cx="732000" cy="0"/>
          </a:xfrm>
          <a:prstGeom prst="straightConnector1">
            <a:avLst/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757" name="Google Shape;757;p73"/>
          <p:cNvGrpSpPr/>
          <p:nvPr/>
        </p:nvGrpSpPr>
        <p:grpSpPr>
          <a:xfrm>
            <a:off x="4674113" y="3607425"/>
            <a:ext cx="3964975" cy="548900"/>
            <a:chOff x="4867325" y="628775"/>
            <a:chExt cx="3964975" cy="548900"/>
          </a:xfrm>
        </p:grpSpPr>
        <p:cxnSp>
          <p:nvCxnSpPr>
            <p:cNvPr id="758" name="Google Shape;758;p73"/>
            <p:cNvCxnSpPr>
              <a:stCxn id="759" idx="3"/>
              <a:endCxn id="760" idx="1"/>
            </p:cNvCxnSpPr>
            <p:nvPr/>
          </p:nvCxnSpPr>
          <p:spPr>
            <a:xfrm flipH="1" rot="10800000">
              <a:off x="4867325" y="871375"/>
              <a:ext cx="1501800" cy="306300"/>
            </a:xfrm>
            <a:prstGeom prst="straightConnector1">
              <a:avLst/>
            </a:prstGeom>
            <a:noFill/>
            <a:ln cap="flat" cmpd="sng" w="38100">
              <a:solidFill>
                <a:srgbClr val="EA9999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grpSp>
          <p:nvGrpSpPr>
            <p:cNvPr id="761" name="Google Shape;761;p73"/>
            <p:cNvGrpSpPr/>
            <p:nvPr/>
          </p:nvGrpSpPr>
          <p:grpSpPr>
            <a:xfrm>
              <a:off x="6369000" y="628775"/>
              <a:ext cx="2463300" cy="509375"/>
              <a:chOff x="6369000" y="628775"/>
              <a:chExt cx="2463300" cy="509375"/>
            </a:xfrm>
          </p:grpSpPr>
          <p:pic>
            <p:nvPicPr>
              <p:cNvPr id="760" name="Google Shape;760;p7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69000" y="628775"/>
                <a:ext cx="485100" cy="485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2" name="Google Shape;762;p73"/>
              <p:cNvSpPr/>
              <p:nvPr/>
            </p:nvSpPr>
            <p:spPr>
              <a:xfrm>
                <a:off x="7046100" y="689050"/>
                <a:ext cx="1786200" cy="449100"/>
              </a:xfrm>
              <a:prstGeom prst="rect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Apache Flink</a:t>
                </a:r>
                <a:endParaRPr b="1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763" name="Google Shape;763;p73"/>
          <p:cNvGrpSpPr/>
          <p:nvPr/>
        </p:nvGrpSpPr>
        <p:grpSpPr>
          <a:xfrm>
            <a:off x="6133588" y="4269200"/>
            <a:ext cx="2482625" cy="485100"/>
            <a:chOff x="6383650" y="4729425"/>
            <a:chExt cx="2482625" cy="485100"/>
          </a:xfrm>
        </p:grpSpPr>
        <p:pic>
          <p:nvPicPr>
            <p:cNvPr descr="Dataflow_512.png" id="764" name="Google Shape;764;p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3650" y="4729425"/>
              <a:ext cx="485100" cy="48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5" name="Google Shape;765;p73"/>
            <p:cNvSpPr/>
            <p:nvPr/>
          </p:nvSpPr>
          <p:spPr>
            <a:xfrm>
              <a:off x="7080075" y="4761725"/>
              <a:ext cx="1786200" cy="4491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Dataflow</a:t>
              </a:r>
              <a:endParaRPr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66" name="Google Shape;766;p73"/>
          <p:cNvCxnSpPr>
            <a:stCxn id="759" idx="3"/>
            <a:endCxn id="764" idx="1"/>
          </p:cNvCxnSpPr>
          <p:nvPr/>
        </p:nvCxnSpPr>
        <p:spPr>
          <a:xfrm>
            <a:off x="4674113" y="4156325"/>
            <a:ext cx="1459500" cy="355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59" name="Google Shape;759;p73"/>
          <p:cNvSpPr/>
          <p:nvPr/>
        </p:nvSpPr>
        <p:spPr>
          <a:xfrm>
            <a:off x="2966813" y="3932525"/>
            <a:ext cx="1707300" cy="4476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Pipeline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7046183" y="4615258"/>
            <a:ext cx="1848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⋮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73"/>
          <p:cNvCxnSpPr>
            <a:stCxn id="755" idx="1"/>
            <a:endCxn id="759" idx="1"/>
          </p:cNvCxnSpPr>
          <p:nvPr/>
        </p:nvCxnSpPr>
        <p:spPr>
          <a:xfrm flipH="1">
            <a:off x="2966800" y="2907250"/>
            <a:ext cx="1201200" cy="1249200"/>
          </a:xfrm>
          <a:prstGeom prst="curvedConnector3">
            <a:avLst>
              <a:gd fmla="val 119824" name="adj1"/>
            </a:avLst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74"/>
          <p:cNvGrpSpPr/>
          <p:nvPr/>
        </p:nvGrpSpPr>
        <p:grpSpPr>
          <a:xfrm>
            <a:off x="3817674" y="916700"/>
            <a:ext cx="4862076" cy="2467250"/>
            <a:chOff x="101499" y="1188200"/>
            <a:chExt cx="4862076" cy="2467250"/>
          </a:xfrm>
        </p:grpSpPr>
        <p:sp>
          <p:nvSpPr>
            <p:cNvPr id="774" name="Google Shape;774;p74"/>
            <p:cNvSpPr txBox="1"/>
            <p:nvPr/>
          </p:nvSpPr>
          <p:spPr>
            <a:xfrm>
              <a:off x="163275" y="1519150"/>
              <a:ext cx="4800300" cy="2136300"/>
            </a:xfrm>
            <a:prstGeom prst="rect">
              <a:avLst/>
            </a:prstGeom>
            <a:noFill/>
            <a:ln cap="flat" cmpd="sng" w="28575">
              <a:solidFill>
                <a:srgbClr val="33AD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5" name="Google Shape;775;p74"/>
            <p:cNvSpPr txBox="1"/>
            <p:nvPr/>
          </p:nvSpPr>
          <p:spPr>
            <a:xfrm>
              <a:off x="101499" y="1188200"/>
              <a:ext cx="19710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3ADFF"/>
                  </a:solidFill>
                  <a:latin typeface="Open Sans"/>
                  <a:ea typeface="Open Sans"/>
                  <a:cs typeface="Open Sans"/>
                  <a:sym typeface="Open Sans"/>
                </a:rPr>
                <a:t>Apache Calcite</a:t>
              </a:r>
              <a:endParaRPr b="1">
                <a:solidFill>
                  <a:srgbClr val="33AD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76" name="Google Shape;77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74"/>
          <p:cNvSpPr txBox="1"/>
          <p:nvPr>
            <p:ph type="title"/>
          </p:nvPr>
        </p:nvSpPr>
        <p:spPr>
          <a:xfrm>
            <a:off x="1593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SQL Python</a:t>
            </a:r>
            <a:endParaRPr/>
          </a:p>
        </p:txBody>
      </p:sp>
      <p:sp>
        <p:nvSpPr>
          <p:cNvPr id="778" name="Google Shape;778;p74"/>
          <p:cNvSpPr/>
          <p:nvPr/>
        </p:nvSpPr>
        <p:spPr>
          <a:xfrm>
            <a:off x="4168000" y="1361375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Parse to AST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9" name="Google Shape;779;p74"/>
          <p:cNvGrpSpPr/>
          <p:nvPr/>
        </p:nvGrpSpPr>
        <p:grpSpPr>
          <a:xfrm>
            <a:off x="406300" y="1072075"/>
            <a:ext cx="3761675" cy="895250"/>
            <a:chOff x="101500" y="807200"/>
            <a:chExt cx="3761675" cy="895250"/>
          </a:xfrm>
        </p:grpSpPr>
        <p:grpSp>
          <p:nvGrpSpPr>
            <p:cNvPr id="780" name="Google Shape;780;p74"/>
            <p:cNvGrpSpPr/>
            <p:nvPr/>
          </p:nvGrpSpPr>
          <p:grpSpPr>
            <a:xfrm>
              <a:off x="101500" y="807200"/>
              <a:ext cx="3029700" cy="895250"/>
              <a:chOff x="101500" y="1188200"/>
              <a:chExt cx="3029700" cy="895250"/>
            </a:xfrm>
          </p:grpSpPr>
          <p:sp>
            <p:nvSpPr>
              <p:cNvPr id="781" name="Google Shape;781;p74"/>
              <p:cNvSpPr txBox="1"/>
              <p:nvPr/>
            </p:nvSpPr>
            <p:spPr>
              <a:xfrm>
                <a:off x="163275" y="1519150"/>
                <a:ext cx="2520300" cy="5643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7BAAF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177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nsolas"/>
                    <a:ea typeface="Consolas"/>
                    <a:cs typeface="Consolas"/>
                    <a:sym typeface="Consolas"/>
                  </a:rPr>
                  <a:t>input.apply(</a:t>
                </a:r>
                <a:endParaRPr sz="1200"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177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nsolas"/>
                    <a:ea typeface="Consolas"/>
                    <a:cs typeface="Consolas"/>
                    <a:sym typeface="Consolas"/>
                  </a:rPr>
                  <a:t> SqlTransform.query(sql))</a:t>
                </a:r>
                <a:endParaRPr sz="1200">
                  <a:solidFill>
                    <a:srgbClr val="F5F5F5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82" name="Google Shape;782;p74"/>
              <p:cNvSpPr txBox="1"/>
              <p:nvPr/>
            </p:nvSpPr>
            <p:spPr>
              <a:xfrm>
                <a:off x="101500" y="1188200"/>
                <a:ext cx="3029700" cy="36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7BAAF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Beam Java</a:t>
                </a:r>
                <a:r>
                  <a:rPr b="1" lang="en">
                    <a:solidFill>
                      <a:srgbClr val="7BAAF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Expansion Service</a:t>
                </a:r>
                <a:endParaRPr b="1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783" name="Google Shape;783;p74"/>
            <p:cNvCxnSpPr>
              <a:stCxn id="781" idx="3"/>
              <a:endCxn id="778" idx="1"/>
            </p:cNvCxnSpPr>
            <p:nvPr/>
          </p:nvCxnSpPr>
          <p:spPr>
            <a:xfrm>
              <a:off x="2683575" y="1420300"/>
              <a:ext cx="1179600" cy="30000"/>
            </a:xfrm>
            <a:prstGeom prst="straightConnector1">
              <a:avLst/>
            </a:prstGeom>
            <a:noFill/>
            <a:ln cap="flat" cmpd="sng" w="38100">
              <a:solidFill>
                <a:srgbClr val="7BAAF7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84" name="Google Shape;784;p74"/>
          <p:cNvGrpSpPr/>
          <p:nvPr/>
        </p:nvGrpSpPr>
        <p:grpSpPr>
          <a:xfrm>
            <a:off x="468075" y="2720300"/>
            <a:ext cx="2368599" cy="888915"/>
            <a:chOff x="290375" y="712165"/>
            <a:chExt cx="7055703" cy="1370936"/>
          </a:xfrm>
        </p:grpSpPr>
        <p:sp>
          <p:nvSpPr>
            <p:cNvPr id="785" name="Google Shape;785;p74"/>
            <p:cNvSpPr txBox="1"/>
            <p:nvPr/>
          </p:nvSpPr>
          <p:spPr>
            <a:xfrm>
              <a:off x="290375" y="1229901"/>
              <a:ext cx="7055700" cy="8532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SELECT key, SUM(value) FROM input GROUP BY key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6" name="Google Shape;786;p74"/>
            <p:cNvSpPr txBox="1"/>
            <p:nvPr/>
          </p:nvSpPr>
          <p:spPr>
            <a:xfrm>
              <a:off x="290378" y="712165"/>
              <a:ext cx="70557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64D79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SQL (via Python)</a:t>
              </a:r>
              <a:endParaRPr b="1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87" name="Google Shape;787;p74"/>
          <p:cNvCxnSpPr>
            <a:stCxn id="785" idx="3"/>
            <a:endCxn id="788" idx="3"/>
          </p:cNvCxnSpPr>
          <p:nvPr/>
        </p:nvCxnSpPr>
        <p:spPr>
          <a:xfrm flipH="1" rot="10800000">
            <a:off x="2836673" y="2475807"/>
            <a:ext cx="151800" cy="856800"/>
          </a:xfrm>
          <a:prstGeom prst="curvedConnector3">
            <a:avLst>
              <a:gd fmla="val 256803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89" name="Google Shape;789;p74"/>
          <p:cNvSpPr/>
          <p:nvPr/>
        </p:nvSpPr>
        <p:spPr>
          <a:xfrm>
            <a:off x="6686250" y="1361375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Validate AST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0" name="Google Shape;790;p74"/>
          <p:cNvCxnSpPr>
            <a:endCxn id="789" idx="1"/>
          </p:cNvCxnSpPr>
          <p:nvPr/>
        </p:nvCxnSpPr>
        <p:spPr>
          <a:xfrm>
            <a:off x="5954250" y="1700075"/>
            <a:ext cx="732000" cy="15000"/>
          </a:xfrm>
          <a:prstGeom prst="straightConnector1">
            <a:avLst/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91" name="Google Shape;791;p74"/>
          <p:cNvSpPr/>
          <p:nvPr/>
        </p:nvSpPr>
        <p:spPr>
          <a:xfrm>
            <a:off x="6686250" y="2553550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Convert to Logical Plan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2" name="Google Shape;792;p74"/>
          <p:cNvCxnSpPr>
            <a:endCxn id="791" idx="0"/>
          </p:cNvCxnSpPr>
          <p:nvPr/>
        </p:nvCxnSpPr>
        <p:spPr>
          <a:xfrm>
            <a:off x="7571850" y="2068750"/>
            <a:ext cx="7500" cy="484800"/>
          </a:xfrm>
          <a:prstGeom prst="straightConnector1">
            <a:avLst/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93" name="Google Shape;793;p74"/>
          <p:cNvSpPr/>
          <p:nvPr/>
        </p:nvSpPr>
        <p:spPr>
          <a:xfrm>
            <a:off x="4168000" y="2553550"/>
            <a:ext cx="1786200" cy="707400"/>
          </a:xfrm>
          <a:prstGeom prst="roundRect">
            <a:avLst>
              <a:gd fmla="val 0" name="adj"/>
            </a:avLst>
          </a:prstGeom>
          <a:solidFill>
            <a:srgbClr val="33AD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Convert to Physical Plan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4" name="Google Shape;794;p74"/>
          <p:cNvCxnSpPr>
            <a:stCxn id="791" idx="1"/>
            <a:endCxn id="793" idx="3"/>
          </p:cNvCxnSpPr>
          <p:nvPr/>
        </p:nvCxnSpPr>
        <p:spPr>
          <a:xfrm rot="10800000">
            <a:off x="5954250" y="2907250"/>
            <a:ext cx="732000" cy="0"/>
          </a:xfrm>
          <a:prstGeom prst="straightConnector1">
            <a:avLst/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795" name="Google Shape;795;p74"/>
          <p:cNvGrpSpPr/>
          <p:nvPr/>
        </p:nvGrpSpPr>
        <p:grpSpPr>
          <a:xfrm>
            <a:off x="4674113" y="3607425"/>
            <a:ext cx="3964975" cy="548900"/>
            <a:chOff x="4867325" y="628775"/>
            <a:chExt cx="3964975" cy="548900"/>
          </a:xfrm>
        </p:grpSpPr>
        <p:cxnSp>
          <p:nvCxnSpPr>
            <p:cNvPr id="796" name="Google Shape;796;p74"/>
            <p:cNvCxnSpPr>
              <a:stCxn id="797" idx="3"/>
              <a:endCxn id="798" idx="1"/>
            </p:cNvCxnSpPr>
            <p:nvPr/>
          </p:nvCxnSpPr>
          <p:spPr>
            <a:xfrm flipH="1" rot="10800000">
              <a:off x="4867325" y="871375"/>
              <a:ext cx="1501800" cy="306300"/>
            </a:xfrm>
            <a:prstGeom prst="straightConnector1">
              <a:avLst/>
            </a:prstGeom>
            <a:noFill/>
            <a:ln cap="flat" cmpd="sng" w="38100">
              <a:solidFill>
                <a:srgbClr val="EA9999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grpSp>
          <p:nvGrpSpPr>
            <p:cNvPr id="799" name="Google Shape;799;p74"/>
            <p:cNvGrpSpPr/>
            <p:nvPr/>
          </p:nvGrpSpPr>
          <p:grpSpPr>
            <a:xfrm>
              <a:off x="6369000" y="628775"/>
              <a:ext cx="2463300" cy="509375"/>
              <a:chOff x="6369000" y="628775"/>
              <a:chExt cx="2463300" cy="509375"/>
            </a:xfrm>
          </p:grpSpPr>
          <p:pic>
            <p:nvPicPr>
              <p:cNvPr id="798" name="Google Shape;798;p7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69000" y="628775"/>
                <a:ext cx="485100" cy="485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0" name="Google Shape;800;p74"/>
              <p:cNvSpPr/>
              <p:nvPr/>
            </p:nvSpPr>
            <p:spPr>
              <a:xfrm>
                <a:off x="7046100" y="689050"/>
                <a:ext cx="1786200" cy="449100"/>
              </a:xfrm>
              <a:prstGeom prst="rect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Apache Flink</a:t>
                </a:r>
                <a:endParaRPr b="1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801" name="Google Shape;801;p74"/>
          <p:cNvGrpSpPr/>
          <p:nvPr/>
        </p:nvGrpSpPr>
        <p:grpSpPr>
          <a:xfrm>
            <a:off x="6133588" y="4269200"/>
            <a:ext cx="2482625" cy="485100"/>
            <a:chOff x="6383650" y="4729425"/>
            <a:chExt cx="2482625" cy="485100"/>
          </a:xfrm>
        </p:grpSpPr>
        <p:pic>
          <p:nvPicPr>
            <p:cNvPr descr="Dataflow_512.png" id="802" name="Google Shape;802;p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3650" y="4729425"/>
              <a:ext cx="485100" cy="48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Google Shape;803;p74"/>
            <p:cNvSpPr/>
            <p:nvPr/>
          </p:nvSpPr>
          <p:spPr>
            <a:xfrm>
              <a:off x="7080075" y="4761725"/>
              <a:ext cx="1786200" cy="4491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Dataflow</a:t>
              </a:r>
              <a:endParaRPr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04" name="Google Shape;804;p74"/>
          <p:cNvCxnSpPr>
            <a:stCxn id="797" idx="3"/>
            <a:endCxn id="802" idx="1"/>
          </p:cNvCxnSpPr>
          <p:nvPr/>
        </p:nvCxnSpPr>
        <p:spPr>
          <a:xfrm>
            <a:off x="4674113" y="4156325"/>
            <a:ext cx="1459500" cy="355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97" name="Google Shape;797;p74"/>
          <p:cNvSpPr/>
          <p:nvPr/>
        </p:nvSpPr>
        <p:spPr>
          <a:xfrm>
            <a:off x="2966813" y="3932525"/>
            <a:ext cx="1707300" cy="4476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Pipeline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74"/>
          <p:cNvSpPr txBox="1"/>
          <p:nvPr/>
        </p:nvSpPr>
        <p:spPr>
          <a:xfrm>
            <a:off x="7046183" y="4615258"/>
            <a:ext cx="1848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⋮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6" name="Google Shape;806;p74"/>
          <p:cNvCxnSpPr>
            <a:stCxn id="793" idx="1"/>
            <a:endCxn id="797" idx="1"/>
          </p:cNvCxnSpPr>
          <p:nvPr/>
        </p:nvCxnSpPr>
        <p:spPr>
          <a:xfrm flipH="1">
            <a:off x="2966800" y="2907250"/>
            <a:ext cx="1201200" cy="1249200"/>
          </a:xfrm>
          <a:prstGeom prst="curvedConnector3">
            <a:avLst>
              <a:gd fmla="val 119824" name="adj1"/>
            </a:avLst>
          </a:prstGeom>
          <a:noFill/>
          <a:ln cap="flat" cmpd="sng" w="38100">
            <a:solidFill>
              <a:srgbClr val="7BAAF7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807" name="Google Shape;807;p74"/>
          <p:cNvGrpSpPr/>
          <p:nvPr/>
        </p:nvGrpSpPr>
        <p:grpSpPr>
          <a:xfrm>
            <a:off x="406300" y="1967100"/>
            <a:ext cx="2582075" cy="686450"/>
            <a:chOff x="101500" y="1188200"/>
            <a:chExt cx="2582075" cy="686450"/>
          </a:xfrm>
        </p:grpSpPr>
        <p:sp>
          <p:nvSpPr>
            <p:cNvPr id="788" name="Google Shape;788;p74"/>
            <p:cNvSpPr txBox="1"/>
            <p:nvPr/>
          </p:nvSpPr>
          <p:spPr>
            <a:xfrm>
              <a:off x="163275" y="1519150"/>
              <a:ext cx="2520300" cy="3555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7BAA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input | SqlTransform(sql)</a:t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8" name="Google Shape;808;p74"/>
            <p:cNvSpPr txBox="1"/>
            <p:nvPr/>
          </p:nvSpPr>
          <p:spPr>
            <a:xfrm>
              <a:off x="101500" y="1188200"/>
              <a:ext cx="1483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Python</a:t>
              </a:r>
              <a:endParaRPr b="1">
                <a:solidFill>
                  <a:srgbClr val="7BAA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09" name="Google Shape;809;p74"/>
          <p:cNvCxnSpPr>
            <a:stCxn id="788" idx="1"/>
            <a:endCxn id="781" idx="1"/>
          </p:cNvCxnSpPr>
          <p:nvPr/>
        </p:nvCxnSpPr>
        <p:spPr>
          <a:xfrm flipH="1" rot="10800000">
            <a:off x="468075" y="1685300"/>
            <a:ext cx="600" cy="790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810" name="Google Shape;81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263" y="3502780"/>
            <a:ext cx="238725" cy="42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612" y="3845829"/>
            <a:ext cx="355500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263" y="4201330"/>
            <a:ext cx="238725" cy="42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612" y="4544379"/>
            <a:ext cx="355500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6612" y="2216254"/>
            <a:ext cx="355500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088" y="1223430"/>
            <a:ext cx="238725" cy="42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963" y="3807055"/>
            <a:ext cx="238725" cy="42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312" y="4150104"/>
            <a:ext cx="355500" cy="3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3" name="Google Shape;823;p75"/>
          <p:cNvSpPr txBox="1"/>
          <p:nvPr>
            <p:ph type="title"/>
          </p:nvPr>
        </p:nvSpPr>
        <p:spPr>
          <a:xfrm>
            <a:off x="1593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SQL Python</a:t>
            </a:r>
            <a:endParaRPr/>
          </a:p>
        </p:txBody>
      </p:sp>
      <p:grpSp>
        <p:nvGrpSpPr>
          <p:cNvPr id="824" name="Google Shape;824;p75"/>
          <p:cNvGrpSpPr/>
          <p:nvPr/>
        </p:nvGrpSpPr>
        <p:grpSpPr>
          <a:xfrm>
            <a:off x="406300" y="1072075"/>
            <a:ext cx="3029700" cy="895250"/>
            <a:chOff x="101500" y="1188200"/>
            <a:chExt cx="3029700" cy="895250"/>
          </a:xfrm>
        </p:grpSpPr>
        <p:sp>
          <p:nvSpPr>
            <p:cNvPr id="825" name="Google Shape;825;p75"/>
            <p:cNvSpPr txBox="1"/>
            <p:nvPr/>
          </p:nvSpPr>
          <p:spPr>
            <a:xfrm>
              <a:off x="163275" y="1519150"/>
              <a:ext cx="2520300" cy="5643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7BAA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input.apply(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SqlTransform.query(sql))</a:t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6" name="Google Shape;826;p75"/>
            <p:cNvSpPr txBox="1"/>
            <p:nvPr/>
          </p:nvSpPr>
          <p:spPr>
            <a:xfrm>
              <a:off x="101500" y="1188200"/>
              <a:ext cx="30297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Java</a:t>
              </a:r>
              <a:r>
                <a:rPr b="1"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 Expansion Service</a:t>
              </a:r>
              <a:endParaRPr b="1">
                <a:solidFill>
                  <a:srgbClr val="7BAA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27" name="Google Shape;827;p75"/>
          <p:cNvGrpSpPr/>
          <p:nvPr/>
        </p:nvGrpSpPr>
        <p:grpSpPr>
          <a:xfrm>
            <a:off x="468075" y="2720300"/>
            <a:ext cx="2368599" cy="888915"/>
            <a:chOff x="290375" y="712165"/>
            <a:chExt cx="7055703" cy="1370936"/>
          </a:xfrm>
        </p:grpSpPr>
        <p:sp>
          <p:nvSpPr>
            <p:cNvPr id="828" name="Google Shape;828;p75"/>
            <p:cNvSpPr txBox="1"/>
            <p:nvPr/>
          </p:nvSpPr>
          <p:spPr>
            <a:xfrm>
              <a:off x="290375" y="1229901"/>
              <a:ext cx="7055700" cy="8532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SELECT key, SUM(value) FROM input GROUP BY key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9" name="Google Shape;829;p75"/>
            <p:cNvSpPr txBox="1"/>
            <p:nvPr/>
          </p:nvSpPr>
          <p:spPr>
            <a:xfrm>
              <a:off x="290378" y="712165"/>
              <a:ext cx="70557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64D79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SQL (via Python)</a:t>
              </a:r>
              <a:endParaRPr b="1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30" name="Google Shape;830;p75"/>
          <p:cNvCxnSpPr>
            <a:stCxn id="828" idx="3"/>
            <a:endCxn id="831" idx="3"/>
          </p:cNvCxnSpPr>
          <p:nvPr/>
        </p:nvCxnSpPr>
        <p:spPr>
          <a:xfrm flipH="1" rot="10800000">
            <a:off x="2836673" y="2475807"/>
            <a:ext cx="151800" cy="856800"/>
          </a:xfrm>
          <a:prstGeom prst="curvedConnector3">
            <a:avLst>
              <a:gd fmla="val 256803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832" name="Google Shape;832;p75"/>
          <p:cNvGrpSpPr/>
          <p:nvPr/>
        </p:nvGrpSpPr>
        <p:grpSpPr>
          <a:xfrm>
            <a:off x="406300" y="1967100"/>
            <a:ext cx="2582075" cy="686450"/>
            <a:chOff x="101500" y="1188200"/>
            <a:chExt cx="2582075" cy="686450"/>
          </a:xfrm>
        </p:grpSpPr>
        <p:sp>
          <p:nvSpPr>
            <p:cNvPr id="831" name="Google Shape;831;p75"/>
            <p:cNvSpPr txBox="1"/>
            <p:nvPr/>
          </p:nvSpPr>
          <p:spPr>
            <a:xfrm>
              <a:off x="163275" y="1519150"/>
              <a:ext cx="2520300" cy="3555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7BAA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input | SqlTransform(sql)</a:t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3" name="Google Shape;833;p75"/>
            <p:cNvSpPr txBox="1"/>
            <p:nvPr/>
          </p:nvSpPr>
          <p:spPr>
            <a:xfrm>
              <a:off x="101500" y="1188200"/>
              <a:ext cx="1483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Python</a:t>
              </a:r>
              <a:endParaRPr b="1">
                <a:solidFill>
                  <a:srgbClr val="7BAA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34" name="Google Shape;834;p75"/>
          <p:cNvCxnSpPr>
            <a:stCxn id="831" idx="1"/>
            <a:endCxn id="825" idx="1"/>
          </p:cNvCxnSpPr>
          <p:nvPr/>
        </p:nvCxnSpPr>
        <p:spPr>
          <a:xfrm flipH="1" rot="10800000">
            <a:off x="468075" y="1685300"/>
            <a:ext cx="600" cy="790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35" name="Google Shape;835;p75"/>
          <p:cNvSpPr txBox="1"/>
          <p:nvPr/>
        </p:nvSpPr>
        <p:spPr>
          <a:xfrm>
            <a:off x="3472525" y="1200225"/>
            <a:ext cx="5352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/>
              <a:t>PCollection</a:t>
            </a:r>
            <a:r>
              <a:rPr lang="en"/>
              <a:t> understood by both the Java Expansion Service and the Python SDK?</a:t>
            </a:r>
            <a:endParaRPr/>
          </a:p>
        </p:txBody>
      </p:sp>
      <p:pic>
        <p:nvPicPr>
          <p:cNvPr id="836" name="Google Shape;83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612" y="2216254"/>
            <a:ext cx="355500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088" y="1223430"/>
            <a:ext cx="238725" cy="42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75"/>
          <p:cNvCxnSpPr/>
          <p:nvPr/>
        </p:nvCxnSpPr>
        <p:spPr>
          <a:xfrm flipH="1">
            <a:off x="1024525" y="1510425"/>
            <a:ext cx="2448000" cy="90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5"/>
          <p:cNvCxnSpPr/>
          <p:nvPr/>
        </p:nvCxnSpPr>
        <p:spPr>
          <a:xfrm flipH="1">
            <a:off x="1003525" y="1510425"/>
            <a:ext cx="2469000" cy="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5" name="Google Shape;845;p76"/>
          <p:cNvSpPr txBox="1"/>
          <p:nvPr>
            <p:ph type="title"/>
          </p:nvPr>
        </p:nvSpPr>
        <p:spPr>
          <a:xfrm>
            <a:off x="1593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SQL Python</a:t>
            </a:r>
            <a:endParaRPr/>
          </a:p>
        </p:txBody>
      </p:sp>
      <p:grpSp>
        <p:nvGrpSpPr>
          <p:cNvPr id="846" name="Google Shape;846;p76"/>
          <p:cNvGrpSpPr/>
          <p:nvPr/>
        </p:nvGrpSpPr>
        <p:grpSpPr>
          <a:xfrm>
            <a:off x="406300" y="1072075"/>
            <a:ext cx="3029700" cy="895250"/>
            <a:chOff x="101500" y="1188200"/>
            <a:chExt cx="3029700" cy="895250"/>
          </a:xfrm>
        </p:grpSpPr>
        <p:sp>
          <p:nvSpPr>
            <p:cNvPr id="847" name="Google Shape;847;p76"/>
            <p:cNvSpPr txBox="1"/>
            <p:nvPr/>
          </p:nvSpPr>
          <p:spPr>
            <a:xfrm>
              <a:off x="163275" y="1519150"/>
              <a:ext cx="2520300" cy="5643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7BAA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input.apply(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 SqlTransform.query(sql))</a:t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8" name="Google Shape;848;p76"/>
            <p:cNvSpPr txBox="1"/>
            <p:nvPr/>
          </p:nvSpPr>
          <p:spPr>
            <a:xfrm>
              <a:off x="101500" y="1188200"/>
              <a:ext cx="30297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Java</a:t>
              </a:r>
              <a:r>
                <a:rPr b="1"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 Expansion Service</a:t>
              </a:r>
              <a:endParaRPr b="1">
                <a:solidFill>
                  <a:srgbClr val="7BAA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9" name="Google Shape;849;p76"/>
          <p:cNvGrpSpPr/>
          <p:nvPr/>
        </p:nvGrpSpPr>
        <p:grpSpPr>
          <a:xfrm>
            <a:off x="468075" y="2720300"/>
            <a:ext cx="2368599" cy="888915"/>
            <a:chOff x="290375" y="712165"/>
            <a:chExt cx="7055703" cy="1370936"/>
          </a:xfrm>
        </p:grpSpPr>
        <p:sp>
          <p:nvSpPr>
            <p:cNvPr id="850" name="Google Shape;850;p76"/>
            <p:cNvSpPr txBox="1"/>
            <p:nvPr/>
          </p:nvSpPr>
          <p:spPr>
            <a:xfrm>
              <a:off x="290375" y="1229901"/>
              <a:ext cx="7055700" cy="8532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SELECT key, SUM(value) FROM input GROUP BY key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1" name="Google Shape;851;p76"/>
            <p:cNvSpPr txBox="1"/>
            <p:nvPr/>
          </p:nvSpPr>
          <p:spPr>
            <a:xfrm>
              <a:off x="290378" y="712165"/>
              <a:ext cx="70557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64D79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SQL (via Python)</a:t>
              </a:r>
              <a:endParaRPr b="1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52" name="Google Shape;852;p76"/>
          <p:cNvCxnSpPr>
            <a:stCxn id="850" idx="3"/>
            <a:endCxn id="853" idx="3"/>
          </p:cNvCxnSpPr>
          <p:nvPr/>
        </p:nvCxnSpPr>
        <p:spPr>
          <a:xfrm flipH="1" rot="10800000">
            <a:off x="2836673" y="2475807"/>
            <a:ext cx="151800" cy="856800"/>
          </a:xfrm>
          <a:prstGeom prst="curvedConnector3">
            <a:avLst>
              <a:gd fmla="val 256803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854" name="Google Shape;854;p76"/>
          <p:cNvGrpSpPr/>
          <p:nvPr/>
        </p:nvGrpSpPr>
        <p:grpSpPr>
          <a:xfrm>
            <a:off x="406300" y="1967100"/>
            <a:ext cx="2582075" cy="686450"/>
            <a:chOff x="101500" y="1188200"/>
            <a:chExt cx="2582075" cy="686450"/>
          </a:xfrm>
        </p:grpSpPr>
        <p:sp>
          <p:nvSpPr>
            <p:cNvPr id="853" name="Google Shape;853;p76"/>
            <p:cNvSpPr txBox="1"/>
            <p:nvPr/>
          </p:nvSpPr>
          <p:spPr>
            <a:xfrm>
              <a:off x="163275" y="1519150"/>
              <a:ext cx="2520300" cy="3555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7BAA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input | SqlTransform(sql)</a:t>
              </a:r>
              <a:endParaRPr sz="1200">
                <a:solidFill>
                  <a:srgbClr val="F5F5F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77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5" name="Google Shape;855;p76"/>
            <p:cNvSpPr txBox="1"/>
            <p:nvPr/>
          </p:nvSpPr>
          <p:spPr>
            <a:xfrm>
              <a:off x="101500" y="1188200"/>
              <a:ext cx="1483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BAAF7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Python</a:t>
              </a:r>
              <a:endParaRPr b="1">
                <a:solidFill>
                  <a:srgbClr val="7BAA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56" name="Google Shape;856;p76"/>
          <p:cNvCxnSpPr>
            <a:stCxn id="853" idx="1"/>
            <a:endCxn id="847" idx="1"/>
          </p:cNvCxnSpPr>
          <p:nvPr/>
        </p:nvCxnSpPr>
        <p:spPr>
          <a:xfrm flipH="1" rot="10800000">
            <a:off x="468075" y="1685300"/>
            <a:ext cx="600" cy="790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57" name="Google Shape;857;p76"/>
          <p:cNvSpPr txBox="1"/>
          <p:nvPr/>
        </p:nvSpPr>
        <p:spPr>
          <a:xfrm>
            <a:off x="3472525" y="1200225"/>
            <a:ext cx="5352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/>
              <a:t>PCollection understood by both the Java Expansion Service and the Python SDK?</a:t>
            </a:r>
            <a:endParaRPr/>
          </a:p>
        </p:txBody>
      </p:sp>
      <p:sp>
        <p:nvSpPr>
          <p:cNvPr id="858" name="Google Shape;858;p76"/>
          <p:cNvSpPr txBox="1"/>
          <p:nvPr/>
        </p:nvSpPr>
        <p:spPr>
          <a:xfrm>
            <a:off x="3472525" y="1789000"/>
            <a:ext cx="4586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Portable Beam Schemas!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Defined a new standard coder,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beam:coder:row:v1</a:t>
            </a:r>
            <a:r>
              <a:rPr lang="en">
                <a:solidFill>
                  <a:schemeClr val="dk1"/>
                </a:solidFill>
              </a:rPr>
              <a:t>, for communicating structured data between SDKs.</a:t>
            </a:r>
            <a:endParaRPr/>
          </a:p>
        </p:txBody>
      </p:sp>
      <p:pic>
        <p:nvPicPr>
          <p:cNvPr id="859" name="Google Shape;8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612" y="2216254"/>
            <a:ext cx="355500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088" y="1223430"/>
            <a:ext cx="238725" cy="42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76"/>
          <p:cNvCxnSpPr/>
          <p:nvPr/>
        </p:nvCxnSpPr>
        <p:spPr>
          <a:xfrm flipH="1">
            <a:off x="1024525" y="1510425"/>
            <a:ext cx="2448000" cy="90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76"/>
          <p:cNvCxnSpPr/>
          <p:nvPr/>
        </p:nvCxnSpPr>
        <p:spPr>
          <a:xfrm flipH="1">
            <a:off x="1003525" y="1510425"/>
            <a:ext cx="2469000" cy="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7"/>
          <p:cNvSpPr txBox="1"/>
          <p:nvPr/>
        </p:nvSpPr>
        <p:spPr>
          <a:xfrm>
            <a:off x="311700" y="1134363"/>
            <a:ext cx="8520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Java RowCoder implementation …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… codified as a standard coder with integration tests: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beam:coder:row:v1 specification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... implemented in Python: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row_coder.py</a:t>
            </a:r>
            <a:endParaRPr/>
          </a:p>
        </p:txBody>
      </p:sp>
      <p:sp>
        <p:nvSpPr>
          <p:cNvPr id="868" name="Google Shape;86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From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class RowCoder</a:t>
            </a:r>
            <a:r>
              <a:rPr lang="en" sz="2500"/>
              <a:t> to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beam:coder:row:v1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9" name="Google Shape;869;p77"/>
          <p:cNvGraphicFramePr/>
          <p:nvPr/>
        </p:nvGraphicFramePr>
        <p:xfrm>
          <a:off x="4823325" y="34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{267A5E3F-D22B-4106-BCBD-72D39C4A2257}</a:tableStyleId>
              </a:tblPr>
              <a:tblGrid>
                <a:gridCol w="382850"/>
                <a:gridCol w="382850"/>
                <a:gridCol w="602300"/>
                <a:gridCol w="1242850"/>
                <a:gridCol w="382850"/>
                <a:gridCol w="508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“pie”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“strawberry”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0" name="Google Shape;870;p77"/>
          <p:cNvCxnSpPr/>
          <p:nvPr/>
        </p:nvCxnSpPr>
        <p:spPr>
          <a:xfrm rot="10800000">
            <a:off x="4731675" y="2974900"/>
            <a:ext cx="2799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1" name="Google Shape;871;p77"/>
          <p:cNvCxnSpPr/>
          <p:nvPr/>
        </p:nvCxnSpPr>
        <p:spPr>
          <a:xfrm flipH="1">
            <a:off x="5206175" y="3861400"/>
            <a:ext cx="23550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2" name="Google Shape;872;p77"/>
          <p:cNvSpPr/>
          <p:nvPr/>
        </p:nvSpPr>
        <p:spPr>
          <a:xfrm rot="5400000">
            <a:off x="6838075" y="1869475"/>
            <a:ext cx="235500" cy="273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7"/>
          <p:cNvSpPr txBox="1"/>
          <p:nvPr/>
        </p:nvSpPr>
        <p:spPr>
          <a:xfrm>
            <a:off x="3101775" y="2652475"/>
            <a:ext cx="23103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fields encoded</a:t>
            </a:r>
            <a:endParaRPr/>
          </a:p>
        </p:txBody>
      </p:sp>
      <p:sp>
        <p:nvSpPr>
          <p:cNvPr id="874" name="Google Shape;874;p77"/>
          <p:cNvSpPr txBox="1"/>
          <p:nvPr/>
        </p:nvSpPr>
        <p:spPr>
          <a:xfrm>
            <a:off x="5472125" y="2565075"/>
            <a:ext cx="339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field encoded with the coder for its type (e.g. string_utf8, varint, …)</a:t>
            </a:r>
            <a:endParaRPr/>
          </a:p>
        </p:txBody>
      </p:sp>
      <p:sp>
        <p:nvSpPr>
          <p:cNvPr id="875" name="Google Shape;875;p77"/>
          <p:cNvSpPr txBox="1"/>
          <p:nvPr/>
        </p:nvSpPr>
        <p:spPr>
          <a:xfrm>
            <a:off x="3819200" y="4282575"/>
            <a:ext cx="42237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Bitmask representing fields containing null values</a:t>
            </a:r>
            <a:endParaRPr/>
          </a:p>
        </p:txBody>
      </p:sp>
      <p:sp>
        <p:nvSpPr>
          <p:cNvPr id="876" name="Google Shape;876;p77"/>
          <p:cNvSpPr txBox="1"/>
          <p:nvPr/>
        </p:nvSpPr>
        <p:spPr>
          <a:xfrm>
            <a:off x="380300" y="2652475"/>
            <a:ext cx="26880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Coder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urn = “beam:coder:row:v1”;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payload = Schema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fields = [{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name = “recipe”,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= STRING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Google Shape;877;p77"/>
          <p:cNvSpPr txBox="1"/>
          <p:nvPr/>
        </p:nvSpPr>
        <p:spPr>
          <a:xfrm>
            <a:off x="380300" y="2149625"/>
            <a:ext cx="2254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Construction time</a:t>
            </a:r>
            <a:endParaRPr b="1" sz="1500"/>
          </a:p>
        </p:txBody>
      </p:sp>
      <p:sp>
        <p:nvSpPr>
          <p:cNvPr id="878" name="Google Shape;878;p77"/>
          <p:cNvSpPr txBox="1"/>
          <p:nvPr/>
        </p:nvSpPr>
        <p:spPr>
          <a:xfrm>
            <a:off x="5063625" y="2149625"/>
            <a:ext cx="2254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Execution time</a:t>
            </a:r>
            <a:endParaRPr b="1" sz="15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Schema</a:t>
            </a:r>
            <a:r>
              <a:rPr lang="en"/>
              <a:t> - beam.Row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0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 = (p | beam.Create([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(“pie”, “strawberry”, 3, 1.5),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(“muffin”, “blueberry”, 2, 2.),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])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| beam.Map(lambda x: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beam.Row(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recipe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x[0]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                      #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                       #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x[2]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                    #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unit_cost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x[3],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is_berry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x[1].endswith(‘berry’)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 |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SqlTransform(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“SELECT * FROM PCOLLECTION WHERE quantity &gt; 1”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970950" y="1331825"/>
            <a:ext cx="357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inferred by inspecting each field’s expression</a:t>
            </a:r>
            <a:endParaRPr/>
          </a:p>
        </p:txBody>
      </p:sp>
      <p:cxnSp>
        <p:nvCxnSpPr>
          <p:cNvPr id="98" name="Google Shape;98;p20"/>
          <p:cNvCxnSpPr/>
          <p:nvPr/>
        </p:nvCxnSpPr>
        <p:spPr>
          <a:xfrm>
            <a:off x="6139700" y="1790450"/>
            <a:ext cx="5802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0"/>
          <p:cNvCxnSpPr/>
          <p:nvPr/>
        </p:nvCxnSpPr>
        <p:spPr>
          <a:xfrm flipH="1" rot="10800000">
            <a:off x="4364375" y="1780525"/>
            <a:ext cx="17211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NamedTuple</a:t>
            </a:r>
            <a:r>
              <a:rPr lang="en"/>
              <a:t> makes types explicit, which can be better for documenting interfaces and sharing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beam.Row</a:t>
            </a:r>
            <a:r>
              <a:rPr lang="en"/>
              <a:t> may feel more natural and allows for one-off dynamic declarations.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beam.Row</a:t>
            </a:r>
            <a:r>
              <a:rPr lang="en"/>
              <a:t> </a:t>
            </a:r>
            <a:r>
              <a:rPr lang="en"/>
              <a:t>relies on inference, it may give up and produce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typing.Any</a:t>
            </a:r>
            <a:r>
              <a:rPr lang="en"/>
              <a:t>. Can be helpful to use explicit casts: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| beam.Map(lambda x: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beam.Row(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recipe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(x[0])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(x[1])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(x[2])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unit_cost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(x[3]),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is_berry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(x[1].endswith(‘berry’))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NamedTuple</a:t>
            </a:r>
            <a:r>
              <a:rPr lang="en"/>
              <a:t> vs.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beam.Row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SqlTransform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